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2"/>
  </p:notesMasterIdLst>
  <p:sldIdLst>
    <p:sldId id="318" r:id="rId2"/>
    <p:sldId id="312" r:id="rId3"/>
    <p:sldId id="306" r:id="rId4"/>
    <p:sldId id="305" r:id="rId5"/>
    <p:sldId id="283" r:id="rId6"/>
    <p:sldId id="290" r:id="rId7"/>
    <p:sldId id="324" r:id="rId8"/>
    <p:sldId id="296" r:id="rId9"/>
    <p:sldId id="281" r:id="rId10"/>
    <p:sldId id="282" r:id="rId11"/>
    <p:sldId id="319" r:id="rId12"/>
    <p:sldId id="310" r:id="rId13"/>
    <p:sldId id="321" r:id="rId14"/>
    <p:sldId id="322" r:id="rId15"/>
    <p:sldId id="323" r:id="rId16"/>
    <p:sldId id="317" r:id="rId17"/>
    <p:sldId id="307" r:id="rId18"/>
    <p:sldId id="314" r:id="rId19"/>
    <p:sldId id="315" r:id="rId20"/>
    <p:sldId id="31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ena Gademsky" initials="LG" lastIdx="10" clrIdx="0">
    <p:extLst>
      <p:ext uri="{19B8F6BF-5375-455C-9EA6-DF929625EA0E}">
        <p15:presenceInfo xmlns:p15="http://schemas.microsoft.com/office/powerpoint/2012/main" userId="298682fa8011881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5DD0A-5B75-41B5-9EC4-87B00A3C731F}" v="8" dt="2023-03-31T13:50:45.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6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2" Type="http://schemas.openxmlformats.org/officeDocument/2006/relationships/hyperlink" Target="https://my.hbanet.org/My-HBA/awards" TargetMode="External"/><Relationship Id="rId1" Type="http://schemas.openxmlformats.org/officeDocument/2006/relationships/hyperlink" Target="mailto:membership@hbanet.org"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https://my.hbanet.org/My-HBA/awards" TargetMode="External"/><Relationship Id="rId1" Type="http://schemas.openxmlformats.org/officeDocument/2006/relationships/hyperlink" Target="mailto:membership@hbanet.org" TargetMode="Externa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01C423-F6E6-4CC3-A18A-DFF4D9ECACC5}" type="doc">
      <dgm:prSet loTypeId="urn:microsoft.com/office/officeart/2005/8/layout/default" loCatId="list" qsTypeId="urn:microsoft.com/office/officeart/2005/8/quickstyle/simple1" qsCatId="simple" csTypeId="urn:microsoft.com/office/officeart/2005/8/colors/accent1_5" csCatId="accent1" phldr="1"/>
      <dgm:spPr/>
      <dgm:t>
        <a:bodyPr/>
        <a:lstStyle/>
        <a:p>
          <a:endParaRPr lang="en-US"/>
        </a:p>
      </dgm:t>
    </dgm:pt>
    <dgm:pt modelId="{B4F76BE6-D379-451F-9261-2328AE9B0354}">
      <dgm:prSet phldrT="[Text]"/>
      <dgm:spPr/>
      <dgm:t>
        <a:bodyPr/>
        <a:lstStyle/>
        <a:p>
          <a:r>
            <a:rPr lang="en-US" dirty="0"/>
            <a:t>LEAD Award </a:t>
          </a:r>
        </a:p>
      </dgm:t>
    </dgm:pt>
    <dgm:pt modelId="{80399A5A-9FDC-4026-9DDF-F294433A3BBC}" type="parTrans" cxnId="{070E6D01-C76D-42F7-A7A6-584CA36C2CC9}">
      <dgm:prSet/>
      <dgm:spPr/>
      <dgm:t>
        <a:bodyPr/>
        <a:lstStyle/>
        <a:p>
          <a:endParaRPr lang="en-US"/>
        </a:p>
      </dgm:t>
    </dgm:pt>
    <dgm:pt modelId="{C88DBA20-D77A-4843-BAE3-56EC5EDFE01C}" type="sibTrans" cxnId="{070E6D01-C76D-42F7-A7A6-584CA36C2CC9}">
      <dgm:prSet/>
      <dgm:spPr/>
      <dgm:t>
        <a:bodyPr/>
        <a:lstStyle/>
        <a:p>
          <a:endParaRPr lang="en-US"/>
        </a:p>
      </dgm:t>
    </dgm:pt>
    <dgm:pt modelId="{89788787-5891-4888-A4F6-9B4038A53162}">
      <dgm:prSet phldrT="[Text]"/>
      <dgm:spPr/>
      <dgm:t>
        <a:bodyPr/>
        <a:lstStyle/>
        <a:p>
          <a:r>
            <a:rPr lang="en-US" dirty="0"/>
            <a:t>Legacy Award</a:t>
          </a:r>
        </a:p>
      </dgm:t>
    </dgm:pt>
    <dgm:pt modelId="{45852BA2-0E4F-423D-8F96-44D27854EF3B}" type="parTrans" cxnId="{70782A53-A05E-4A8D-9A42-DCFCEB4F4E76}">
      <dgm:prSet/>
      <dgm:spPr/>
      <dgm:t>
        <a:bodyPr/>
        <a:lstStyle/>
        <a:p>
          <a:endParaRPr lang="en-US"/>
        </a:p>
      </dgm:t>
    </dgm:pt>
    <dgm:pt modelId="{2E040E85-AE00-471E-B8C5-3DCAF2CF58BB}" type="sibTrans" cxnId="{70782A53-A05E-4A8D-9A42-DCFCEB4F4E76}">
      <dgm:prSet/>
      <dgm:spPr/>
      <dgm:t>
        <a:bodyPr/>
        <a:lstStyle/>
        <a:p>
          <a:endParaRPr lang="en-US"/>
        </a:p>
      </dgm:t>
    </dgm:pt>
    <dgm:pt modelId="{9DAFC0E1-3BCA-48C3-85C0-E582E04114A9}">
      <dgm:prSet phldrT="[Text]"/>
      <dgm:spPr/>
      <dgm:t>
        <a:bodyPr/>
        <a:lstStyle/>
        <a:p>
          <a:pPr algn="ctr"/>
          <a:r>
            <a:rPr lang="en-US" dirty="0"/>
            <a:t>Marie Curie          Award 	</a:t>
          </a:r>
        </a:p>
      </dgm:t>
    </dgm:pt>
    <dgm:pt modelId="{C871F97E-9764-4C86-ACC2-BC7065E63358}" type="parTrans" cxnId="{E4E1F193-CA24-48A7-BCF0-B4C19EF42C30}">
      <dgm:prSet/>
      <dgm:spPr/>
      <dgm:t>
        <a:bodyPr/>
        <a:lstStyle/>
        <a:p>
          <a:endParaRPr lang="en-US"/>
        </a:p>
      </dgm:t>
    </dgm:pt>
    <dgm:pt modelId="{3479115B-9E6D-4EE4-84B8-317D30102EF1}" type="sibTrans" cxnId="{E4E1F193-CA24-48A7-BCF0-B4C19EF42C30}">
      <dgm:prSet/>
      <dgm:spPr/>
      <dgm:t>
        <a:bodyPr/>
        <a:lstStyle/>
        <a:p>
          <a:endParaRPr lang="en-US"/>
        </a:p>
      </dgm:t>
    </dgm:pt>
    <dgm:pt modelId="{6C5271C3-CF66-48B4-9100-050859E1430A}">
      <dgm:prSet phldrT="[Text]"/>
      <dgm:spPr/>
      <dgm:t>
        <a:bodyPr/>
        <a:lstStyle/>
        <a:p>
          <a:r>
            <a:rPr lang="en-US" dirty="0"/>
            <a:t>Everest Award</a:t>
          </a:r>
        </a:p>
      </dgm:t>
    </dgm:pt>
    <dgm:pt modelId="{B7E4F6C2-7C4A-474D-855B-8954382E1566}" type="parTrans" cxnId="{57147D2C-F233-417D-8CA7-235F2041D724}">
      <dgm:prSet/>
      <dgm:spPr/>
      <dgm:t>
        <a:bodyPr/>
        <a:lstStyle/>
        <a:p>
          <a:endParaRPr lang="en-US"/>
        </a:p>
      </dgm:t>
    </dgm:pt>
    <dgm:pt modelId="{615EC642-1260-4DC7-BD63-F2B6441D73AA}" type="sibTrans" cxnId="{57147D2C-F233-417D-8CA7-235F2041D724}">
      <dgm:prSet/>
      <dgm:spPr/>
      <dgm:t>
        <a:bodyPr/>
        <a:lstStyle/>
        <a:p>
          <a:endParaRPr lang="en-US"/>
        </a:p>
      </dgm:t>
    </dgm:pt>
    <dgm:pt modelId="{DE50F8B7-B84D-4796-8294-4FA94F2FCB70}">
      <dgm:prSet phldrT="[Text]"/>
      <dgm:spPr/>
      <dgm:t>
        <a:bodyPr/>
        <a:lstStyle/>
        <a:p>
          <a:r>
            <a:rPr lang="en-US" dirty="0"/>
            <a:t>Honored Volunteer</a:t>
          </a:r>
        </a:p>
      </dgm:t>
    </dgm:pt>
    <dgm:pt modelId="{D0553E42-61B1-46E7-B944-13F49C904B60}" type="parTrans" cxnId="{A380B05D-2D21-4D7A-8358-9851567870A0}">
      <dgm:prSet/>
      <dgm:spPr/>
      <dgm:t>
        <a:bodyPr/>
        <a:lstStyle/>
        <a:p>
          <a:endParaRPr lang="en-US"/>
        </a:p>
      </dgm:t>
    </dgm:pt>
    <dgm:pt modelId="{1E2C61F7-B464-4A79-9FD0-5C72C9C3613C}" type="sibTrans" cxnId="{A380B05D-2D21-4D7A-8358-9851567870A0}">
      <dgm:prSet/>
      <dgm:spPr/>
      <dgm:t>
        <a:bodyPr/>
        <a:lstStyle/>
        <a:p>
          <a:endParaRPr lang="en-US"/>
        </a:p>
      </dgm:t>
    </dgm:pt>
    <dgm:pt modelId="{08DFC2F0-85C5-42F0-A7C5-D058D64072FB}">
      <dgm:prSet/>
      <dgm:spPr/>
      <dgm:t>
        <a:bodyPr/>
        <a:lstStyle/>
        <a:p>
          <a:r>
            <a:rPr lang="en-US" dirty="0"/>
            <a:t>Spark Award</a:t>
          </a:r>
        </a:p>
      </dgm:t>
    </dgm:pt>
    <dgm:pt modelId="{D61A8C61-57EF-4DF2-AA9F-CC65A7B610E4}" type="parTrans" cxnId="{5D4EDD16-F99F-488A-BDAA-541984717891}">
      <dgm:prSet/>
      <dgm:spPr/>
      <dgm:t>
        <a:bodyPr/>
        <a:lstStyle/>
        <a:p>
          <a:endParaRPr lang="en-US"/>
        </a:p>
      </dgm:t>
    </dgm:pt>
    <dgm:pt modelId="{4C1B4152-B8F1-44E0-AC35-76BFC7CCC078}" type="sibTrans" cxnId="{5D4EDD16-F99F-488A-BDAA-541984717891}">
      <dgm:prSet/>
      <dgm:spPr/>
      <dgm:t>
        <a:bodyPr/>
        <a:lstStyle/>
        <a:p>
          <a:endParaRPr lang="en-US"/>
        </a:p>
      </dgm:t>
    </dgm:pt>
    <dgm:pt modelId="{7C870A5E-9A7B-4983-93A7-1CAC581F42B7}" type="pres">
      <dgm:prSet presAssocID="{8601C423-F6E6-4CC3-A18A-DFF4D9ECACC5}" presName="diagram" presStyleCnt="0">
        <dgm:presLayoutVars>
          <dgm:dir/>
          <dgm:resizeHandles val="exact"/>
        </dgm:presLayoutVars>
      </dgm:prSet>
      <dgm:spPr/>
    </dgm:pt>
    <dgm:pt modelId="{C0C8404A-5B58-407F-B782-1C36E93752DD}" type="pres">
      <dgm:prSet presAssocID="{B4F76BE6-D379-451F-9261-2328AE9B0354}" presName="node" presStyleLbl="node1" presStyleIdx="0" presStyleCnt="6">
        <dgm:presLayoutVars>
          <dgm:bulletEnabled val="1"/>
        </dgm:presLayoutVars>
      </dgm:prSet>
      <dgm:spPr/>
    </dgm:pt>
    <dgm:pt modelId="{7F29CD53-D371-434F-BC01-A84C2F2C1991}" type="pres">
      <dgm:prSet presAssocID="{C88DBA20-D77A-4843-BAE3-56EC5EDFE01C}" presName="sibTrans" presStyleCnt="0"/>
      <dgm:spPr/>
    </dgm:pt>
    <dgm:pt modelId="{10A528B0-D391-40E7-979D-493AD8C4ED24}" type="pres">
      <dgm:prSet presAssocID="{89788787-5891-4888-A4F6-9B4038A53162}" presName="node" presStyleLbl="node1" presStyleIdx="1" presStyleCnt="6">
        <dgm:presLayoutVars>
          <dgm:bulletEnabled val="1"/>
        </dgm:presLayoutVars>
      </dgm:prSet>
      <dgm:spPr/>
    </dgm:pt>
    <dgm:pt modelId="{1823B4F6-6936-4DDA-9811-1EC8BDD9E192}" type="pres">
      <dgm:prSet presAssocID="{2E040E85-AE00-471E-B8C5-3DCAF2CF58BB}" presName="sibTrans" presStyleCnt="0"/>
      <dgm:spPr/>
    </dgm:pt>
    <dgm:pt modelId="{2B2CDD29-A881-466B-A97C-B591DD4373D9}" type="pres">
      <dgm:prSet presAssocID="{9DAFC0E1-3BCA-48C3-85C0-E582E04114A9}" presName="node" presStyleLbl="node1" presStyleIdx="2" presStyleCnt="6">
        <dgm:presLayoutVars>
          <dgm:bulletEnabled val="1"/>
        </dgm:presLayoutVars>
      </dgm:prSet>
      <dgm:spPr/>
    </dgm:pt>
    <dgm:pt modelId="{AA48602B-137E-4328-BAAD-D1255EAB87EC}" type="pres">
      <dgm:prSet presAssocID="{3479115B-9E6D-4EE4-84B8-317D30102EF1}" presName="sibTrans" presStyleCnt="0"/>
      <dgm:spPr/>
    </dgm:pt>
    <dgm:pt modelId="{6AC745E2-BB2B-4CC3-980D-27058B741CF4}" type="pres">
      <dgm:prSet presAssocID="{6C5271C3-CF66-48B4-9100-050859E1430A}" presName="node" presStyleLbl="node1" presStyleIdx="3" presStyleCnt="6">
        <dgm:presLayoutVars>
          <dgm:bulletEnabled val="1"/>
        </dgm:presLayoutVars>
      </dgm:prSet>
      <dgm:spPr/>
    </dgm:pt>
    <dgm:pt modelId="{B7CAAC0A-679A-49A4-B1B3-0057AAD5300D}" type="pres">
      <dgm:prSet presAssocID="{615EC642-1260-4DC7-BD63-F2B6441D73AA}" presName="sibTrans" presStyleCnt="0"/>
      <dgm:spPr/>
    </dgm:pt>
    <dgm:pt modelId="{4D1545D6-5534-496D-BEA3-0F090C181356}" type="pres">
      <dgm:prSet presAssocID="{DE50F8B7-B84D-4796-8294-4FA94F2FCB70}" presName="node" presStyleLbl="node1" presStyleIdx="4" presStyleCnt="6">
        <dgm:presLayoutVars>
          <dgm:bulletEnabled val="1"/>
        </dgm:presLayoutVars>
      </dgm:prSet>
      <dgm:spPr/>
    </dgm:pt>
    <dgm:pt modelId="{FED10148-E787-4A5B-BBD6-52985148A485}" type="pres">
      <dgm:prSet presAssocID="{1E2C61F7-B464-4A79-9FD0-5C72C9C3613C}" presName="sibTrans" presStyleCnt="0"/>
      <dgm:spPr/>
    </dgm:pt>
    <dgm:pt modelId="{00CB3C08-95A5-4D86-B72C-640BA762F267}" type="pres">
      <dgm:prSet presAssocID="{08DFC2F0-85C5-42F0-A7C5-D058D64072FB}" presName="node" presStyleLbl="node1" presStyleIdx="5" presStyleCnt="6">
        <dgm:presLayoutVars>
          <dgm:bulletEnabled val="1"/>
        </dgm:presLayoutVars>
      </dgm:prSet>
      <dgm:spPr/>
    </dgm:pt>
  </dgm:ptLst>
  <dgm:cxnLst>
    <dgm:cxn modelId="{070E6D01-C76D-42F7-A7A6-584CA36C2CC9}" srcId="{8601C423-F6E6-4CC3-A18A-DFF4D9ECACC5}" destId="{B4F76BE6-D379-451F-9261-2328AE9B0354}" srcOrd="0" destOrd="0" parTransId="{80399A5A-9FDC-4026-9DDF-F294433A3BBC}" sibTransId="{C88DBA20-D77A-4843-BAE3-56EC5EDFE01C}"/>
    <dgm:cxn modelId="{5D4EDD16-F99F-488A-BDAA-541984717891}" srcId="{8601C423-F6E6-4CC3-A18A-DFF4D9ECACC5}" destId="{08DFC2F0-85C5-42F0-A7C5-D058D64072FB}" srcOrd="5" destOrd="0" parTransId="{D61A8C61-57EF-4DF2-AA9F-CC65A7B610E4}" sibTransId="{4C1B4152-B8F1-44E0-AC35-76BFC7CCC078}"/>
    <dgm:cxn modelId="{CF514A17-AEED-485A-B2DC-C313035C39DB}" type="presOf" srcId="{B4F76BE6-D379-451F-9261-2328AE9B0354}" destId="{C0C8404A-5B58-407F-B782-1C36E93752DD}" srcOrd="0" destOrd="0" presId="urn:microsoft.com/office/officeart/2005/8/layout/default"/>
    <dgm:cxn modelId="{2E49A919-6CA4-442B-9D0C-040DC7505A55}" type="presOf" srcId="{89788787-5891-4888-A4F6-9B4038A53162}" destId="{10A528B0-D391-40E7-979D-493AD8C4ED24}" srcOrd="0" destOrd="0" presId="urn:microsoft.com/office/officeart/2005/8/layout/default"/>
    <dgm:cxn modelId="{57147D2C-F233-417D-8CA7-235F2041D724}" srcId="{8601C423-F6E6-4CC3-A18A-DFF4D9ECACC5}" destId="{6C5271C3-CF66-48B4-9100-050859E1430A}" srcOrd="3" destOrd="0" parTransId="{B7E4F6C2-7C4A-474D-855B-8954382E1566}" sibTransId="{615EC642-1260-4DC7-BD63-F2B6441D73AA}"/>
    <dgm:cxn modelId="{4EA36B35-115A-4924-95B9-0E6C55CB7C33}" type="presOf" srcId="{DE50F8B7-B84D-4796-8294-4FA94F2FCB70}" destId="{4D1545D6-5534-496D-BEA3-0F090C181356}" srcOrd="0" destOrd="0" presId="urn:microsoft.com/office/officeart/2005/8/layout/default"/>
    <dgm:cxn modelId="{FCAAE83E-4282-4D45-AB89-6B778210357C}" type="presOf" srcId="{8601C423-F6E6-4CC3-A18A-DFF4D9ECACC5}" destId="{7C870A5E-9A7B-4983-93A7-1CAC581F42B7}" srcOrd="0" destOrd="0" presId="urn:microsoft.com/office/officeart/2005/8/layout/default"/>
    <dgm:cxn modelId="{A380B05D-2D21-4D7A-8358-9851567870A0}" srcId="{8601C423-F6E6-4CC3-A18A-DFF4D9ECACC5}" destId="{DE50F8B7-B84D-4796-8294-4FA94F2FCB70}" srcOrd="4" destOrd="0" parTransId="{D0553E42-61B1-46E7-B944-13F49C904B60}" sibTransId="{1E2C61F7-B464-4A79-9FD0-5C72C9C3613C}"/>
    <dgm:cxn modelId="{21F6F950-B850-4D74-81A5-0273B13C35CC}" type="presOf" srcId="{6C5271C3-CF66-48B4-9100-050859E1430A}" destId="{6AC745E2-BB2B-4CC3-980D-27058B741CF4}" srcOrd="0" destOrd="0" presId="urn:microsoft.com/office/officeart/2005/8/layout/default"/>
    <dgm:cxn modelId="{70782A53-A05E-4A8D-9A42-DCFCEB4F4E76}" srcId="{8601C423-F6E6-4CC3-A18A-DFF4D9ECACC5}" destId="{89788787-5891-4888-A4F6-9B4038A53162}" srcOrd="1" destOrd="0" parTransId="{45852BA2-0E4F-423D-8F96-44D27854EF3B}" sibTransId="{2E040E85-AE00-471E-B8C5-3DCAF2CF58BB}"/>
    <dgm:cxn modelId="{E4E1F193-CA24-48A7-BCF0-B4C19EF42C30}" srcId="{8601C423-F6E6-4CC3-A18A-DFF4D9ECACC5}" destId="{9DAFC0E1-3BCA-48C3-85C0-E582E04114A9}" srcOrd="2" destOrd="0" parTransId="{C871F97E-9764-4C86-ACC2-BC7065E63358}" sibTransId="{3479115B-9E6D-4EE4-84B8-317D30102EF1}"/>
    <dgm:cxn modelId="{38D69497-6324-459F-8BC7-F92B021D3016}" type="presOf" srcId="{9DAFC0E1-3BCA-48C3-85C0-E582E04114A9}" destId="{2B2CDD29-A881-466B-A97C-B591DD4373D9}" srcOrd="0" destOrd="0" presId="urn:microsoft.com/office/officeart/2005/8/layout/default"/>
    <dgm:cxn modelId="{100BB7ED-57A4-4ACA-8956-D6AFF3DEA521}" type="presOf" srcId="{08DFC2F0-85C5-42F0-A7C5-D058D64072FB}" destId="{00CB3C08-95A5-4D86-B72C-640BA762F267}" srcOrd="0" destOrd="0" presId="urn:microsoft.com/office/officeart/2005/8/layout/default"/>
    <dgm:cxn modelId="{8C999A8F-8AAE-4A55-A259-79369D2D9317}" type="presParOf" srcId="{7C870A5E-9A7B-4983-93A7-1CAC581F42B7}" destId="{C0C8404A-5B58-407F-B782-1C36E93752DD}" srcOrd="0" destOrd="0" presId="urn:microsoft.com/office/officeart/2005/8/layout/default"/>
    <dgm:cxn modelId="{C4AD814D-C042-422C-B905-551DAD888423}" type="presParOf" srcId="{7C870A5E-9A7B-4983-93A7-1CAC581F42B7}" destId="{7F29CD53-D371-434F-BC01-A84C2F2C1991}" srcOrd="1" destOrd="0" presId="urn:microsoft.com/office/officeart/2005/8/layout/default"/>
    <dgm:cxn modelId="{9A6154B4-58DE-42CC-A65A-CD89563C7B57}" type="presParOf" srcId="{7C870A5E-9A7B-4983-93A7-1CAC581F42B7}" destId="{10A528B0-D391-40E7-979D-493AD8C4ED24}" srcOrd="2" destOrd="0" presId="urn:microsoft.com/office/officeart/2005/8/layout/default"/>
    <dgm:cxn modelId="{BEB3E026-A44B-4084-80E9-6D3F2A01EC65}" type="presParOf" srcId="{7C870A5E-9A7B-4983-93A7-1CAC581F42B7}" destId="{1823B4F6-6936-4DDA-9811-1EC8BDD9E192}" srcOrd="3" destOrd="0" presId="urn:microsoft.com/office/officeart/2005/8/layout/default"/>
    <dgm:cxn modelId="{E2EE4FB6-81A6-4E81-8A2B-76DAB2050E09}" type="presParOf" srcId="{7C870A5E-9A7B-4983-93A7-1CAC581F42B7}" destId="{2B2CDD29-A881-466B-A97C-B591DD4373D9}" srcOrd="4" destOrd="0" presId="urn:microsoft.com/office/officeart/2005/8/layout/default"/>
    <dgm:cxn modelId="{7CC4E07D-167E-4A04-A091-6794DC49DDCA}" type="presParOf" srcId="{7C870A5E-9A7B-4983-93A7-1CAC581F42B7}" destId="{AA48602B-137E-4328-BAAD-D1255EAB87EC}" srcOrd="5" destOrd="0" presId="urn:microsoft.com/office/officeart/2005/8/layout/default"/>
    <dgm:cxn modelId="{2ADAA176-9A2E-47E4-8590-5A3E733321B2}" type="presParOf" srcId="{7C870A5E-9A7B-4983-93A7-1CAC581F42B7}" destId="{6AC745E2-BB2B-4CC3-980D-27058B741CF4}" srcOrd="6" destOrd="0" presId="urn:microsoft.com/office/officeart/2005/8/layout/default"/>
    <dgm:cxn modelId="{F6EB2683-6627-4830-91D8-B04796A098D5}" type="presParOf" srcId="{7C870A5E-9A7B-4983-93A7-1CAC581F42B7}" destId="{B7CAAC0A-679A-49A4-B1B3-0057AAD5300D}" srcOrd="7" destOrd="0" presId="urn:microsoft.com/office/officeart/2005/8/layout/default"/>
    <dgm:cxn modelId="{F8629512-C5D7-41F8-9B9D-3A861C513E42}" type="presParOf" srcId="{7C870A5E-9A7B-4983-93A7-1CAC581F42B7}" destId="{4D1545D6-5534-496D-BEA3-0F090C181356}" srcOrd="8" destOrd="0" presId="urn:microsoft.com/office/officeart/2005/8/layout/default"/>
    <dgm:cxn modelId="{E878971E-60E6-4C21-8280-32CDD167D495}" type="presParOf" srcId="{7C870A5E-9A7B-4983-93A7-1CAC581F42B7}" destId="{FED10148-E787-4A5B-BBD6-52985148A485}" srcOrd="9" destOrd="0" presId="urn:microsoft.com/office/officeart/2005/8/layout/default"/>
    <dgm:cxn modelId="{97EC5E43-24D5-420A-BDC8-49EE197EFFFC}" type="presParOf" srcId="{7C870A5E-9A7B-4983-93A7-1CAC581F42B7}" destId="{00CB3C08-95A5-4D86-B72C-640BA762F26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0D60302-20A7-4C67-A4A7-FA07C81D0380}" type="doc">
      <dgm:prSet loTypeId="urn:microsoft.com/office/officeart/2005/8/layout/hProcess7" loCatId="process" qsTypeId="urn:microsoft.com/office/officeart/2005/8/quickstyle/simple1" qsCatId="simple" csTypeId="urn:microsoft.com/office/officeart/2005/8/colors/accent1_2" csCatId="accent1" phldr="1"/>
      <dgm:spPr/>
      <dgm:t>
        <a:bodyPr/>
        <a:lstStyle/>
        <a:p>
          <a:endParaRPr lang="en-US"/>
        </a:p>
      </dgm:t>
    </dgm:pt>
    <dgm:pt modelId="{8F5704F3-B8DE-4170-80A8-8B04BAABE217}">
      <dgm:prSet phldrT="[Text]" custT="1"/>
      <dgm:spPr/>
      <dgm:t>
        <a:bodyPr/>
        <a:lstStyle/>
        <a:p>
          <a:pPr>
            <a:buFont typeface="Arial" panose="020B0604020202020204" pitchFamily="34" charset="0"/>
            <a:buChar char="•"/>
          </a:pPr>
          <a:r>
            <a:rPr lang="en-US" sz="1500" dirty="0"/>
            <a:t>Determine how you will collect nominations: set up a survey through HBA (by emailing </a:t>
          </a:r>
          <a:r>
            <a:rPr lang="en-US" sz="1500" dirty="0">
              <a:solidFill>
                <a:schemeClr val="bg2"/>
              </a:solidFill>
              <a:hlinkClick xmlns:r="http://schemas.openxmlformats.org/officeDocument/2006/relationships" r:id="rId1">
                <a:extLst>
                  <a:ext uri="{A12FA001-AC4F-418D-AE19-62706E023703}">
                    <ahyp:hlinkClr xmlns:ahyp="http://schemas.microsoft.com/office/drawing/2018/hyperlinkcolor" val="tx"/>
                  </a:ext>
                </a:extLst>
              </a:hlinkClick>
            </a:rPr>
            <a:t>membership@hbanet.org</a:t>
          </a:r>
          <a:r>
            <a:rPr lang="en-US" sz="1500" dirty="0"/>
            <a:t>) or set up your own via a free survey platform.</a:t>
          </a:r>
        </a:p>
        <a:p>
          <a:pPr>
            <a:buFont typeface="Arial" panose="020B0604020202020204" pitchFamily="34" charset="0"/>
            <a:buChar char="•"/>
          </a:pPr>
          <a:endParaRPr lang="en-US" sz="1500" dirty="0"/>
        </a:p>
        <a:p>
          <a:pPr>
            <a:buFont typeface="Arial" panose="020B0604020202020204" pitchFamily="34" charset="0"/>
            <a:buChar char="•"/>
          </a:pPr>
          <a:r>
            <a:rPr lang="en-US" sz="1500" dirty="0"/>
            <a:t>Send a call for nominations to those in the “who can nominate” column for the award(s) in question.</a:t>
          </a:r>
        </a:p>
        <a:p>
          <a:pPr>
            <a:buFont typeface="Arial" panose="020B0604020202020204" pitchFamily="34" charset="0"/>
            <a:buChar char="•"/>
          </a:pPr>
          <a:endParaRPr lang="en-US" sz="1500" dirty="0"/>
        </a:p>
        <a:p>
          <a:pPr>
            <a:buFont typeface="Arial" panose="020B0604020202020204" pitchFamily="34" charset="0"/>
            <a:buChar char="•"/>
          </a:pPr>
          <a:r>
            <a:rPr lang="en-US" sz="1500" dirty="0"/>
            <a:t>On the nominations due date, submit nominations to those in the “who decides on a winner” column for the award(s) in question.</a:t>
          </a:r>
        </a:p>
        <a:p>
          <a:pPr>
            <a:buFont typeface="Arial" panose="020B0604020202020204" pitchFamily="34" charset="0"/>
            <a:buChar char="•"/>
          </a:pPr>
          <a:endParaRPr lang="en-US" sz="1800" dirty="0"/>
        </a:p>
      </dgm:t>
    </dgm:pt>
    <dgm:pt modelId="{B6073108-4169-4B3A-9C3C-855C7C57934F}" type="parTrans" cxnId="{C4B10AE7-AA47-40E6-ABF4-1C5FAC45402F}">
      <dgm:prSet/>
      <dgm:spPr/>
      <dgm:t>
        <a:bodyPr/>
        <a:lstStyle/>
        <a:p>
          <a:endParaRPr lang="en-US"/>
        </a:p>
      </dgm:t>
    </dgm:pt>
    <dgm:pt modelId="{B54E0FF3-D732-4AD6-8471-ED4C827F1572}" type="sibTrans" cxnId="{C4B10AE7-AA47-40E6-ABF4-1C5FAC45402F}">
      <dgm:prSet/>
      <dgm:spPr/>
      <dgm:t>
        <a:bodyPr/>
        <a:lstStyle/>
        <a:p>
          <a:endParaRPr lang="en-US"/>
        </a:p>
      </dgm:t>
    </dgm:pt>
    <dgm:pt modelId="{0CC24043-09FD-4038-8F51-3B3F80963CA5}">
      <dgm:prSet phldrT="[Text]"/>
      <dgm:spPr/>
      <dgm:t>
        <a:bodyPr/>
        <a:lstStyle/>
        <a:p>
          <a:r>
            <a:rPr lang="en-US" dirty="0">
              <a:solidFill>
                <a:schemeClr val="accent3"/>
              </a:solidFill>
            </a:rPr>
            <a:t>Judging</a:t>
          </a:r>
          <a:r>
            <a:rPr lang="en-US" dirty="0"/>
            <a:t> </a:t>
          </a:r>
          <a:r>
            <a:rPr lang="en-US" dirty="0">
              <a:solidFill>
                <a:schemeClr val="accent3"/>
              </a:solidFill>
            </a:rPr>
            <a:t>process</a:t>
          </a:r>
        </a:p>
      </dgm:t>
    </dgm:pt>
    <dgm:pt modelId="{CAD10307-5E6C-4DFE-94FA-47C8073E55EE}" type="parTrans" cxnId="{2F5C9620-60F7-4700-A88E-275E25B23FA3}">
      <dgm:prSet/>
      <dgm:spPr/>
      <dgm:t>
        <a:bodyPr/>
        <a:lstStyle/>
        <a:p>
          <a:endParaRPr lang="en-US"/>
        </a:p>
      </dgm:t>
    </dgm:pt>
    <dgm:pt modelId="{ADD724B5-A700-47DF-A0DB-EEF03C6DD14A}" type="sibTrans" cxnId="{2F5C9620-60F7-4700-A88E-275E25B23FA3}">
      <dgm:prSet/>
      <dgm:spPr/>
      <dgm:t>
        <a:bodyPr/>
        <a:lstStyle/>
        <a:p>
          <a:endParaRPr lang="en-US"/>
        </a:p>
      </dgm:t>
    </dgm:pt>
    <dgm:pt modelId="{D4121C00-6F8A-4FF4-A182-4A5B85AC40A2}">
      <dgm:prSet phldrT="[Text]" custT="1"/>
      <dgm:spPr/>
      <dgm:t>
        <a:bodyPr/>
        <a:lstStyle/>
        <a:p>
          <a:r>
            <a:rPr lang="en-US" sz="1600" dirty="0"/>
            <a:t>The group/individual deciding on a winner can meet to discuss the nominations and select a winner. If there is not consensus through discussion, a simple majority vote should be used to determine the winner.</a:t>
          </a:r>
        </a:p>
        <a:p>
          <a:endParaRPr lang="en-US" sz="1600" dirty="0"/>
        </a:p>
        <a:p>
          <a:r>
            <a:rPr lang="en-US" sz="1600" dirty="0"/>
            <a:t>The judging group lets the chapter/regional volunteer recognition lead/individual coordinating the awards know who the winner(s) are.</a:t>
          </a:r>
        </a:p>
      </dgm:t>
    </dgm:pt>
    <dgm:pt modelId="{C524E2E2-D25B-49B9-AC98-A654D2834FEB}" type="parTrans" cxnId="{EC9E8E08-0254-4D6E-8D67-11B79368E8A9}">
      <dgm:prSet/>
      <dgm:spPr/>
      <dgm:t>
        <a:bodyPr/>
        <a:lstStyle/>
        <a:p>
          <a:endParaRPr lang="en-US"/>
        </a:p>
      </dgm:t>
    </dgm:pt>
    <dgm:pt modelId="{635951FA-F8DA-45CE-B84A-A546F71082EC}" type="sibTrans" cxnId="{EC9E8E08-0254-4D6E-8D67-11B79368E8A9}">
      <dgm:prSet/>
      <dgm:spPr/>
      <dgm:t>
        <a:bodyPr/>
        <a:lstStyle/>
        <a:p>
          <a:endParaRPr lang="en-US"/>
        </a:p>
      </dgm:t>
    </dgm:pt>
    <dgm:pt modelId="{D38E9FE7-3673-48C3-8844-63FB1FCCB7D3}">
      <dgm:prSet phldrT="[Text]"/>
      <dgm:spPr/>
      <dgm:t>
        <a:bodyPr/>
        <a:lstStyle/>
        <a:p>
          <a:r>
            <a:rPr lang="en-US" dirty="0">
              <a:solidFill>
                <a:schemeClr val="accent3"/>
              </a:solidFill>
            </a:rPr>
            <a:t>Communication / reward</a:t>
          </a:r>
        </a:p>
      </dgm:t>
    </dgm:pt>
    <dgm:pt modelId="{9E81455A-0F9A-4642-ADBD-B72E1DF7565B}" type="parTrans" cxnId="{FEE2F0ED-8F7C-426B-8A73-11CEA7610C2A}">
      <dgm:prSet/>
      <dgm:spPr/>
      <dgm:t>
        <a:bodyPr/>
        <a:lstStyle/>
        <a:p>
          <a:endParaRPr lang="en-US"/>
        </a:p>
      </dgm:t>
    </dgm:pt>
    <dgm:pt modelId="{5D324DCA-3D7D-4B9B-86EA-09218CA280B2}" type="sibTrans" cxnId="{FEE2F0ED-8F7C-426B-8A73-11CEA7610C2A}">
      <dgm:prSet/>
      <dgm:spPr/>
      <dgm:t>
        <a:bodyPr/>
        <a:lstStyle/>
        <a:p>
          <a:endParaRPr lang="en-US"/>
        </a:p>
      </dgm:t>
    </dgm:pt>
    <dgm:pt modelId="{FB760AE8-12F3-46AF-A3D0-72209084E23A}">
      <dgm:prSet phldrT="[Text]" custT="1"/>
      <dgm:spPr/>
      <dgm:t>
        <a:bodyPr/>
        <a:lstStyle/>
        <a:p>
          <a:r>
            <a:rPr lang="en-US" sz="1300" dirty="0"/>
            <a:t>Notify the winner of their award.</a:t>
          </a:r>
        </a:p>
        <a:p>
          <a:r>
            <a:rPr lang="en-US" sz="1300"/>
            <a:t>Determine </a:t>
          </a:r>
          <a:r>
            <a:rPr lang="en-US" sz="1300" dirty="0"/>
            <a:t>if the winner would like the HBA to send a letter to their boss announcing the award.</a:t>
          </a:r>
        </a:p>
        <a:p>
          <a:r>
            <a:rPr lang="en-US" sz="1300" dirty="0"/>
            <a:t>Send letter to boss, share letter from the CEO, and award certificate.</a:t>
          </a:r>
          <a:endParaRPr lang="en-US" sz="1300" dirty="0">
            <a:solidFill>
              <a:schemeClr val="bg1"/>
            </a:solidFill>
          </a:endParaRPr>
        </a:p>
        <a:p>
          <a:r>
            <a:rPr lang="en-US" sz="1300" dirty="0"/>
            <a:t>Post the winner announcement in the HBA Community on your chapter/regional page.</a:t>
          </a:r>
        </a:p>
        <a:p>
          <a:r>
            <a:rPr lang="en-US" sz="1300" dirty="0"/>
            <a:t>Work with marketing leader to have award announced on social media.</a:t>
          </a:r>
        </a:p>
        <a:p>
          <a:r>
            <a:rPr lang="en-US" sz="1300" dirty="0"/>
            <a:t>Work with event leader to have award announced at an upcoming event.</a:t>
          </a:r>
        </a:p>
        <a:p>
          <a:r>
            <a:rPr lang="en-US" sz="1300" dirty="0"/>
            <a:t>Finally, submit the winner for a digital badge at </a:t>
          </a:r>
          <a:r>
            <a:rPr lang="en-US" sz="1300" dirty="0">
              <a:solidFill>
                <a:schemeClr val="accent2"/>
              </a:solidFill>
              <a:hlinkClick xmlns:r="http://schemas.openxmlformats.org/officeDocument/2006/relationships" r:id="rId2">
                <a:extLst>
                  <a:ext uri="{A12FA001-AC4F-418D-AE19-62706E023703}">
                    <ahyp:hlinkClr xmlns:ahyp="http://schemas.microsoft.com/office/drawing/2018/hyperlinkcolor" val="tx"/>
                  </a:ext>
                </a:extLst>
              </a:hlinkClick>
            </a:rPr>
            <a:t>this link</a:t>
          </a:r>
          <a:r>
            <a:rPr lang="en-US" sz="1300" dirty="0">
              <a:solidFill>
                <a:schemeClr val="bg2"/>
              </a:solidFill>
            </a:rPr>
            <a:t>. The winner will be notified via email, so be sure to announce first!</a:t>
          </a:r>
          <a:endParaRPr lang="en-US" sz="1600" dirty="0"/>
        </a:p>
        <a:p>
          <a:endParaRPr lang="en-US" sz="1600" dirty="0"/>
        </a:p>
      </dgm:t>
    </dgm:pt>
    <dgm:pt modelId="{99F23797-B2F3-478E-B369-260C02EFFC24}" type="parTrans" cxnId="{BE41E032-935F-4027-9919-0EAD14249CB0}">
      <dgm:prSet/>
      <dgm:spPr/>
      <dgm:t>
        <a:bodyPr/>
        <a:lstStyle/>
        <a:p>
          <a:endParaRPr lang="en-US"/>
        </a:p>
      </dgm:t>
    </dgm:pt>
    <dgm:pt modelId="{72702D18-62D1-4990-9928-8E370581A2BC}" type="sibTrans" cxnId="{BE41E032-935F-4027-9919-0EAD14249CB0}">
      <dgm:prSet/>
      <dgm:spPr/>
      <dgm:t>
        <a:bodyPr/>
        <a:lstStyle/>
        <a:p>
          <a:endParaRPr lang="en-US"/>
        </a:p>
      </dgm:t>
    </dgm:pt>
    <dgm:pt modelId="{F05A1940-7E3B-4659-8B5C-D08CCC559423}">
      <dgm:prSet phldrT="[Text]"/>
      <dgm:spPr/>
      <dgm:t>
        <a:bodyPr/>
        <a:lstStyle/>
        <a:p>
          <a:r>
            <a:rPr lang="en-US" dirty="0">
              <a:solidFill>
                <a:schemeClr val="accent3"/>
              </a:solidFill>
            </a:rPr>
            <a:t>Call for Nominations</a:t>
          </a:r>
        </a:p>
      </dgm:t>
    </dgm:pt>
    <dgm:pt modelId="{AA0025C5-277E-4175-9044-11EF9DC7E72F}" type="sibTrans" cxnId="{38786844-1BA4-4ED5-9BD0-EA4AFD5B063D}">
      <dgm:prSet/>
      <dgm:spPr/>
      <dgm:t>
        <a:bodyPr/>
        <a:lstStyle/>
        <a:p>
          <a:endParaRPr lang="en-US"/>
        </a:p>
      </dgm:t>
    </dgm:pt>
    <dgm:pt modelId="{6AA67F01-DCB2-47E6-953F-5F9D827DF6E5}" type="parTrans" cxnId="{38786844-1BA4-4ED5-9BD0-EA4AFD5B063D}">
      <dgm:prSet/>
      <dgm:spPr/>
      <dgm:t>
        <a:bodyPr/>
        <a:lstStyle/>
        <a:p>
          <a:endParaRPr lang="en-US"/>
        </a:p>
      </dgm:t>
    </dgm:pt>
    <dgm:pt modelId="{7A8BA97F-9BA5-4F7B-BB00-6F0F58FC9D07}" type="pres">
      <dgm:prSet presAssocID="{B0D60302-20A7-4C67-A4A7-FA07C81D0380}" presName="Name0" presStyleCnt="0">
        <dgm:presLayoutVars>
          <dgm:dir/>
          <dgm:animLvl val="lvl"/>
          <dgm:resizeHandles val="exact"/>
        </dgm:presLayoutVars>
      </dgm:prSet>
      <dgm:spPr/>
    </dgm:pt>
    <dgm:pt modelId="{EB5A4176-5924-487C-A207-C255DB4B291C}" type="pres">
      <dgm:prSet presAssocID="{F05A1940-7E3B-4659-8B5C-D08CCC559423}" presName="compositeNode" presStyleCnt="0">
        <dgm:presLayoutVars>
          <dgm:bulletEnabled val="1"/>
        </dgm:presLayoutVars>
      </dgm:prSet>
      <dgm:spPr/>
    </dgm:pt>
    <dgm:pt modelId="{3AA0EBDB-A516-4C82-BC49-EDE887E2BBC0}" type="pres">
      <dgm:prSet presAssocID="{F05A1940-7E3B-4659-8B5C-D08CCC559423}" presName="bgRect" presStyleLbl="node1" presStyleIdx="0" presStyleCnt="3" custScaleY="104575"/>
      <dgm:spPr/>
    </dgm:pt>
    <dgm:pt modelId="{D1265AA8-BCE9-40E1-85F4-CBE8953B2D2D}" type="pres">
      <dgm:prSet presAssocID="{F05A1940-7E3B-4659-8B5C-D08CCC559423}" presName="parentNode" presStyleLbl="node1" presStyleIdx="0" presStyleCnt="3">
        <dgm:presLayoutVars>
          <dgm:chMax val="0"/>
          <dgm:bulletEnabled val="1"/>
        </dgm:presLayoutVars>
      </dgm:prSet>
      <dgm:spPr/>
    </dgm:pt>
    <dgm:pt modelId="{D5119E2C-0EB2-435E-A604-B7AD32FA4CF5}" type="pres">
      <dgm:prSet presAssocID="{F05A1940-7E3B-4659-8B5C-D08CCC559423}" presName="childNode" presStyleLbl="node1" presStyleIdx="0" presStyleCnt="3">
        <dgm:presLayoutVars>
          <dgm:bulletEnabled val="1"/>
        </dgm:presLayoutVars>
      </dgm:prSet>
      <dgm:spPr/>
    </dgm:pt>
    <dgm:pt modelId="{29FA2AFC-0330-4516-A4F9-74A71181B9C3}" type="pres">
      <dgm:prSet presAssocID="{AA0025C5-277E-4175-9044-11EF9DC7E72F}" presName="hSp" presStyleCnt="0"/>
      <dgm:spPr/>
    </dgm:pt>
    <dgm:pt modelId="{282EE29E-FA22-4ECE-B2C0-C708FD9130EE}" type="pres">
      <dgm:prSet presAssocID="{AA0025C5-277E-4175-9044-11EF9DC7E72F}" presName="vProcSp" presStyleCnt="0"/>
      <dgm:spPr/>
    </dgm:pt>
    <dgm:pt modelId="{294CE322-F91B-499A-BFB7-15D0AC175347}" type="pres">
      <dgm:prSet presAssocID="{AA0025C5-277E-4175-9044-11EF9DC7E72F}" presName="vSp1" presStyleCnt="0"/>
      <dgm:spPr/>
    </dgm:pt>
    <dgm:pt modelId="{3CD920DC-4E2A-4F63-BE12-3E3CA06E6A6B}" type="pres">
      <dgm:prSet presAssocID="{AA0025C5-277E-4175-9044-11EF9DC7E72F}" presName="simulatedConn" presStyleLbl="solidFgAcc1" presStyleIdx="0" presStyleCnt="2" custLinFactY="14209" custLinFactNeighborY="100000"/>
      <dgm:spPr>
        <a:solidFill>
          <a:schemeClr val="accent3"/>
        </a:solidFill>
        <a:ln>
          <a:noFill/>
        </a:ln>
      </dgm:spPr>
    </dgm:pt>
    <dgm:pt modelId="{EDFC5B9C-BA82-4FF9-8C00-63BB4717EFDD}" type="pres">
      <dgm:prSet presAssocID="{AA0025C5-277E-4175-9044-11EF9DC7E72F}" presName="vSp2" presStyleCnt="0"/>
      <dgm:spPr/>
    </dgm:pt>
    <dgm:pt modelId="{AC01723C-0E39-4644-985A-CFC6A7C8444D}" type="pres">
      <dgm:prSet presAssocID="{AA0025C5-277E-4175-9044-11EF9DC7E72F}" presName="sibTrans" presStyleCnt="0"/>
      <dgm:spPr/>
    </dgm:pt>
    <dgm:pt modelId="{DC0DA06D-C492-49E9-BB03-1D304BF513AD}" type="pres">
      <dgm:prSet presAssocID="{0CC24043-09FD-4038-8F51-3B3F80963CA5}" presName="compositeNode" presStyleCnt="0">
        <dgm:presLayoutVars>
          <dgm:bulletEnabled val="1"/>
        </dgm:presLayoutVars>
      </dgm:prSet>
      <dgm:spPr/>
    </dgm:pt>
    <dgm:pt modelId="{60E0DC08-51C8-432B-B3B2-086513A6A9DB}" type="pres">
      <dgm:prSet presAssocID="{0CC24043-09FD-4038-8F51-3B3F80963CA5}" presName="bgRect" presStyleLbl="node1" presStyleIdx="1" presStyleCnt="3" custScaleY="104968"/>
      <dgm:spPr/>
    </dgm:pt>
    <dgm:pt modelId="{1F20752A-F1C3-4585-8CFB-0830BA72CBDE}" type="pres">
      <dgm:prSet presAssocID="{0CC24043-09FD-4038-8F51-3B3F80963CA5}" presName="parentNode" presStyleLbl="node1" presStyleIdx="1" presStyleCnt="3">
        <dgm:presLayoutVars>
          <dgm:chMax val="0"/>
          <dgm:bulletEnabled val="1"/>
        </dgm:presLayoutVars>
      </dgm:prSet>
      <dgm:spPr/>
    </dgm:pt>
    <dgm:pt modelId="{6E43E8F9-4A88-46E6-B647-3B4C82F6CBB0}" type="pres">
      <dgm:prSet presAssocID="{0CC24043-09FD-4038-8F51-3B3F80963CA5}" presName="childNode" presStyleLbl="node1" presStyleIdx="1" presStyleCnt="3">
        <dgm:presLayoutVars>
          <dgm:bulletEnabled val="1"/>
        </dgm:presLayoutVars>
      </dgm:prSet>
      <dgm:spPr/>
    </dgm:pt>
    <dgm:pt modelId="{621AB33F-B960-41F8-BB73-D76B2347FAE4}" type="pres">
      <dgm:prSet presAssocID="{ADD724B5-A700-47DF-A0DB-EEF03C6DD14A}" presName="hSp" presStyleCnt="0"/>
      <dgm:spPr/>
    </dgm:pt>
    <dgm:pt modelId="{F27957D3-C565-40AE-8D73-8B3BC03E342F}" type="pres">
      <dgm:prSet presAssocID="{ADD724B5-A700-47DF-A0DB-EEF03C6DD14A}" presName="vProcSp" presStyleCnt="0"/>
      <dgm:spPr/>
    </dgm:pt>
    <dgm:pt modelId="{BF4246AE-3A7C-4CEE-A668-093255F53C10}" type="pres">
      <dgm:prSet presAssocID="{ADD724B5-A700-47DF-A0DB-EEF03C6DD14A}" presName="vSp1" presStyleCnt="0"/>
      <dgm:spPr/>
    </dgm:pt>
    <dgm:pt modelId="{A679EC8F-1244-4AF9-AB7B-5A7EE86F298E}" type="pres">
      <dgm:prSet presAssocID="{ADD724B5-A700-47DF-A0DB-EEF03C6DD14A}" presName="simulatedConn" presStyleLbl="solidFgAcc1" presStyleIdx="1" presStyleCnt="2" custLinFactY="14209" custLinFactNeighborY="100000"/>
      <dgm:spPr>
        <a:solidFill>
          <a:schemeClr val="accent3"/>
        </a:solidFill>
        <a:ln>
          <a:noFill/>
        </a:ln>
      </dgm:spPr>
    </dgm:pt>
    <dgm:pt modelId="{56B064AB-F999-4CD2-B212-5C093B37D612}" type="pres">
      <dgm:prSet presAssocID="{ADD724B5-A700-47DF-A0DB-EEF03C6DD14A}" presName="vSp2" presStyleCnt="0"/>
      <dgm:spPr/>
    </dgm:pt>
    <dgm:pt modelId="{BA14721B-1C58-4055-9A8D-BE929EDCDA83}" type="pres">
      <dgm:prSet presAssocID="{ADD724B5-A700-47DF-A0DB-EEF03C6DD14A}" presName="sibTrans" presStyleCnt="0"/>
      <dgm:spPr/>
    </dgm:pt>
    <dgm:pt modelId="{8F35C732-F3E7-4061-9CC5-C6B937895779}" type="pres">
      <dgm:prSet presAssocID="{D38E9FE7-3673-48C3-8844-63FB1FCCB7D3}" presName="compositeNode" presStyleCnt="0">
        <dgm:presLayoutVars>
          <dgm:bulletEnabled val="1"/>
        </dgm:presLayoutVars>
      </dgm:prSet>
      <dgm:spPr/>
    </dgm:pt>
    <dgm:pt modelId="{9CB17C9A-F229-432C-8ED8-5D6214AEF2B6}" type="pres">
      <dgm:prSet presAssocID="{D38E9FE7-3673-48C3-8844-63FB1FCCB7D3}" presName="bgRect" presStyleLbl="node1" presStyleIdx="2" presStyleCnt="3" custScaleY="106107"/>
      <dgm:spPr/>
    </dgm:pt>
    <dgm:pt modelId="{33B9E68A-9228-41C9-B7CA-EC1CBD6B5699}" type="pres">
      <dgm:prSet presAssocID="{D38E9FE7-3673-48C3-8844-63FB1FCCB7D3}" presName="parentNode" presStyleLbl="node1" presStyleIdx="2" presStyleCnt="3">
        <dgm:presLayoutVars>
          <dgm:chMax val="0"/>
          <dgm:bulletEnabled val="1"/>
        </dgm:presLayoutVars>
      </dgm:prSet>
      <dgm:spPr/>
    </dgm:pt>
    <dgm:pt modelId="{811665BD-C231-4979-9B2F-3B059AE63A68}" type="pres">
      <dgm:prSet presAssocID="{D38E9FE7-3673-48C3-8844-63FB1FCCB7D3}" presName="childNode" presStyleLbl="node1" presStyleIdx="2" presStyleCnt="3">
        <dgm:presLayoutVars>
          <dgm:bulletEnabled val="1"/>
        </dgm:presLayoutVars>
      </dgm:prSet>
      <dgm:spPr/>
    </dgm:pt>
  </dgm:ptLst>
  <dgm:cxnLst>
    <dgm:cxn modelId="{6DF33002-5246-42B7-A873-097C2008F21E}" type="presOf" srcId="{8F5704F3-B8DE-4170-80A8-8B04BAABE217}" destId="{D5119E2C-0EB2-435E-A604-B7AD32FA4CF5}" srcOrd="0" destOrd="0" presId="urn:microsoft.com/office/officeart/2005/8/layout/hProcess7"/>
    <dgm:cxn modelId="{EC9E8E08-0254-4D6E-8D67-11B79368E8A9}" srcId="{0CC24043-09FD-4038-8F51-3B3F80963CA5}" destId="{D4121C00-6F8A-4FF4-A182-4A5B85AC40A2}" srcOrd="0" destOrd="0" parTransId="{C524E2E2-D25B-49B9-AC98-A654D2834FEB}" sibTransId="{635951FA-F8DA-45CE-B84A-A546F71082EC}"/>
    <dgm:cxn modelId="{2F5C9620-60F7-4700-A88E-275E25B23FA3}" srcId="{B0D60302-20A7-4C67-A4A7-FA07C81D0380}" destId="{0CC24043-09FD-4038-8F51-3B3F80963CA5}" srcOrd="1" destOrd="0" parTransId="{CAD10307-5E6C-4DFE-94FA-47C8073E55EE}" sibTransId="{ADD724B5-A700-47DF-A0DB-EEF03C6DD14A}"/>
    <dgm:cxn modelId="{8C995024-75AE-4605-A294-804A0E6ECB58}" type="presOf" srcId="{D38E9FE7-3673-48C3-8844-63FB1FCCB7D3}" destId="{33B9E68A-9228-41C9-B7CA-EC1CBD6B5699}" srcOrd="1" destOrd="0" presId="urn:microsoft.com/office/officeart/2005/8/layout/hProcess7"/>
    <dgm:cxn modelId="{B2207726-C420-4021-B80C-9DBDAE51AF2A}" type="presOf" srcId="{D4121C00-6F8A-4FF4-A182-4A5B85AC40A2}" destId="{6E43E8F9-4A88-46E6-B647-3B4C82F6CBB0}" srcOrd="0" destOrd="0" presId="urn:microsoft.com/office/officeart/2005/8/layout/hProcess7"/>
    <dgm:cxn modelId="{BE41E032-935F-4027-9919-0EAD14249CB0}" srcId="{D38E9FE7-3673-48C3-8844-63FB1FCCB7D3}" destId="{FB760AE8-12F3-46AF-A3D0-72209084E23A}" srcOrd="0" destOrd="0" parTransId="{99F23797-B2F3-478E-B369-260C02EFFC24}" sibTransId="{72702D18-62D1-4990-9928-8E370581A2BC}"/>
    <dgm:cxn modelId="{3E30095C-5A8D-413E-A228-772E09AE24C1}" type="presOf" srcId="{FB760AE8-12F3-46AF-A3D0-72209084E23A}" destId="{811665BD-C231-4979-9B2F-3B059AE63A68}" srcOrd="0" destOrd="0" presId="urn:microsoft.com/office/officeart/2005/8/layout/hProcess7"/>
    <dgm:cxn modelId="{A704345D-8D7A-4035-85CA-D06E5912FEDA}" type="presOf" srcId="{0CC24043-09FD-4038-8F51-3B3F80963CA5}" destId="{1F20752A-F1C3-4585-8CFB-0830BA72CBDE}" srcOrd="1" destOrd="0" presId="urn:microsoft.com/office/officeart/2005/8/layout/hProcess7"/>
    <dgm:cxn modelId="{A6669642-A422-4D84-B0EE-D46713CDEE64}" type="presOf" srcId="{F05A1940-7E3B-4659-8B5C-D08CCC559423}" destId="{3AA0EBDB-A516-4C82-BC49-EDE887E2BBC0}" srcOrd="0" destOrd="0" presId="urn:microsoft.com/office/officeart/2005/8/layout/hProcess7"/>
    <dgm:cxn modelId="{38786844-1BA4-4ED5-9BD0-EA4AFD5B063D}" srcId="{B0D60302-20A7-4C67-A4A7-FA07C81D0380}" destId="{F05A1940-7E3B-4659-8B5C-D08CCC559423}" srcOrd="0" destOrd="0" parTransId="{6AA67F01-DCB2-47E6-953F-5F9D827DF6E5}" sibTransId="{AA0025C5-277E-4175-9044-11EF9DC7E72F}"/>
    <dgm:cxn modelId="{D3E43872-86E9-4C09-B906-0EEE324F00AD}" type="presOf" srcId="{0CC24043-09FD-4038-8F51-3B3F80963CA5}" destId="{60E0DC08-51C8-432B-B3B2-086513A6A9DB}" srcOrd="0" destOrd="0" presId="urn:microsoft.com/office/officeart/2005/8/layout/hProcess7"/>
    <dgm:cxn modelId="{711B64B9-FD2B-4D42-AAF2-68C0759E61E4}" type="presOf" srcId="{D38E9FE7-3673-48C3-8844-63FB1FCCB7D3}" destId="{9CB17C9A-F229-432C-8ED8-5D6214AEF2B6}" srcOrd="0" destOrd="0" presId="urn:microsoft.com/office/officeart/2005/8/layout/hProcess7"/>
    <dgm:cxn modelId="{9A9E03D0-99E8-455E-849C-DF3EA1D76345}" type="presOf" srcId="{B0D60302-20A7-4C67-A4A7-FA07C81D0380}" destId="{7A8BA97F-9BA5-4F7B-BB00-6F0F58FC9D07}" srcOrd="0" destOrd="0" presId="urn:microsoft.com/office/officeart/2005/8/layout/hProcess7"/>
    <dgm:cxn modelId="{2B676EE4-5980-4372-8801-88F1B5D51A3E}" type="presOf" srcId="{F05A1940-7E3B-4659-8B5C-D08CCC559423}" destId="{D1265AA8-BCE9-40E1-85F4-CBE8953B2D2D}" srcOrd="1" destOrd="0" presId="urn:microsoft.com/office/officeart/2005/8/layout/hProcess7"/>
    <dgm:cxn modelId="{C4B10AE7-AA47-40E6-ABF4-1C5FAC45402F}" srcId="{F05A1940-7E3B-4659-8B5C-D08CCC559423}" destId="{8F5704F3-B8DE-4170-80A8-8B04BAABE217}" srcOrd="0" destOrd="0" parTransId="{B6073108-4169-4B3A-9C3C-855C7C57934F}" sibTransId="{B54E0FF3-D732-4AD6-8471-ED4C827F1572}"/>
    <dgm:cxn modelId="{FEE2F0ED-8F7C-426B-8A73-11CEA7610C2A}" srcId="{B0D60302-20A7-4C67-A4A7-FA07C81D0380}" destId="{D38E9FE7-3673-48C3-8844-63FB1FCCB7D3}" srcOrd="2" destOrd="0" parTransId="{9E81455A-0F9A-4642-ADBD-B72E1DF7565B}" sibTransId="{5D324DCA-3D7D-4B9B-86EA-09218CA280B2}"/>
    <dgm:cxn modelId="{61879A73-81AF-4674-B0D0-E265BCDC912A}" type="presParOf" srcId="{7A8BA97F-9BA5-4F7B-BB00-6F0F58FC9D07}" destId="{EB5A4176-5924-487C-A207-C255DB4B291C}" srcOrd="0" destOrd="0" presId="urn:microsoft.com/office/officeart/2005/8/layout/hProcess7"/>
    <dgm:cxn modelId="{05B88275-2A48-4D75-8520-5291E95D2AE4}" type="presParOf" srcId="{EB5A4176-5924-487C-A207-C255DB4B291C}" destId="{3AA0EBDB-A516-4C82-BC49-EDE887E2BBC0}" srcOrd="0" destOrd="0" presId="urn:microsoft.com/office/officeart/2005/8/layout/hProcess7"/>
    <dgm:cxn modelId="{8C848F0C-2CC2-4483-B3E4-8943839845E0}" type="presParOf" srcId="{EB5A4176-5924-487C-A207-C255DB4B291C}" destId="{D1265AA8-BCE9-40E1-85F4-CBE8953B2D2D}" srcOrd="1" destOrd="0" presId="urn:microsoft.com/office/officeart/2005/8/layout/hProcess7"/>
    <dgm:cxn modelId="{E61CB907-D642-4172-9B96-8A73EBCE8E04}" type="presParOf" srcId="{EB5A4176-5924-487C-A207-C255DB4B291C}" destId="{D5119E2C-0EB2-435E-A604-B7AD32FA4CF5}" srcOrd="2" destOrd="0" presId="urn:microsoft.com/office/officeart/2005/8/layout/hProcess7"/>
    <dgm:cxn modelId="{41D29DEB-D5AC-4A34-B7D3-2AE4E60DC8F8}" type="presParOf" srcId="{7A8BA97F-9BA5-4F7B-BB00-6F0F58FC9D07}" destId="{29FA2AFC-0330-4516-A4F9-74A71181B9C3}" srcOrd="1" destOrd="0" presId="urn:microsoft.com/office/officeart/2005/8/layout/hProcess7"/>
    <dgm:cxn modelId="{BA8BDD8F-F308-479C-9D29-1A92B946FF30}" type="presParOf" srcId="{7A8BA97F-9BA5-4F7B-BB00-6F0F58FC9D07}" destId="{282EE29E-FA22-4ECE-B2C0-C708FD9130EE}" srcOrd="2" destOrd="0" presId="urn:microsoft.com/office/officeart/2005/8/layout/hProcess7"/>
    <dgm:cxn modelId="{F7F058D6-8A7C-4F61-8A5C-38754235EB91}" type="presParOf" srcId="{282EE29E-FA22-4ECE-B2C0-C708FD9130EE}" destId="{294CE322-F91B-499A-BFB7-15D0AC175347}" srcOrd="0" destOrd="0" presId="urn:microsoft.com/office/officeart/2005/8/layout/hProcess7"/>
    <dgm:cxn modelId="{76769EB6-9CAB-49E7-9F02-452BB5813878}" type="presParOf" srcId="{282EE29E-FA22-4ECE-B2C0-C708FD9130EE}" destId="{3CD920DC-4E2A-4F63-BE12-3E3CA06E6A6B}" srcOrd="1" destOrd="0" presId="urn:microsoft.com/office/officeart/2005/8/layout/hProcess7"/>
    <dgm:cxn modelId="{67F2C6B9-8581-4CF7-BD97-A0F3EC2FC530}" type="presParOf" srcId="{282EE29E-FA22-4ECE-B2C0-C708FD9130EE}" destId="{EDFC5B9C-BA82-4FF9-8C00-63BB4717EFDD}" srcOrd="2" destOrd="0" presId="urn:microsoft.com/office/officeart/2005/8/layout/hProcess7"/>
    <dgm:cxn modelId="{20210624-90CD-4004-8D99-2A5401501397}" type="presParOf" srcId="{7A8BA97F-9BA5-4F7B-BB00-6F0F58FC9D07}" destId="{AC01723C-0E39-4644-985A-CFC6A7C8444D}" srcOrd="3" destOrd="0" presId="urn:microsoft.com/office/officeart/2005/8/layout/hProcess7"/>
    <dgm:cxn modelId="{A12992ED-36D4-4E77-B5AF-FE3CED26B2DF}" type="presParOf" srcId="{7A8BA97F-9BA5-4F7B-BB00-6F0F58FC9D07}" destId="{DC0DA06D-C492-49E9-BB03-1D304BF513AD}" srcOrd="4" destOrd="0" presId="urn:microsoft.com/office/officeart/2005/8/layout/hProcess7"/>
    <dgm:cxn modelId="{633CCEF6-71A0-4B61-80E9-E3B60823CD15}" type="presParOf" srcId="{DC0DA06D-C492-49E9-BB03-1D304BF513AD}" destId="{60E0DC08-51C8-432B-B3B2-086513A6A9DB}" srcOrd="0" destOrd="0" presId="urn:microsoft.com/office/officeart/2005/8/layout/hProcess7"/>
    <dgm:cxn modelId="{58FC64A8-D800-4C74-A8E3-6180687EA6A5}" type="presParOf" srcId="{DC0DA06D-C492-49E9-BB03-1D304BF513AD}" destId="{1F20752A-F1C3-4585-8CFB-0830BA72CBDE}" srcOrd="1" destOrd="0" presId="urn:microsoft.com/office/officeart/2005/8/layout/hProcess7"/>
    <dgm:cxn modelId="{DBC72032-3355-4157-9518-2B8E93AE1A9B}" type="presParOf" srcId="{DC0DA06D-C492-49E9-BB03-1D304BF513AD}" destId="{6E43E8F9-4A88-46E6-B647-3B4C82F6CBB0}" srcOrd="2" destOrd="0" presId="urn:microsoft.com/office/officeart/2005/8/layout/hProcess7"/>
    <dgm:cxn modelId="{E8C24C5A-5E15-4EC7-A943-D421F4194C3A}" type="presParOf" srcId="{7A8BA97F-9BA5-4F7B-BB00-6F0F58FC9D07}" destId="{621AB33F-B960-41F8-BB73-D76B2347FAE4}" srcOrd="5" destOrd="0" presId="urn:microsoft.com/office/officeart/2005/8/layout/hProcess7"/>
    <dgm:cxn modelId="{DFB2EA2C-0A36-4303-B7F3-F17139B195CB}" type="presParOf" srcId="{7A8BA97F-9BA5-4F7B-BB00-6F0F58FC9D07}" destId="{F27957D3-C565-40AE-8D73-8B3BC03E342F}" srcOrd="6" destOrd="0" presId="urn:microsoft.com/office/officeart/2005/8/layout/hProcess7"/>
    <dgm:cxn modelId="{A9AA3402-1D82-47C1-B395-73F1F5286E5F}" type="presParOf" srcId="{F27957D3-C565-40AE-8D73-8B3BC03E342F}" destId="{BF4246AE-3A7C-4CEE-A668-093255F53C10}" srcOrd="0" destOrd="0" presId="urn:microsoft.com/office/officeart/2005/8/layout/hProcess7"/>
    <dgm:cxn modelId="{F5E2990F-50CA-49D1-A3EA-5C5C12BDE829}" type="presParOf" srcId="{F27957D3-C565-40AE-8D73-8B3BC03E342F}" destId="{A679EC8F-1244-4AF9-AB7B-5A7EE86F298E}" srcOrd="1" destOrd="0" presId="urn:microsoft.com/office/officeart/2005/8/layout/hProcess7"/>
    <dgm:cxn modelId="{5D88B06E-C07F-46D8-840F-74E869E12E37}" type="presParOf" srcId="{F27957D3-C565-40AE-8D73-8B3BC03E342F}" destId="{56B064AB-F999-4CD2-B212-5C093B37D612}" srcOrd="2" destOrd="0" presId="urn:microsoft.com/office/officeart/2005/8/layout/hProcess7"/>
    <dgm:cxn modelId="{5C335D6F-636B-4053-9066-4E096E4C4950}" type="presParOf" srcId="{7A8BA97F-9BA5-4F7B-BB00-6F0F58FC9D07}" destId="{BA14721B-1C58-4055-9A8D-BE929EDCDA83}" srcOrd="7" destOrd="0" presId="urn:microsoft.com/office/officeart/2005/8/layout/hProcess7"/>
    <dgm:cxn modelId="{2C6C5C66-9DEB-4A2D-B08C-EEF7308B40F5}" type="presParOf" srcId="{7A8BA97F-9BA5-4F7B-BB00-6F0F58FC9D07}" destId="{8F35C732-F3E7-4061-9CC5-C6B937895779}" srcOrd="8" destOrd="0" presId="urn:microsoft.com/office/officeart/2005/8/layout/hProcess7"/>
    <dgm:cxn modelId="{639AB816-D04F-40EA-BABA-01BB6177A467}" type="presParOf" srcId="{8F35C732-F3E7-4061-9CC5-C6B937895779}" destId="{9CB17C9A-F229-432C-8ED8-5D6214AEF2B6}" srcOrd="0" destOrd="0" presId="urn:microsoft.com/office/officeart/2005/8/layout/hProcess7"/>
    <dgm:cxn modelId="{1CA4BD9E-F743-4091-A797-B2C878212D83}" type="presParOf" srcId="{8F35C732-F3E7-4061-9CC5-C6B937895779}" destId="{33B9E68A-9228-41C9-B7CA-EC1CBD6B5699}" srcOrd="1" destOrd="0" presId="urn:microsoft.com/office/officeart/2005/8/layout/hProcess7"/>
    <dgm:cxn modelId="{7B879A08-8B59-4A59-89B9-EEFBCB7D23E6}" type="presParOf" srcId="{8F35C732-F3E7-4061-9CC5-C6B937895779}" destId="{811665BD-C231-4979-9B2F-3B059AE63A68}"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C8404A-5B58-407F-B782-1C36E93752DD}">
      <dsp:nvSpPr>
        <dsp:cNvPr id="0" name=""/>
        <dsp:cNvSpPr/>
      </dsp:nvSpPr>
      <dsp:spPr>
        <a:xfrm>
          <a:off x="356912" y="755"/>
          <a:ext cx="1666277" cy="999766"/>
        </a:xfrm>
        <a:prstGeom prst="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LEAD Award </a:t>
          </a:r>
        </a:p>
      </dsp:txBody>
      <dsp:txXfrm>
        <a:off x="356912" y="755"/>
        <a:ext cx="1666277" cy="999766"/>
      </dsp:txXfrm>
    </dsp:sp>
    <dsp:sp modelId="{10A528B0-D391-40E7-979D-493AD8C4ED24}">
      <dsp:nvSpPr>
        <dsp:cNvPr id="0" name=""/>
        <dsp:cNvSpPr/>
      </dsp:nvSpPr>
      <dsp:spPr>
        <a:xfrm>
          <a:off x="2189817" y="755"/>
          <a:ext cx="1666277" cy="999766"/>
        </a:xfrm>
        <a:prstGeom prst="rect">
          <a:avLst/>
        </a:prstGeom>
        <a:solidFill>
          <a:schemeClr val="accent1">
            <a:alpha val="90000"/>
            <a:hueOff val="0"/>
            <a:satOff val="0"/>
            <a:lumOff val="0"/>
            <a:alphaOff val="-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Legacy Award</a:t>
          </a:r>
        </a:p>
      </dsp:txBody>
      <dsp:txXfrm>
        <a:off x="2189817" y="755"/>
        <a:ext cx="1666277" cy="999766"/>
      </dsp:txXfrm>
    </dsp:sp>
    <dsp:sp modelId="{2B2CDD29-A881-466B-A97C-B591DD4373D9}">
      <dsp:nvSpPr>
        <dsp:cNvPr id="0" name=""/>
        <dsp:cNvSpPr/>
      </dsp:nvSpPr>
      <dsp:spPr>
        <a:xfrm>
          <a:off x="356912" y="1167150"/>
          <a:ext cx="1666277" cy="999766"/>
        </a:xfrm>
        <a:prstGeom prst="rect">
          <a:avLst/>
        </a:prstGeom>
        <a:solidFill>
          <a:schemeClr val="accent1">
            <a:alpha val="90000"/>
            <a:hueOff val="0"/>
            <a:satOff val="0"/>
            <a:lumOff val="0"/>
            <a:alphaOff val="-16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Marie Curie          Award 	</a:t>
          </a:r>
        </a:p>
      </dsp:txBody>
      <dsp:txXfrm>
        <a:off x="356912" y="1167150"/>
        <a:ext cx="1666277" cy="999766"/>
      </dsp:txXfrm>
    </dsp:sp>
    <dsp:sp modelId="{6AC745E2-BB2B-4CC3-980D-27058B741CF4}">
      <dsp:nvSpPr>
        <dsp:cNvPr id="0" name=""/>
        <dsp:cNvSpPr/>
      </dsp:nvSpPr>
      <dsp:spPr>
        <a:xfrm>
          <a:off x="2189817" y="1167150"/>
          <a:ext cx="1666277" cy="999766"/>
        </a:xfrm>
        <a:prstGeom prst="rect">
          <a:avLst/>
        </a:prstGeom>
        <a:solidFill>
          <a:schemeClr val="accent1">
            <a:alpha val="90000"/>
            <a:hueOff val="0"/>
            <a:satOff val="0"/>
            <a:lumOff val="0"/>
            <a:alphaOff val="-24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Everest Award</a:t>
          </a:r>
        </a:p>
      </dsp:txBody>
      <dsp:txXfrm>
        <a:off x="2189817" y="1167150"/>
        <a:ext cx="1666277" cy="999766"/>
      </dsp:txXfrm>
    </dsp:sp>
    <dsp:sp modelId="{4D1545D6-5534-496D-BEA3-0F090C181356}">
      <dsp:nvSpPr>
        <dsp:cNvPr id="0" name=""/>
        <dsp:cNvSpPr/>
      </dsp:nvSpPr>
      <dsp:spPr>
        <a:xfrm>
          <a:off x="356912" y="2333544"/>
          <a:ext cx="1666277" cy="999766"/>
        </a:xfrm>
        <a:prstGeom prst="rect">
          <a:avLst/>
        </a:prstGeom>
        <a:solidFill>
          <a:schemeClr val="accent1">
            <a:alpha val="90000"/>
            <a:hueOff val="0"/>
            <a:satOff val="0"/>
            <a:lumOff val="0"/>
            <a:alphaOff val="-32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Honored Volunteer</a:t>
          </a:r>
        </a:p>
      </dsp:txBody>
      <dsp:txXfrm>
        <a:off x="356912" y="2333544"/>
        <a:ext cx="1666277" cy="999766"/>
      </dsp:txXfrm>
    </dsp:sp>
    <dsp:sp modelId="{00CB3C08-95A5-4D86-B72C-640BA762F267}">
      <dsp:nvSpPr>
        <dsp:cNvPr id="0" name=""/>
        <dsp:cNvSpPr/>
      </dsp:nvSpPr>
      <dsp:spPr>
        <a:xfrm>
          <a:off x="2189817" y="2333544"/>
          <a:ext cx="1666277" cy="999766"/>
        </a:xfrm>
        <a:prstGeom prst="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dirty="0"/>
            <a:t>Spark Award</a:t>
          </a:r>
        </a:p>
      </dsp:txBody>
      <dsp:txXfrm>
        <a:off x="2189817" y="2333544"/>
        <a:ext cx="1666277" cy="9997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A0EBDB-A516-4C82-BC49-EDE887E2BBC0}">
      <dsp:nvSpPr>
        <dsp:cNvPr id="0" name=""/>
        <dsp:cNvSpPr/>
      </dsp:nvSpPr>
      <dsp:spPr>
        <a:xfrm>
          <a:off x="825" y="625890"/>
          <a:ext cx="3550498" cy="4455520"/>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solidFill>
                <a:schemeClr val="accent3"/>
              </a:solidFill>
            </a:rPr>
            <a:t>Call for Nominations</a:t>
          </a:r>
        </a:p>
      </dsp:txBody>
      <dsp:txXfrm rot="16200000">
        <a:off x="-1470888" y="2097604"/>
        <a:ext cx="3653526" cy="710099"/>
      </dsp:txXfrm>
    </dsp:sp>
    <dsp:sp modelId="{D5119E2C-0EB2-435E-A604-B7AD32FA4CF5}">
      <dsp:nvSpPr>
        <dsp:cNvPr id="0" name=""/>
        <dsp:cNvSpPr/>
      </dsp:nvSpPr>
      <dsp:spPr>
        <a:xfrm>
          <a:off x="710924" y="625890"/>
          <a:ext cx="2645121" cy="4455520"/>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1435" rIns="0" bIns="0" numCol="1" spcCol="1270" anchor="t"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US" sz="1500" kern="1200" dirty="0"/>
            <a:t>Determine how you will collect nominations: set up a survey through HBA (by emailing </a:t>
          </a:r>
          <a:r>
            <a:rPr lang="en-US" sz="1500" kern="1200" dirty="0">
              <a:solidFill>
                <a:schemeClr val="bg2"/>
              </a:solidFill>
              <a:hlinkClick xmlns:r="http://schemas.openxmlformats.org/officeDocument/2006/relationships" r:id="rId1">
                <a:extLst>
                  <a:ext uri="{A12FA001-AC4F-418D-AE19-62706E023703}">
                    <ahyp:hlinkClr xmlns:ahyp="http://schemas.microsoft.com/office/drawing/2018/hyperlinkcolor" val="tx"/>
                  </a:ext>
                </a:extLst>
              </a:hlinkClick>
            </a:rPr>
            <a:t>membership@hbanet.org</a:t>
          </a:r>
          <a:r>
            <a:rPr lang="en-US" sz="1500" kern="1200" dirty="0"/>
            <a:t>) or set up your own via a free survey platform.</a:t>
          </a:r>
        </a:p>
        <a:p>
          <a:pPr marL="0" lvl="0" indent="0" algn="l" defTabSz="666750">
            <a:lnSpc>
              <a:spcPct val="90000"/>
            </a:lnSpc>
            <a:spcBef>
              <a:spcPct val="0"/>
            </a:spcBef>
            <a:spcAft>
              <a:spcPct val="35000"/>
            </a:spcAft>
            <a:buFont typeface="Arial" panose="020B0604020202020204" pitchFamily="34" charset="0"/>
            <a:buNone/>
          </a:pPr>
          <a:endParaRPr lang="en-US" sz="1500" kern="1200" dirty="0"/>
        </a:p>
        <a:p>
          <a:pPr marL="0" lvl="0" indent="0" algn="l" defTabSz="666750">
            <a:lnSpc>
              <a:spcPct val="90000"/>
            </a:lnSpc>
            <a:spcBef>
              <a:spcPct val="0"/>
            </a:spcBef>
            <a:spcAft>
              <a:spcPct val="35000"/>
            </a:spcAft>
            <a:buFont typeface="Arial" panose="020B0604020202020204" pitchFamily="34" charset="0"/>
            <a:buNone/>
          </a:pPr>
          <a:r>
            <a:rPr lang="en-US" sz="1500" kern="1200" dirty="0"/>
            <a:t>Send a call for nominations to those in the “who can nominate” column for the award(s) in question.</a:t>
          </a:r>
        </a:p>
        <a:p>
          <a:pPr marL="0" lvl="0" indent="0" algn="l" defTabSz="666750">
            <a:lnSpc>
              <a:spcPct val="90000"/>
            </a:lnSpc>
            <a:spcBef>
              <a:spcPct val="0"/>
            </a:spcBef>
            <a:spcAft>
              <a:spcPct val="35000"/>
            </a:spcAft>
            <a:buFont typeface="Arial" panose="020B0604020202020204" pitchFamily="34" charset="0"/>
            <a:buNone/>
          </a:pPr>
          <a:endParaRPr lang="en-US" sz="1500" kern="1200" dirty="0"/>
        </a:p>
        <a:p>
          <a:pPr marL="0" lvl="0" indent="0" algn="l" defTabSz="666750">
            <a:lnSpc>
              <a:spcPct val="90000"/>
            </a:lnSpc>
            <a:spcBef>
              <a:spcPct val="0"/>
            </a:spcBef>
            <a:spcAft>
              <a:spcPct val="35000"/>
            </a:spcAft>
            <a:buFont typeface="Arial" panose="020B0604020202020204" pitchFamily="34" charset="0"/>
            <a:buNone/>
          </a:pPr>
          <a:r>
            <a:rPr lang="en-US" sz="1500" kern="1200" dirty="0"/>
            <a:t>On the nominations due date, submit nominations to those in the “who decides on a winner” column for the award(s) in question.</a:t>
          </a:r>
        </a:p>
        <a:p>
          <a:pPr marL="0" lvl="0" indent="0" algn="l" defTabSz="666750">
            <a:lnSpc>
              <a:spcPct val="90000"/>
            </a:lnSpc>
            <a:spcBef>
              <a:spcPct val="0"/>
            </a:spcBef>
            <a:spcAft>
              <a:spcPct val="35000"/>
            </a:spcAft>
            <a:buFont typeface="Arial" panose="020B0604020202020204" pitchFamily="34" charset="0"/>
            <a:buNone/>
          </a:pPr>
          <a:endParaRPr lang="en-US" sz="1800" kern="1200" dirty="0"/>
        </a:p>
      </dsp:txBody>
      <dsp:txXfrm>
        <a:off x="710924" y="625890"/>
        <a:ext cx="2645121" cy="4455520"/>
      </dsp:txXfrm>
    </dsp:sp>
    <dsp:sp modelId="{60E0DC08-51C8-432B-B3B2-086513A6A9DB}">
      <dsp:nvSpPr>
        <dsp:cNvPr id="0" name=""/>
        <dsp:cNvSpPr/>
      </dsp:nvSpPr>
      <dsp:spPr>
        <a:xfrm>
          <a:off x="3675590" y="625890"/>
          <a:ext cx="3550498" cy="4472264"/>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solidFill>
                <a:schemeClr val="accent3"/>
              </a:solidFill>
            </a:rPr>
            <a:t>Judging</a:t>
          </a:r>
          <a:r>
            <a:rPr lang="en-US" sz="2600" kern="1200" dirty="0"/>
            <a:t> </a:t>
          </a:r>
          <a:r>
            <a:rPr lang="en-US" sz="2600" kern="1200" dirty="0">
              <a:solidFill>
                <a:schemeClr val="accent3"/>
              </a:solidFill>
            </a:rPr>
            <a:t>process</a:t>
          </a:r>
        </a:p>
      </dsp:txBody>
      <dsp:txXfrm rot="16200000">
        <a:off x="2197012" y="2104469"/>
        <a:ext cx="3667256" cy="710099"/>
      </dsp:txXfrm>
    </dsp:sp>
    <dsp:sp modelId="{3CD920DC-4E2A-4F63-BE12-3E3CA06E6A6B}">
      <dsp:nvSpPr>
        <dsp:cNvPr id="0" name=""/>
        <dsp:cNvSpPr/>
      </dsp:nvSpPr>
      <dsp:spPr>
        <a:xfrm rot="5400000">
          <a:off x="3380324" y="4392600"/>
          <a:ext cx="626038" cy="532574"/>
        </a:xfrm>
        <a:prstGeom prst="flowChartExtra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E43E8F9-4A88-46E6-B647-3B4C82F6CBB0}">
      <dsp:nvSpPr>
        <dsp:cNvPr id="0" name=""/>
        <dsp:cNvSpPr/>
      </dsp:nvSpPr>
      <dsp:spPr>
        <a:xfrm>
          <a:off x="4385690" y="625890"/>
          <a:ext cx="2645121" cy="44722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4864" rIns="0" bIns="0" numCol="1" spcCol="1270" anchor="t" anchorCtr="0">
          <a:noAutofit/>
        </a:bodyPr>
        <a:lstStyle/>
        <a:p>
          <a:pPr marL="0" lvl="0" indent="0" algn="l" defTabSz="711200">
            <a:lnSpc>
              <a:spcPct val="90000"/>
            </a:lnSpc>
            <a:spcBef>
              <a:spcPct val="0"/>
            </a:spcBef>
            <a:spcAft>
              <a:spcPct val="35000"/>
            </a:spcAft>
            <a:buNone/>
          </a:pPr>
          <a:r>
            <a:rPr lang="en-US" sz="1600" kern="1200" dirty="0"/>
            <a:t>The group/individual deciding on a winner can meet to discuss the nominations and select a winner. If there is not consensus through discussion, a simple majority vote should be used to determine the winner.</a:t>
          </a:r>
        </a:p>
        <a:p>
          <a:pPr marL="0" lvl="0" indent="0" algn="l" defTabSz="711200">
            <a:lnSpc>
              <a:spcPct val="90000"/>
            </a:lnSpc>
            <a:spcBef>
              <a:spcPct val="0"/>
            </a:spcBef>
            <a:spcAft>
              <a:spcPct val="35000"/>
            </a:spcAft>
            <a:buNone/>
          </a:pPr>
          <a:endParaRPr lang="en-US" sz="1600" kern="1200" dirty="0"/>
        </a:p>
        <a:p>
          <a:pPr marL="0" lvl="0" indent="0" algn="l" defTabSz="711200">
            <a:lnSpc>
              <a:spcPct val="90000"/>
            </a:lnSpc>
            <a:spcBef>
              <a:spcPct val="0"/>
            </a:spcBef>
            <a:spcAft>
              <a:spcPct val="35000"/>
            </a:spcAft>
            <a:buNone/>
          </a:pPr>
          <a:r>
            <a:rPr lang="en-US" sz="1600" kern="1200" dirty="0"/>
            <a:t>The judging group lets the chapter/regional volunteer recognition lead/individual coordinating the awards know who the winner(s) are.</a:t>
          </a:r>
        </a:p>
      </dsp:txBody>
      <dsp:txXfrm>
        <a:off x="4385690" y="625890"/>
        <a:ext cx="2645121" cy="4472264"/>
      </dsp:txXfrm>
    </dsp:sp>
    <dsp:sp modelId="{9CB17C9A-F229-432C-8ED8-5D6214AEF2B6}">
      <dsp:nvSpPr>
        <dsp:cNvPr id="0" name=""/>
        <dsp:cNvSpPr/>
      </dsp:nvSpPr>
      <dsp:spPr>
        <a:xfrm>
          <a:off x="7350356" y="625890"/>
          <a:ext cx="3550498" cy="4520792"/>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9154" rIns="115570" bIns="0" numCol="1" spcCol="1270" anchor="t" anchorCtr="0">
          <a:noAutofit/>
        </a:bodyPr>
        <a:lstStyle/>
        <a:p>
          <a:pPr marL="0" lvl="0" indent="0" algn="r" defTabSz="1155700">
            <a:lnSpc>
              <a:spcPct val="90000"/>
            </a:lnSpc>
            <a:spcBef>
              <a:spcPct val="0"/>
            </a:spcBef>
            <a:spcAft>
              <a:spcPct val="35000"/>
            </a:spcAft>
            <a:buNone/>
          </a:pPr>
          <a:r>
            <a:rPr lang="en-US" sz="2600" kern="1200" dirty="0">
              <a:solidFill>
                <a:schemeClr val="accent3"/>
              </a:solidFill>
            </a:rPr>
            <a:t>Communication / reward</a:t>
          </a:r>
        </a:p>
      </dsp:txBody>
      <dsp:txXfrm rot="16200000">
        <a:off x="5851881" y="2124365"/>
        <a:ext cx="3707050" cy="710099"/>
      </dsp:txXfrm>
    </dsp:sp>
    <dsp:sp modelId="{A679EC8F-1244-4AF9-AB7B-5A7EE86F298E}">
      <dsp:nvSpPr>
        <dsp:cNvPr id="0" name=""/>
        <dsp:cNvSpPr/>
      </dsp:nvSpPr>
      <dsp:spPr>
        <a:xfrm rot="5400000">
          <a:off x="7055089" y="4392600"/>
          <a:ext cx="626038" cy="532574"/>
        </a:xfrm>
        <a:prstGeom prst="flowChartExtract">
          <a:avLst/>
        </a:prstGeom>
        <a:solidFill>
          <a:schemeClr val="accent3"/>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11665BD-C231-4979-9B2F-3B059AE63A68}">
      <dsp:nvSpPr>
        <dsp:cNvPr id="0" name=""/>
        <dsp:cNvSpPr/>
      </dsp:nvSpPr>
      <dsp:spPr>
        <a:xfrm>
          <a:off x="8060456" y="625890"/>
          <a:ext cx="2645121" cy="452079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44577" rIns="0" bIns="0" numCol="1" spcCol="1270" anchor="t" anchorCtr="0">
          <a:noAutofit/>
        </a:bodyPr>
        <a:lstStyle/>
        <a:p>
          <a:pPr marL="0" lvl="0" indent="0" algn="l" defTabSz="577850">
            <a:lnSpc>
              <a:spcPct val="90000"/>
            </a:lnSpc>
            <a:spcBef>
              <a:spcPct val="0"/>
            </a:spcBef>
            <a:spcAft>
              <a:spcPct val="35000"/>
            </a:spcAft>
            <a:buNone/>
          </a:pPr>
          <a:r>
            <a:rPr lang="en-US" sz="1300" kern="1200" dirty="0"/>
            <a:t>Notify the winner of their award.</a:t>
          </a:r>
        </a:p>
        <a:p>
          <a:pPr marL="0" lvl="0" indent="0" algn="l" defTabSz="577850">
            <a:lnSpc>
              <a:spcPct val="90000"/>
            </a:lnSpc>
            <a:spcBef>
              <a:spcPct val="0"/>
            </a:spcBef>
            <a:spcAft>
              <a:spcPct val="35000"/>
            </a:spcAft>
            <a:buNone/>
          </a:pPr>
          <a:r>
            <a:rPr lang="en-US" sz="1300" kern="1200"/>
            <a:t>Determine </a:t>
          </a:r>
          <a:r>
            <a:rPr lang="en-US" sz="1300" kern="1200" dirty="0"/>
            <a:t>if the winner would like the HBA to send a letter to their boss announcing the award.</a:t>
          </a:r>
        </a:p>
        <a:p>
          <a:pPr marL="0" lvl="0" indent="0" algn="l" defTabSz="577850">
            <a:lnSpc>
              <a:spcPct val="90000"/>
            </a:lnSpc>
            <a:spcBef>
              <a:spcPct val="0"/>
            </a:spcBef>
            <a:spcAft>
              <a:spcPct val="35000"/>
            </a:spcAft>
            <a:buNone/>
          </a:pPr>
          <a:r>
            <a:rPr lang="en-US" sz="1300" kern="1200" dirty="0"/>
            <a:t>Send letter to boss, share letter from the CEO, and award certificate.</a:t>
          </a:r>
          <a:endParaRPr lang="en-US" sz="1300" kern="1200" dirty="0">
            <a:solidFill>
              <a:schemeClr val="bg1"/>
            </a:solidFill>
          </a:endParaRPr>
        </a:p>
        <a:p>
          <a:pPr marL="0" lvl="0" indent="0" algn="l" defTabSz="577850">
            <a:lnSpc>
              <a:spcPct val="90000"/>
            </a:lnSpc>
            <a:spcBef>
              <a:spcPct val="0"/>
            </a:spcBef>
            <a:spcAft>
              <a:spcPct val="35000"/>
            </a:spcAft>
            <a:buNone/>
          </a:pPr>
          <a:r>
            <a:rPr lang="en-US" sz="1300" kern="1200" dirty="0"/>
            <a:t>Post the winner announcement in the HBA Community on your chapter/regional page.</a:t>
          </a:r>
        </a:p>
        <a:p>
          <a:pPr marL="0" lvl="0" indent="0" algn="l" defTabSz="577850">
            <a:lnSpc>
              <a:spcPct val="90000"/>
            </a:lnSpc>
            <a:spcBef>
              <a:spcPct val="0"/>
            </a:spcBef>
            <a:spcAft>
              <a:spcPct val="35000"/>
            </a:spcAft>
            <a:buNone/>
          </a:pPr>
          <a:r>
            <a:rPr lang="en-US" sz="1300" kern="1200" dirty="0"/>
            <a:t>Work with marketing leader to have award announced on social media.</a:t>
          </a:r>
        </a:p>
        <a:p>
          <a:pPr marL="0" lvl="0" indent="0" algn="l" defTabSz="577850">
            <a:lnSpc>
              <a:spcPct val="90000"/>
            </a:lnSpc>
            <a:spcBef>
              <a:spcPct val="0"/>
            </a:spcBef>
            <a:spcAft>
              <a:spcPct val="35000"/>
            </a:spcAft>
            <a:buNone/>
          </a:pPr>
          <a:r>
            <a:rPr lang="en-US" sz="1300" kern="1200" dirty="0"/>
            <a:t>Work with event leader to have award announced at an upcoming event.</a:t>
          </a:r>
        </a:p>
        <a:p>
          <a:pPr marL="0" lvl="0" indent="0" algn="l" defTabSz="577850">
            <a:lnSpc>
              <a:spcPct val="90000"/>
            </a:lnSpc>
            <a:spcBef>
              <a:spcPct val="0"/>
            </a:spcBef>
            <a:spcAft>
              <a:spcPct val="35000"/>
            </a:spcAft>
            <a:buNone/>
          </a:pPr>
          <a:r>
            <a:rPr lang="en-US" sz="1300" kern="1200" dirty="0"/>
            <a:t>Finally, submit the winner for a digital badge at </a:t>
          </a:r>
          <a:r>
            <a:rPr lang="en-US" sz="1300" kern="1200" dirty="0">
              <a:solidFill>
                <a:schemeClr val="accent2"/>
              </a:solidFill>
              <a:hlinkClick xmlns:r="http://schemas.openxmlformats.org/officeDocument/2006/relationships" r:id="rId2">
                <a:extLst>
                  <a:ext uri="{A12FA001-AC4F-418D-AE19-62706E023703}">
                    <ahyp:hlinkClr xmlns:ahyp="http://schemas.microsoft.com/office/drawing/2018/hyperlinkcolor" val="tx"/>
                  </a:ext>
                </a:extLst>
              </a:hlinkClick>
            </a:rPr>
            <a:t>this link</a:t>
          </a:r>
          <a:r>
            <a:rPr lang="en-US" sz="1300" kern="1200" dirty="0">
              <a:solidFill>
                <a:schemeClr val="bg2"/>
              </a:solidFill>
            </a:rPr>
            <a:t>. The winner will be notified via email, so be sure to announce first!</a:t>
          </a:r>
          <a:endParaRPr lang="en-US" sz="1600" kern="1200" dirty="0"/>
        </a:p>
        <a:p>
          <a:pPr marL="0" lvl="0" indent="0" algn="l" defTabSz="577850">
            <a:lnSpc>
              <a:spcPct val="90000"/>
            </a:lnSpc>
            <a:spcBef>
              <a:spcPct val="0"/>
            </a:spcBef>
            <a:spcAft>
              <a:spcPct val="35000"/>
            </a:spcAft>
            <a:buNone/>
          </a:pPr>
          <a:endParaRPr lang="en-US" sz="1600" kern="1200" dirty="0"/>
        </a:p>
      </dsp:txBody>
      <dsp:txXfrm>
        <a:off x="8060456" y="625890"/>
        <a:ext cx="2645121" cy="45207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E9A2B-A90B-4F6B-919D-35DF4961A22D}" type="datetimeFigureOut">
              <a:rPr lang="en-US" smtClean="0"/>
              <a:t>12/14/2023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A08768-413E-499E-A52E-79EBE6B3A119}" type="slidenum">
              <a:rPr lang="en-US" smtClean="0"/>
              <a:t>‹#›</a:t>
            </a:fld>
            <a:endParaRPr lang="en-US"/>
          </a:p>
        </p:txBody>
      </p:sp>
    </p:spTree>
    <p:extLst>
      <p:ext uri="{BB962C8B-B14F-4D97-AF65-F5344CB8AC3E}">
        <p14:creationId xmlns:p14="http://schemas.microsoft.com/office/powerpoint/2010/main" val="3549152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6DA9F79-A713-4217-AF50-AD9C65E22FC3}" type="slidenum">
              <a:rPr lang="en-US" smtClean="0"/>
              <a:pPr>
                <a:defRPr/>
              </a:pPr>
              <a:t>2</a:t>
            </a:fld>
            <a:endParaRPr lang="en-US"/>
          </a:p>
        </p:txBody>
      </p:sp>
    </p:spTree>
    <p:extLst>
      <p:ext uri="{BB962C8B-B14F-4D97-AF65-F5344CB8AC3E}">
        <p14:creationId xmlns:p14="http://schemas.microsoft.com/office/powerpoint/2010/main" val="1862280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at chapter level for 2017</a:t>
            </a:r>
            <a:r>
              <a:rPr lang="en-US" baseline="0" dirty="0"/>
              <a:t>. President’s award to begin at the start of 2018</a:t>
            </a:r>
            <a:endParaRPr lang="en-US" dirty="0"/>
          </a:p>
        </p:txBody>
      </p:sp>
      <p:sp>
        <p:nvSpPr>
          <p:cNvPr id="4" name="Slide Number Placeholder 3"/>
          <p:cNvSpPr>
            <a:spLocks noGrp="1"/>
          </p:cNvSpPr>
          <p:nvPr>
            <p:ph type="sldNum" sz="quarter" idx="10"/>
          </p:nvPr>
        </p:nvSpPr>
        <p:spPr/>
        <p:txBody>
          <a:bodyPr/>
          <a:lstStyle/>
          <a:p>
            <a:fld id="{549DBFB3-7A26-4482-BDA4-D7554B36CD33}" type="slidenum">
              <a:rPr lang="en-US" smtClean="0"/>
              <a:pPr/>
              <a:t>5</a:t>
            </a:fld>
            <a:endParaRPr lang="en-US"/>
          </a:p>
        </p:txBody>
      </p:sp>
    </p:spTree>
    <p:extLst>
      <p:ext uri="{BB962C8B-B14F-4D97-AF65-F5344CB8AC3E}">
        <p14:creationId xmlns:p14="http://schemas.microsoft.com/office/powerpoint/2010/main" val="186606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DBFB3-7A26-4482-BDA4-D7554B36CD33}" type="slidenum">
              <a:rPr lang="en-US" smtClean="0"/>
              <a:pPr/>
              <a:t>6</a:t>
            </a:fld>
            <a:endParaRPr lang="en-US"/>
          </a:p>
        </p:txBody>
      </p:sp>
    </p:spTree>
    <p:extLst>
      <p:ext uri="{BB962C8B-B14F-4D97-AF65-F5344CB8AC3E}">
        <p14:creationId xmlns:p14="http://schemas.microsoft.com/office/powerpoint/2010/main" val="20328998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PRESENTATION SUBTITLE/DATE</a:t>
            </a:r>
          </a:p>
        </p:txBody>
      </p:sp>
    </p:spTree>
    <p:extLst>
      <p:ext uri="{BB962C8B-B14F-4D97-AF65-F5344CB8AC3E}">
        <p14:creationId xmlns:p14="http://schemas.microsoft.com/office/powerpoint/2010/main" val="4030945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2597605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3105585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0890148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86250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595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59922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8730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5565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5488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dirty="0"/>
              <a:t>Insert chart/graph here</a:t>
            </a:r>
          </a:p>
        </p:txBody>
      </p:sp>
    </p:spTree>
    <p:extLst>
      <p:ext uri="{BB962C8B-B14F-4D97-AF65-F5344CB8AC3E}">
        <p14:creationId xmlns:p14="http://schemas.microsoft.com/office/powerpoint/2010/main" val="253875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24901971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4921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655484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378582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97070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21663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80628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49564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43682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59550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3161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21386636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0149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654109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4094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72638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7714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0564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504101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349963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3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440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3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836237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dirty="0"/>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69192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2550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a:extLst>
              <a:ext uri="{FF2B5EF4-FFF2-40B4-BE49-F238E27FC236}">
                <a16:creationId xmlns:a16="http://schemas.microsoft.com/office/drawing/2014/main" id="{A66D75E7-441D-D288-AA75-787682B5140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565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
            <a:extLst>
              <a:ext uri="{FF2B5EF4-FFF2-40B4-BE49-F238E27FC236}">
                <a16:creationId xmlns:a16="http://schemas.microsoft.com/office/drawing/2014/main" id="{5780F613-9DC0-B736-210F-37556BCD0F59}"/>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938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4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49805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4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574672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281357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25825535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1_Title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AF028366-11EC-14D2-8F98-574801A4D570}"/>
              </a:ext>
            </a:extLst>
          </p:cNvPr>
          <p:cNvSpPr>
            <a:spLocks noGrp="1"/>
          </p:cNvSpPr>
          <p:nvPr>
            <p:ph type="body" sz="quarter" idx="10" hasCustomPrompt="1"/>
          </p:nvPr>
        </p:nvSpPr>
        <p:spPr>
          <a:xfrm>
            <a:off x="4656138" y="2338388"/>
            <a:ext cx="6816725" cy="1743075"/>
          </a:xfrm>
        </p:spPr>
        <p:txBody>
          <a:bodyPr>
            <a:normAutofit/>
          </a:bodyPr>
          <a:lstStyle>
            <a:lvl1pPr marL="0" indent="0">
              <a:buNone/>
              <a:defRPr sz="6000" b="1" cap="all" baseline="0">
                <a:solidFill>
                  <a:schemeClr val="bg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bg1"/>
                </a:solidFill>
                <a:latin typeface="Tahoma" panose="020B0604030504040204" pitchFamily="34" charset="0"/>
                <a:ea typeface="Tahoma" panose="020B0604030504040204" pitchFamily="34" charset="0"/>
                <a:cs typeface="Tahoma" panose="020B0604030504040204" pitchFamily="34" charset="0"/>
              </a:defRPr>
            </a:lvl2pPr>
            <a:lvl3pPr>
              <a:defRPr>
                <a:solidFill>
                  <a:schemeClr val="bg1"/>
                </a:solidFill>
                <a:latin typeface="Tahoma" panose="020B0604030504040204" pitchFamily="34" charset="0"/>
                <a:ea typeface="Tahoma" panose="020B0604030504040204" pitchFamily="34" charset="0"/>
                <a:cs typeface="Tahoma" panose="020B0604030504040204" pitchFamily="34" charset="0"/>
              </a:defRPr>
            </a:lvl3pPr>
            <a:lvl4pPr>
              <a:defRPr>
                <a:solidFill>
                  <a:schemeClr val="bg1"/>
                </a:solidFill>
                <a:latin typeface="Tahoma" panose="020B0604030504040204" pitchFamily="34" charset="0"/>
                <a:ea typeface="Tahoma" panose="020B0604030504040204" pitchFamily="34" charset="0"/>
                <a:cs typeface="Tahoma" panose="020B0604030504040204" pitchFamily="34" charset="0"/>
              </a:defRPr>
            </a:lvl4pPr>
            <a:lvl5pPr>
              <a:defRPr>
                <a:solidFill>
                  <a:schemeClr val="bg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dirty="0"/>
              <a:t>PRESENTATION TITLE</a:t>
            </a:r>
          </a:p>
        </p:txBody>
      </p:sp>
      <p:sp>
        <p:nvSpPr>
          <p:cNvPr id="10" name="Text Placeholder 9">
            <a:extLst>
              <a:ext uri="{FF2B5EF4-FFF2-40B4-BE49-F238E27FC236}">
                <a16:creationId xmlns:a16="http://schemas.microsoft.com/office/drawing/2014/main" id="{9DEFCA0C-CD71-4BED-7162-3151F5A53A8C}"/>
              </a:ext>
            </a:extLst>
          </p:cNvPr>
          <p:cNvSpPr>
            <a:spLocks noGrp="1"/>
          </p:cNvSpPr>
          <p:nvPr>
            <p:ph type="body" sz="quarter" idx="11" hasCustomPrompt="1"/>
          </p:nvPr>
        </p:nvSpPr>
        <p:spPr>
          <a:xfrm>
            <a:off x="4656138" y="4364038"/>
            <a:ext cx="4818062" cy="481012"/>
          </a:xfrm>
        </p:spPr>
        <p:txBody>
          <a:bodyPr>
            <a:normAutofit/>
          </a:bodyPr>
          <a:lstStyle>
            <a:lvl1pPr marL="0" indent="0">
              <a:buNone/>
              <a:defRPr sz="2000" b="1" cap="all"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PRESENTATION SUBTITLE/DATE</a:t>
            </a:r>
          </a:p>
        </p:txBody>
      </p:sp>
    </p:spTree>
    <p:extLst>
      <p:ext uri="{BB962C8B-B14F-4D97-AF65-F5344CB8AC3E}">
        <p14:creationId xmlns:p14="http://schemas.microsoft.com/office/powerpoint/2010/main" val="15225636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3"/>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3"/>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28856739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_Title slide 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E52DCAE-CF0A-5F72-78E6-3D3F8DDE646C}"/>
              </a:ext>
            </a:extLst>
          </p:cNvPr>
          <p:cNvSpPr>
            <a:spLocks noGrp="1"/>
          </p:cNvSpPr>
          <p:nvPr>
            <p:ph type="body" sz="quarter" idx="10" hasCustomPrompt="1"/>
          </p:nvPr>
        </p:nvSpPr>
        <p:spPr>
          <a:xfrm>
            <a:off x="4147789" y="1923068"/>
            <a:ext cx="7466033" cy="779312"/>
          </a:xfrm>
          <a:solidFill>
            <a:schemeClr val="accent1"/>
          </a:solidFill>
          <a:ln>
            <a:noFill/>
          </a:ln>
        </p:spPr>
        <p:txBody>
          <a:bodyPr anchor="ctr">
            <a:normAutofit/>
          </a:bodyPr>
          <a:lstStyle>
            <a:lvl1pPr marL="0" indent="0">
              <a:buNone/>
              <a:defRPr sz="4000" b="1">
                <a:solidFill>
                  <a:schemeClr val="bg1"/>
                </a:solidFill>
              </a:defRPr>
            </a:lvl1pPr>
          </a:lstStyle>
          <a:p>
            <a:pPr lvl="0"/>
            <a:r>
              <a:rPr lang="en-US" dirty="0"/>
              <a:t>TITLE LINE 1</a:t>
            </a:r>
          </a:p>
        </p:txBody>
      </p:sp>
      <p:sp>
        <p:nvSpPr>
          <p:cNvPr id="7" name="Text Placeholder 6">
            <a:extLst>
              <a:ext uri="{FF2B5EF4-FFF2-40B4-BE49-F238E27FC236}">
                <a16:creationId xmlns:a16="http://schemas.microsoft.com/office/drawing/2014/main" id="{3F147882-E29B-FABF-6A30-02B00F809A3F}"/>
              </a:ext>
            </a:extLst>
          </p:cNvPr>
          <p:cNvSpPr>
            <a:spLocks noGrp="1"/>
          </p:cNvSpPr>
          <p:nvPr>
            <p:ph type="body" sz="quarter" idx="11" hasCustomPrompt="1"/>
          </p:nvPr>
        </p:nvSpPr>
        <p:spPr>
          <a:xfrm>
            <a:off x="4147789" y="3025218"/>
            <a:ext cx="7466033" cy="779312"/>
          </a:xfrm>
          <a:solidFill>
            <a:schemeClr val="accent1"/>
          </a:solidFill>
          <a:ln>
            <a:noFill/>
          </a:ln>
        </p:spPr>
        <p:txBody>
          <a:bodyPr anchor="ctr">
            <a:normAutofit/>
          </a:bodyPr>
          <a:lstStyle>
            <a:lvl1pPr marL="0" indent="0">
              <a:buNone/>
              <a:defRPr sz="3600" b="1">
                <a:solidFill>
                  <a:schemeClr val="bg1"/>
                </a:solidFill>
              </a:defRPr>
            </a:lvl1pPr>
          </a:lstStyle>
          <a:p>
            <a:pPr lvl="0"/>
            <a:r>
              <a:rPr lang="en-US" dirty="0"/>
              <a:t>TITLE LINE 2</a:t>
            </a:r>
          </a:p>
        </p:txBody>
      </p:sp>
      <p:sp>
        <p:nvSpPr>
          <p:cNvPr id="8" name="Text Placeholder 6">
            <a:extLst>
              <a:ext uri="{FF2B5EF4-FFF2-40B4-BE49-F238E27FC236}">
                <a16:creationId xmlns:a16="http://schemas.microsoft.com/office/drawing/2014/main" id="{5DCDA0A2-7BC2-BB42-2EED-71A8390CB040}"/>
              </a:ext>
            </a:extLst>
          </p:cNvPr>
          <p:cNvSpPr>
            <a:spLocks noGrp="1"/>
          </p:cNvSpPr>
          <p:nvPr>
            <p:ph type="body" sz="quarter" idx="12" hasCustomPrompt="1"/>
          </p:nvPr>
        </p:nvSpPr>
        <p:spPr>
          <a:xfrm>
            <a:off x="4147789" y="4127368"/>
            <a:ext cx="7466033" cy="779312"/>
          </a:xfrm>
          <a:solidFill>
            <a:schemeClr val="accent1"/>
          </a:solidFill>
          <a:ln>
            <a:noFill/>
          </a:ln>
        </p:spPr>
        <p:txBody>
          <a:bodyPr anchor="ctr">
            <a:normAutofit/>
          </a:bodyPr>
          <a:lstStyle>
            <a:lvl1pPr marL="0" indent="0">
              <a:buNone/>
              <a:defRPr sz="3200" b="1">
                <a:solidFill>
                  <a:schemeClr val="bg1"/>
                </a:solidFill>
              </a:defRPr>
            </a:lvl1pPr>
          </a:lstStyle>
          <a:p>
            <a:pPr lvl="0"/>
            <a:r>
              <a:rPr lang="en-US" dirty="0"/>
              <a:t>DATE, SUBTITLE, ETC.</a:t>
            </a:r>
          </a:p>
        </p:txBody>
      </p:sp>
    </p:spTree>
    <p:extLst>
      <p:ext uri="{BB962C8B-B14F-4D97-AF65-F5344CB8AC3E}">
        <p14:creationId xmlns:p14="http://schemas.microsoft.com/office/powerpoint/2010/main" val="1077322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69369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FE1F5-CF32-9632-63C9-B5C445C79BC6}"/>
              </a:ext>
            </a:extLst>
          </p:cNvPr>
          <p:cNvSpPr>
            <a:spLocks noGrp="1"/>
          </p:cNvSpPr>
          <p:nvPr>
            <p:ph type="body" sz="quarter" idx="10" hasCustomPrompt="1"/>
          </p:nvPr>
        </p:nvSpPr>
        <p:spPr>
          <a:xfrm>
            <a:off x="4600575" y="574675"/>
            <a:ext cx="6570663" cy="962025"/>
          </a:xfrm>
        </p:spPr>
        <p:txBody>
          <a:bodyPr anchor="ctr">
            <a:normAutofit/>
          </a:bodyPr>
          <a:lstStyle>
            <a:lvl1pPr marL="0" indent="0">
              <a:buNone/>
              <a:defRPr sz="4000" b="1">
                <a:solidFill>
                  <a:schemeClr val="bg2"/>
                </a:solidFill>
              </a:defRPr>
            </a:lvl1pPr>
          </a:lstStyle>
          <a:p>
            <a:pPr lvl="0"/>
            <a:r>
              <a:rPr lang="en-US" dirty="0"/>
              <a:t>TITLE</a:t>
            </a:r>
          </a:p>
        </p:txBody>
      </p:sp>
      <p:sp>
        <p:nvSpPr>
          <p:cNvPr id="5" name="Text Placeholder 4">
            <a:extLst>
              <a:ext uri="{FF2B5EF4-FFF2-40B4-BE49-F238E27FC236}">
                <a16:creationId xmlns:a16="http://schemas.microsoft.com/office/drawing/2014/main" id="{32C05874-2154-0CD0-627A-03E0FEB9CD39}"/>
              </a:ext>
            </a:extLst>
          </p:cNvPr>
          <p:cNvSpPr>
            <a:spLocks noGrp="1"/>
          </p:cNvSpPr>
          <p:nvPr>
            <p:ph type="body" sz="quarter" idx="11" hasCustomPrompt="1"/>
          </p:nvPr>
        </p:nvSpPr>
        <p:spPr>
          <a:xfrm>
            <a:off x="4600575" y="1847850"/>
            <a:ext cx="6570663" cy="4024313"/>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5532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Custom layou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60D79-A667-0435-127E-6FB568CC8026}"/>
              </a:ext>
            </a:extLst>
          </p:cNvPr>
          <p:cNvSpPr>
            <a:spLocks noGrp="1"/>
          </p:cNvSpPr>
          <p:nvPr>
            <p:ph type="title" hasCustomPrompt="1"/>
          </p:nvPr>
        </p:nvSpPr>
        <p:spPr>
          <a:xfrm>
            <a:off x="4590854" y="365125"/>
            <a:ext cx="6762946"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744C2D10-A5DF-C06D-24E5-107E0005248A}"/>
              </a:ext>
            </a:extLst>
          </p:cNvPr>
          <p:cNvSpPr>
            <a:spLocks noGrp="1"/>
          </p:cNvSpPr>
          <p:nvPr>
            <p:ph type="body" sz="quarter" idx="10" hasCustomPrompt="1"/>
          </p:nvPr>
        </p:nvSpPr>
        <p:spPr>
          <a:xfrm>
            <a:off x="4590854" y="1885950"/>
            <a:ext cx="6762946" cy="4110038"/>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837603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18053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4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a:extLst>
              <a:ext uri="{FF2B5EF4-FFF2-40B4-BE49-F238E27FC236}">
                <a16:creationId xmlns:a16="http://schemas.microsoft.com/office/drawing/2014/main" id="{7DF34721-F1F3-559A-0D90-A44B44DC66CC}"/>
              </a:ext>
            </a:extLst>
          </p:cNvPr>
          <p:cNvSpPr txBox="1">
            <a:spLocks/>
          </p:cNvSpPr>
          <p:nvPr/>
        </p:nvSpPr>
        <p:spPr>
          <a:xfrm>
            <a:off x="838200" y="542107"/>
            <a:ext cx="10515600" cy="8934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n-US" dirty="0">
                <a:solidFill>
                  <a:schemeClr val="accent1"/>
                </a:solidFill>
              </a:rPr>
              <a:t>TITLE</a:t>
            </a:r>
          </a:p>
        </p:txBody>
      </p:sp>
    </p:spTree>
    <p:extLst>
      <p:ext uri="{BB962C8B-B14F-4D97-AF65-F5344CB8AC3E}">
        <p14:creationId xmlns:p14="http://schemas.microsoft.com/office/powerpoint/2010/main" val="42031946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4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4034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4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12174282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4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7118881" y="51463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2639909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4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6015EF68-A2C6-0641-4EB7-DBCA75D24868}"/>
              </a:ext>
            </a:extLst>
          </p:cNvPr>
          <p:cNvSpPr>
            <a:spLocks noGrp="1"/>
          </p:cNvSpPr>
          <p:nvPr>
            <p:ph type="body" sz="quarter" idx="13"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0" name="Picture Placeholder 6">
            <a:extLst>
              <a:ext uri="{FF2B5EF4-FFF2-40B4-BE49-F238E27FC236}">
                <a16:creationId xmlns:a16="http://schemas.microsoft.com/office/drawing/2014/main" id="{B15005DB-BD06-8E32-75FC-C852837FFE75}"/>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11" name="Text Placeholder 10">
            <a:extLst>
              <a:ext uri="{FF2B5EF4-FFF2-40B4-BE49-F238E27FC236}">
                <a16:creationId xmlns:a16="http://schemas.microsoft.com/office/drawing/2014/main" id="{40830AC4-53E4-4EC0-27E1-E4BAC08B3EFE}"/>
              </a:ext>
            </a:extLst>
          </p:cNvPr>
          <p:cNvSpPr>
            <a:spLocks noGrp="1"/>
          </p:cNvSpPr>
          <p:nvPr>
            <p:ph type="body" sz="quarter" idx="12" hasCustomPrompt="1"/>
          </p:nvPr>
        </p:nvSpPr>
        <p:spPr>
          <a:xfrm>
            <a:off x="2412804" y="5655412"/>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15045109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3B8C9674-082C-6F52-3EAC-FA933D794F56}"/>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9" name="Text Placeholder 10">
            <a:extLst>
              <a:ext uri="{FF2B5EF4-FFF2-40B4-BE49-F238E27FC236}">
                <a16:creationId xmlns:a16="http://schemas.microsoft.com/office/drawing/2014/main" id="{7E8C125B-B7F4-6F96-920F-4754447D36A3}"/>
              </a:ext>
            </a:extLst>
          </p:cNvPr>
          <p:cNvSpPr>
            <a:spLocks noGrp="1"/>
          </p:cNvSpPr>
          <p:nvPr>
            <p:ph type="body" sz="quarter" idx="12" hasCustomPrompt="1"/>
          </p:nvPr>
        </p:nvSpPr>
        <p:spPr>
          <a:xfrm>
            <a:off x="7118881" y="5603564"/>
            <a:ext cx="3355975" cy="622300"/>
          </a:xfrm>
        </p:spPr>
        <p:txBody>
          <a:bodyPr>
            <a:normAutofit/>
          </a:bodyPr>
          <a:lstStyle>
            <a:lvl1pPr marL="0" indent="0" algn="r">
              <a:buNone/>
              <a:defRPr sz="1800"/>
            </a:lvl1pPr>
          </a:lstStyle>
          <a:p>
            <a:pPr lvl="0"/>
            <a:r>
              <a:rPr lang="en-US" dirty="0"/>
              <a:t>- Name, company</a:t>
            </a:r>
          </a:p>
        </p:txBody>
      </p:sp>
    </p:spTree>
    <p:extLst>
      <p:ext uri="{BB962C8B-B14F-4D97-AF65-F5344CB8AC3E}">
        <p14:creationId xmlns:p14="http://schemas.microsoft.com/office/powerpoint/2010/main" val="346617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4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927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6B951-9768-D64F-69B7-64ABD6D44683}"/>
              </a:ext>
            </a:extLst>
          </p:cNvPr>
          <p:cNvSpPr>
            <a:spLocks noGrp="1"/>
          </p:cNvSpPr>
          <p:nvPr>
            <p:ph type="title" hasCustomPrompt="1"/>
          </p:nvPr>
        </p:nvSpPr>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45AE3A95-9D45-B0E0-D18B-251DB09E4DC0}"/>
              </a:ext>
            </a:extLst>
          </p:cNvPr>
          <p:cNvSpPr>
            <a:spLocks noGrp="1"/>
          </p:cNvSpPr>
          <p:nvPr>
            <p:ph type="body" sz="quarter" idx="10" hasCustomPrompt="1"/>
          </p:nvPr>
        </p:nvSpPr>
        <p:spPr>
          <a:xfrm>
            <a:off x="838200" y="1970088"/>
            <a:ext cx="10515600" cy="24796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177752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4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804982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5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6389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5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239944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5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839979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6E326-8530-4406-9BAD-F98804FD04EE}"/>
              </a:ext>
            </a:extLst>
          </p:cNvPr>
          <p:cNvSpPr>
            <a:spLocks noGrp="1"/>
          </p:cNvSpPr>
          <p:nvPr>
            <p:ph type="title" hasCustomPrompt="1"/>
          </p:nvPr>
        </p:nvSpPr>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6460C382-3362-BF81-1896-417E313F1BA1}"/>
              </a:ext>
            </a:extLst>
          </p:cNvPr>
          <p:cNvSpPr>
            <a:spLocks noGrp="1"/>
          </p:cNvSpPr>
          <p:nvPr>
            <p:ph type="body" sz="quarter" idx="10" hasCustomPrompt="1"/>
          </p:nvPr>
        </p:nvSpPr>
        <p:spPr>
          <a:xfrm>
            <a:off x="838200" y="2206625"/>
            <a:ext cx="7494588" cy="36099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6660219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5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C406CB8-DD43-EF40-0941-63587EB2714A}"/>
              </a:ext>
            </a:extLst>
          </p:cNvPr>
          <p:cNvSpPr>
            <a:spLocks noGrp="1"/>
          </p:cNvSpPr>
          <p:nvPr>
            <p:ph type="body" sz="quarter" idx="10" hasCustomPrompt="1"/>
          </p:nvPr>
        </p:nvSpPr>
        <p:spPr>
          <a:xfrm>
            <a:off x="4223204" y="641350"/>
            <a:ext cx="6975835" cy="647010"/>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8" name="Text Placeholder 6">
            <a:extLst>
              <a:ext uri="{FF2B5EF4-FFF2-40B4-BE49-F238E27FC236}">
                <a16:creationId xmlns:a16="http://schemas.microsoft.com/office/drawing/2014/main" id="{5E236C71-22EE-204D-1EF7-DFDF36AC3925}"/>
              </a:ext>
            </a:extLst>
          </p:cNvPr>
          <p:cNvSpPr>
            <a:spLocks noGrp="1"/>
          </p:cNvSpPr>
          <p:nvPr>
            <p:ph type="body" sz="quarter" idx="11" hasCustomPrompt="1"/>
          </p:nvPr>
        </p:nvSpPr>
        <p:spPr>
          <a:xfrm>
            <a:off x="4223206" y="149848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9" name="Text Placeholder 6">
            <a:extLst>
              <a:ext uri="{FF2B5EF4-FFF2-40B4-BE49-F238E27FC236}">
                <a16:creationId xmlns:a16="http://schemas.microsoft.com/office/drawing/2014/main" id="{8D196F5D-403F-71BA-39F3-619CC3CA4A01}"/>
              </a:ext>
            </a:extLst>
          </p:cNvPr>
          <p:cNvSpPr>
            <a:spLocks noGrp="1"/>
          </p:cNvSpPr>
          <p:nvPr>
            <p:ph type="body" sz="quarter" idx="12" hasCustomPrompt="1"/>
          </p:nvPr>
        </p:nvSpPr>
        <p:spPr>
          <a:xfrm>
            <a:off x="4223206" y="235372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0" name="Text Placeholder 6">
            <a:extLst>
              <a:ext uri="{FF2B5EF4-FFF2-40B4-BE49-F238E27FC236}">
                <a16:creationId xmlns:a16="http://schemas.microsoft.com/office/drawing/2014/main" id="{C01F6EB9-8C2B-47D6-9EC3-6371FF1F87FE}"/>
              </a:ext>
            </a:extLst>
          </p:cNvPr>
          <p:cNvSpPr>
            <a:spLocks noGrp="1"/>
          </p:cNvSpPr>
          <p:nvPr>
            <p:ph type="body" sz="quarter" idx="13" hasCustomPrompt="1"/>
          </p:nvPr>
        </p:nvSpPr>
        <p:spPr>
          <a:xfrm>
            <a:off x="4223205" y="3211502"/>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1" name="Text Placeholder 6">
            <a:extLst>
              <a:ext uri="{FF2B5EF4-FFF2-40B4-BE49-F238E27FC236}">
                <a16:creationId xmlns:a16="http://schemas.microsoft.com/office/drawing/2014/main" id="{1DD76FAE-8AF0-06BC-EE06-AF2764FE138A}"/>
              </a:ext>
            </a:extLst>
          </p:cNvPr>
          <p:cNvSpPr>
            <a:spLocks noGrp="1"/>
          </p:cNvSpPr>
          <p:nvPr>
            <p:ph type="body" sz="quarter" idx="14" hasCustomPrompt="1"/>
          </p:nvPr>
        </p:nvSpPr>
        <p:spPr>
          <a:xfrm>
            <a:off x="4223205" y="4066743"/>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2" name="Text Placeholder 6">
            <a:extLst>
              <a:ext uri="{FF2B5EF4-FFF2-40B4-BE49-F238E27FC236}">
                <a16:creationId xmlns:a16="http://schemas.microsoft.com/office/drawing/2014/main" id="{106C13C8-C5A5-5186-1F4C-B10AE3D56B09}"/>
              </a:ext>
            </a:extLst>
          </p:cNvPr>
          <p:cNvSpPr>
            <a:spLocks noGrp="1"/>
          </p:cNvSpPr>
          <p:nvPr>
            <p:ph type="body" sz="quarter" idx="15" hasCustomPrompt="1"/>
          </p:nvPr>
        </p:nvSpPr>
        <p:spPr>
          <a:xfrm>
            <a:off x="4223204" y="4921984"/>
            <a:ext cx="6975835" cy="646388"/>
          </a:xfrm>
          <a:solidFill>
            <a:schemeClr val="accent3"/>
          </a:solidFill>
          <a:ln>
            <a:noFill/>
          </a:ln>
        </p:spPr>
        <p:txBody>
          <a:bodyPr anchor="ctr">
            <a:normAutofit/>
          </a:bodyPr>
          <a:lstStyle>
            <a:lvl1pPr marL="0" indent="0">
              <a:buNone/>
              <a:defRPr sz="4000" b="1">
                <a:solidFill>
                  <a:schemeClr val="bg1"/>
                </a:solidFill>
              </a:defRPr>
            </a:lvl1pPr>
          </a:lstStyle>
          <a:p>
            <a:pPr lvl="0"/>
            <a:r>
              <a:rPr lang="en-US" dirty="0"/>
              <a:t>INFO</a:t>
            </a:r>
          </a:p>
        </p:txBody>
      </p:sp>
      <p:sp>
        <p:nvSpPr>
          <p:cNvPr id="14" name="Content Placeholder 13">
            <a:extLst>
              <a:ext uri="{FF2B5EF4-FFF2-40B4-BE49-F238E27FC236}">
                <a16:creationId xmlns:a16="http://schemas.microsoft.com/office/drawing/2014/main" id="{80C48FA2-F8DB-346B-D209-D46A60DE657D}"/>
              </a:ext>
            </a:extLst>
          </p:cNvPr>
          <p:cNvSpPr>
            <a:spLocks noGrp="1"/>
          </p:cNvSpPr>
          <p:nvPr>
            <p:ph sz="quarter" idx="16" hasCustomPrompt="1"/>
          </p:nvPr>
        </p:nvSpPr>
        <p:spPr>
          <a:xfrm>
            <a:off x="561975" y="641350"/>
            <a:ext cx="3128963" cy="4927022"/>
          </a:xfrm>
        </p:spPr>
        <p:txBody>
          <a:bodyPr>
            <a:normAutofit/>
          </a:bodyPr>
          <a:lstStyle>
            <a:lvl1pPr marL="0" indent="0" algn="ctr">
              <a:buNone/>
              <a:defRPr sz="1600"/>
            </a:lvl1pPr>
          </a:lstStyle>
          <a:p>
            <a:pPr lvl="0"/>
            <a:r>
              <a:rPr lang="en-US" dirty="0"/>
              <a:t>Insert chart/graph here</a:t>
            </a:r>
          </a:p>
        </p:txBody>
      </p:sp>
    </p:spTree>
    <p:extLst>
      <p:ext uri="{BB962C8B-B14F-4D97-AF65-F5344CB8AC3E}">
        <p14:creationId xmlns:p14="http://schemas.microsoft.com/office/powerpoint/2010/main" val="40122801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5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06841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5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83984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E8226-7FE7-5221-6196-81F9A0FC5BBF}"/>
              </a:ext>
            </a:extLst>
          </p:cNvPr>
          <p:cNvSpPr>
            <a:spLocks noGrp="1"/>
          </p:cNvSpPr>
          <p:nvPr>
            <p:ph type="title" hasCustomPrompt="1"/>
          </p:nvPr>
        </p:nvSpPr>
        <p:spPr>
          <a:xfrm>
            <a:off x="4194928" y="365125"/>
            <a:ext cx="7158872"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B00BF672-FF0A-56F4-4535-A65FF75666C4}"/>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46051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5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803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8DE626F-FC45-295F-68F0-F4F867BC7EB2}"/>
              </a:ext>
            </a:extLst>
          </p:cNvPr>
          <p:cNvSpPr>
            <a:spLocks noGrp="1"/>
          </p:cNvSpPr>
          <p:nvPr>
            <p:ph type="body" sz="quarter" idx="10" hasCustomPrompt="1"/>
          </p:nvPr>
        </p:nvSpPr>
        <p:spPr>
          <a:xfrm>
            <a:off x="838200" y="1652632"/>
            <a:ext cx="10515600" cy="397638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a:extLst>
              <a:ext uri="{FF2B5EF4-FFF2-40B4-BE49-F238E27FC236}">
                <a16:creationId xmlns:a16="http://schemas.microsoft.com/office/drawing/2014/main" id="{817D9007-DC60-4C13-1228-19420A645C8F}"/>
              </a:ext>
            </a:extLst>
          </p:cNvPr>
          <p:cNvSpPr>
            <a:spLocks noGrp="1"/>
          </p:cNvSpPr>
          <p:nvPr>
            <p:ph type="title"/>
          </p:nvPr>
        </p:nvSpPr>
        <p:spPr/>
        <p:txBody>
          <a:bodyPr/>
          <a:lstStyle>
            <a:lvl1pPr>
              <a:defRPr>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17501007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5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52671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6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103121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6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27263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6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999903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6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4807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6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AA6036F-28C4-1ED4-B692-8A9FB0472174}"/>
              </a:ext>
            </a:extLst>
          </p:cNvPr>
          <p:cNvSpPr>
            <a:spLocks noGrp="1"/>
          </p:cNvSpPr>
          <p:nvPr>
            <p:ph type="title" hasCustomPrompt="1"/>
          </p:nvPr>
        </p:nvSpPr>
        <p:spPr>
          <a:xfrm>
            <a:off x="4194928" y="365125"/>
            <a:ext cx="7158872" cy="1325563"/>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24AED8EE-93C3-F1F8-C82A-934CA46FE013}"/>
              </a:ext>
            </a:extLst>
          </p:cNvPr>
          <p:cNvSpPr>
            <a:spLocks noGrp="1"/>
          </p:cNvSpPr>
          <p:nvPr>
            <p:ph type="body" sz="quarter" idx="10" hasCustomPrompt="1"/>
          </p:nvPr>
        </p:nvSpPr>
        <p:spPr>
          <a:xfrm>
            <a:off x="4194175" y="2036763"/>
            <a:ext cx="7158873" cy="3789362"/>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891704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6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53793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6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722271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6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40327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6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F9AEE-8304-7ED9-5C67-6039DF25E7D7}"/>
              </a:ext>
            </a:extLst>
          </p:cNvPr>
          <p:cNvSpPr>
            <a:spLocks noGrp="1"/>
          </p:cNvSpPr>
          <p:nvPr>
            <p:ph type="title" hasCustomPrompt="1"/>
          </p:nvPr>
        </p:nvSpPr>
        <p:spPr>
          <a:xfrm>
            <a:off x="838200" y="2234153"/>
            <a:ext cx="10515600" cy="795141"/>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D66598D0-ADFB-19C6-E232-A4428B23471A}"/>
              </a:ext>
            </a:extLst>
          </p:cNvPr>
          <p:cNvSpPr>
            <a:spLocks noGrp="1"/>
          </p:cNvSpPr>
          <p:nvPr>
            <p:ph type="body" sz="quarter" idx="10" hasCustomPrompt="1"/>
          </p:nvPr>
        </p:nvSpPr>
        <p:spPr>
          <a:xfrm>
            <a:off x="838200" y="3148013"/>
            <a:ext cx="10515600" cy="304482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624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F8E22-522C-6CCB-067F-D116CCD8A9E2}"/>
              </a:ext>
            </a:extLst>
          </p:cNvPr>
          <p:cNvSpPr>
            <a:spLocks noGrp="1"/>
          </p:cNvSpPr>
          <p:nvPr>
            <p:ph type="title" hasCustomPrompt="1"/>
          </p:nvPr>
        </p:nvSpPr>
        <p:spPr>
          <a:xfrm>
            <a:off x="838200" y="542107"/>
            <a:ext cx="10515600" cy="893404"/>
          </a:xfrm>
        </p:spPr>
        <p:txBody>
          <a:bodyPr/>
          <a:lstStyle>
            <a:lvl1pPr>
              <a:defRPr>
                <a:solidFill>
                  <a:schemeClr val="bg1"/>
                </a:solidFill>
              </a:defRPr>
            </a:lvl1pPr>
          </a:lstStyle>
          <a:p>
            <a:r>
              <a:rPr lang="en-US" dirty="0"/>
              <a:t>TITLE</a:t>
            </a:r>
          </a:p>
        </p:txBody>
      </p:sp>
      <p:sp>
        <p:nvSpPr>
          <p:cNvPr id="7" name="Text Placeholder 6">
            <a:extLst>
              <a:ext uri="{FF2B5EF4-FFF2-40B4-BE49-F238E27FC236}">
                <a16:creationId xmlns:a16="http://schemas.microsoft.com/office/drawing/2014/main" id="{A6E246FB-862D-DBA4-6FDC-AC9F774F6D84}"/>
              </a:ext>
            </a:extLst>
          </p:cNvPr>
          <p:cNvSpPr>
            <a:spLocks noGrp="1"/>
          </p:cNvSpPr>
          <p:nvPr>
            <p:ph type="body" sz="quarter" idx="10"/>
          </p:nvPr>
        </p:nvSpPr>
        <p:spPr>
          <a:xfrm>
            <a:off x="838200" y="1857375"/>
            <a:ext cx="10515600" cy="4203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0820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6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90627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7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626068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7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2561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7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7912889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7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858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7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620495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7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15DC-409D-8664-95F6-4CC7FDC5EF97}"/>
              </a:ext>
            </a:extLst>
          </p:cNvPr>
          <p:cNvSpPr>
            <a:spLocks noGrp="1"/>
          </p:cNvSpPr>
          <p:nvPr>
            <p:ph type="title" hasCustomPrompt="1"/>
          </p:nvPr>
        </p:nvSpPr>
        <p:spPr>
          <a:xfrm>
            <a:off x="3827282" y="365125"/>
            <a:ext cx="7526518" cy="1325563"/>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EABF18F7-48A6-5C2D-EE7C-40DD2790F475}"/>
              </a:ext>
            </a:extLst>
          </p:cNvPr>
          <p:cNvSpPr>
            <a:spLocks noGrp="1"/>
          </p:cNvSpPr>
          <p:nvPr>
            <p:ph type="body" sz="quarter" idx="10" hasCustomPrompt="1"/>
          </p:nvPr>
        </p:nvSpPr>
        <p:spPr>
          <a:xfrm>
            <a:off x="3827283" y="1857375"/>
            <a:ext cx="7526518" cy="340201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49073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7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0B41489-8692-6C47-6821-A0C1B735B3DE}"/>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86D5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52695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7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06A8C16-06CA-98AA-7FCE-7C55E8D5DA8A}"/>
              </a:ext>
            </a:extLst>
          </p:cNvPr>
          <p:cNvSpPr/>
          <p:nvPr/>
        </p:nvSpPr>
        <p:spPr>
          <a:xfrm>
            <a:off x="433633" y="424206"/>
            <a:ext cx="9205275" cy="801279"/>
          </a:xfrm>
          <a:custGeom>
            <a:avLst/>
            <a:gdLst>
              <a:gd name="connsiteX0" fmla="*/ 0 w 8870623"/>
              <a:gd name="connsiteY0" fmla="*/ 0 h 801279"/>
              <a:gd name="connsiteX1" fmla="*/ 8870623 w 8870623"/>
              <a:gd name="connsiteY1" fmla="*/ 0 h 801279"/>
              <a:gd name="connsiteX2" fmla="*/ 8870623 w 8870623"/>
              <a:gd name="connsiteY2" fmla="*/ 801279 h 801279"/>
              <a:gd name="connsiteX3" fmla="*/ 0 w 8870623"/>
              <a:gd name="connsiteY3" fmla="*/ 801279 h 801279"/>
              <a:gd name="connsiteX4" fmla="*/ 0 w 8870623"/>
              <a:gd name="connsiteY4" fmla="*/ 0 h 801279"/>
              <a:gd name="connsiteX0" fmla="*/ 0 w 9205275"/>
              <a:gd name="connsiteY0" fmla="*/ 0 h 801279"/>
              <a:gd name="connsiteX1" fmla="*/ 9205275 w 9205275"/>
              <a:gd name="connsiteY1" fmla="*/ 0 h 801279"/>
              <a:gd name="connsiteX2" fmla="*/ 8870623 w 9205275"/>
              <a:gd name="connsiteY2" fmla="*/ 801279 h 801279"/>
              <a:gd name="connsiteX3" fmla="*/ 0 w 9205275"/>
              <a:gd name="connsiteY3" fmla="*/ 801279 h 801279"/>
              <a:gd name="connsiteX4" fmla="*/ 0 w 9205275"/>
              <a:gd name="connsiteY4" fmla="*/ 0 h 80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5275" h="801279">
                <a:moveTo>
                  <a:pt x="0" y="0"/>
                </a:moveTo>
                <a:lnTo>
                  <a:pt x="9205275" y="0"/>
                </a:lnTo>
                <a:lnTo>
                  <a:pt x="8870623" y="801279"/>
                </a:lnTo>
                <a:lnTo>
                  <a:pt x="0" y="801279"/>
                </a:lnTo>
                <a:lnTo>
                  <a:pt x="0" y="0"/>
                </a:lnTo>
                <a:close/>
              </a:path>
            </a:pathLst>
          </a:custGeom>
          <a:solidFill>
            <a:srgbClr val="7757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065514-CD9A-0289-5E23-533ECF1D9FDC}"/>
              </a:ext>
            </a:extLst>
          </p:cNvPr>
          <p:cNvSpPr>
            <a:spLocks noGrp="1"/>
          </p:cNvSpPr>
          <p:nvPr>
            <p:ph type="title" hasCustomPrompt="1"/>
          </p:nvPr>
        </p:nvSpPr>
        <p:spPr>
          <a:xfrm>
            <a:off x="838200" y="424206"/>
            <a:ext cx="8296373" cy="801280"/>
          </a:xfrm>
        </p:spPr>
        <p:txBody>
          <a:bodyPr/>
          <a:lstStyle>
            <a:lvl1pPr>
              <a:defRPr>
                <a:solidFill>
                  <a:schemeClr val="bg2"/>
                </a:solidFill>
              </a:defRPr>
            </a:lvl1pPr>
          </a:lstStyle>
          <a:p>
            <a:r>
              <a:rPr lang="en-US" dirty="0"/>
              <a:t>TITLE</a:t>
            </a:r>
          </a:p>
        </p:txBody>
      </p:sp>
      <p:sp>
        <p:nvSpPr>
          <p:cNvPr id="7" name="Text Placeholder 6">
            <a:extLst>
              <a:ext uri="{FF2B5EF4-FFF2-40B4-BE49-F238E27FC236}">
                <a16:creationId xmlns:a16="http://schemas.microsoft.com/office/drawing/2014/main" id="{9A9A4889-9BDA-F0C2-7450-8A6C005FA018}"/>
              </a:ext>
            </a:extLst>
          </p:cNvPr>
          <p:cNvSpPr>
            <a:spLocks noGrp="1"/>
          </p:cNvSpPr>
          <p:nvPr>
            <p:ph type="body" sz="quarter" idx="10" hasCustomPrompt="1"/>
          </p:nvPr>
        </p:nvSpPr>
        <p:spPr>
          <a:xfrm>
            <a:off x="838200" y="1847850"/>
            <a:ext cx="6307138" cy="4157663"/>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8637825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7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838200" y="1404593"/>
            <a:ext cx="10515600"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838200" y="2338388"/>
            <a:ext cx="10515600" cy="3571875"/>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0477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1904539-7BE1-2C8C-9E6D-B72FA64EBF01}"/>
              </a:ext>
            </a:extLst>
          </p:cNvPr>
          <p:cNvSpPr>
            <a:spLocks noGrp="1"/>
          </p:cNvSpPr>
          <p:nvPr>
            <p:ph type="pic" sz="quarter" idx="10" hasCustomPrompt="1"/>
          </p:nvPr>
        </p:nvSpPr>
        <p:spPr>
          <a:xfrm>
            <a:off x="0" y="5268913"/>
            <a:ext cx="1960563" cy="1589087"/>
          </a:xfrm>
        </p:spPr>
        <p:txBody>
          <a:bodyPr>
            <a:normAutofit/>
          </a:bodyPr>
          <a:lstStyle>
            <a:lvl1pPr marL="0" indent="0">
              <a:buNone/>
              <a:defRPr sz="1400"/>
            </a:lvl1pPr>
          </a:lstStyle>
          <a:p>
            <a:r>
              <a:rPr lang="en-US" dirty="0"/>
              <a:t>Insert headshot here</a:t>
            </a:r>
          </a:p>
        </p:txBody>
      </p:sp>
      <p:sp>
        <p:nvSpPr>
          <p:cNvPr id="9" name="Text Placeholder 8">
            <a:extLst>
              <a:ext uri="{FF2B5EF4-FFF2-40B4-BE49-F238E27FC236}">
                <a16:creationId xmlns:a16="http://schemas.microsoft.com/office/drawing/2014/main" id="{2DE5E839-CD07-74A1-2536-2704BF658AA3}"/>
              </a:ext>
            </a:extLst>
          </p:cNvPr>
          <p:cNvSpPr>
            <a:spLocks noGrp="1"/>
          </p:cNvSpPr>
          <p:nvPr>
            <p:ph type="body" sz="quarter" idx="11" hasCustomPrompt="1"/>
          </p:nvPr>
        </p:nvSpPr>
        <p:spPr>
          <a:xfrm>
            <a:off x="1717143" y="1556044"/>
            <a:ext cx="8757713" cy="3430588"/>
          </a:xfrm>
        </p:spPr>
        <p:txBody>
          <a:bodyPr/>
          <a:lstStyle>
            <a:lvl1pPr marL="0" indent="0">
              <a:buNone/>
              <a:defRPr/>
            </a:lvl1pPr>
          </a:lstStyle>
          <a:p>
            <a:pPr lvl="0"/>
            <a:r>
              <a:rPr lang="en-US" dirty="0"/>
              <a:t>Insert quote copy</a:t>
            </a:r>
          </a:p>
        </p:txBody>
      </p:sp>
      <p:sp>
        <p:nvSpPr>
          <p:cNvPr id="11" name="Text Placeholder 10">
            <a:extLst>
              <a:ext uri="{FF2B5EF4-FFF2-40B4-BE49-F238E27FC236}">
                <a16:creationId xmlns:a16="http://schemas.microsoft.com/office/drawing/2014/main" id="{D67A6278-716B-5F39-9A58-6F27746271E0}"/>
              </a:ext>
            </a:extLst>
          </p:cNvPr>
          <p:cNvSpPr>
            <a:spLocks noGrp="1"/>
          </p:cNvSpPr>
          <p:nvPr>
            <p:ph type="body" sz="quarter" idx="12" hasCustomPrompt="1"/>
          </p:nvPr>
        </p:nvSpPr>
        <p:spPr>
          <a:xfrm>
            <a:off x="2393950" y="5268913"/>
            <a:ext cx="3355975" cy="622300"/>
          </a:xfrm>
        </p:spPr>
        <p:txBody>
          <a:bodyPr>
            <a:normAutofit/>
          </a:bodyPr>
          <a:lstStyle>
            <a:lvl1pPr marL="0" indent="0">
              <a:buNone/>
              <a:defRPr sz="1800"/>
            </a:lvl1pPr>
          </a:lstStyle>
          <a:p>
            <a:pPr lvl="0"/>
            <a:r>
              <a:rPr lang="en-US" dirty="0"/>
              <a:t>- Name, company</a:t>
            </a:r>
          </a:p>
        </p:txBody>
      </p:sp>
    </p:spTree>
    <p:extLst>
      <p:ext uri="{BB962C8B-B14F-4D97-AF65-F5344CB8AC3E}">
        <p14:creationId xmlns:p14="http://schemas.microsoft.com/office/powerpoint/2010/main" val="29334981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7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D869-361B-2BA4-028F-2ADB0F6E9F74}"/>
              </a:ext>
            </a:extLst>
          </p:cNvPr>
          <p:cNvSpPr>
            <a:spLocks noGrp="1"/>
          </p:cNvSpPr>
          <p:nvPr>
            <p:ph type="title" hasCustomPrompt="1"/>
          </p:nvPr>
        </p:nvSpPr>
        <p:spPr>
          <a:xfrm>
            <a:off x="2516955" y="550166"/>
            <a:ext cx="8836843" cy="795142"/>
          </a:xfrm>
        </p:spPr>
        <p:txBody>
          <a:bodyPr/>
          <a:lstStyle>
            <a:lvl1pPr>
              <a:defRPr>
                <a:solidFill>
                  <a:schemeClr val="accent1"/>
                </a:solidFill>
              </a:defRPr>
            </a:lvl1pPr>
          </a:lstStyle>
          <a:p>
            <a:r>
              <a:rPr lang="en-US" dirty="0"/>
              <a:t>TITLE</a:t>
            </a:r>
          </a:p>
        </p:txBody>
      </p:sp>
      <p:sp>
        <p:nvSpPr>
          <p:cNvPr id="7" name="Text Placeholder 6">
            <a:extLst>
              <a:ext uri="{FF2B5EF4-FFF2-40B4-BE49-F238E27FC236}">
                <a16:creationId xmlns:a16="http://schemas.microsoft.com/office/drawing/2014/main" id="{95E0B41D-B357-DE33-B974-E33D7E4EA6C2}"/>
              </a:ext>
            </a:extLst>
          </p:cNvPr>
          <p:cNvSpPr>
            <a:spLocks noGrp="1"/>
          </p:cNvSpPr>
          <p:nvPr>
            <p:ph type="body" sz="quarter" idx="10" hasCustomPrompt="1"/>
          </p:nvPr>
        </p:nvSpPr>
        <p:spPr>
          <a:xfrm>
            <a:off x="2516956" y="1706252"/>
            <a:ext cx="8836844" cy="4204011"/>
          </a:xfrm>
        </p:spPr>
        <p:txBody>
          <a:bodyPr/>
          <a:lstStyle>
            <a:lvl1pPr>
              <a:defRPr/>
            </a:lvl1pPr>
          </a:lstStyle>
          <a:p>
            <a:pPr lvl="0"/>
            <a:r>
              <a:rPr lang="en-US" dirty="0"/>
              <a:t>Text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443334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_Closing 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2C67675-9E00-E4EF-B5A4-C551BE889E94}"/>
              </a:ext>
            </a:extLst>
          </p:cNvPr>
          <p:cNvSpPr>
            <a:spLocks noGrp="1"/>
          </p:cNvSpPr>
          <p:nvPr>
            <p:ph type="body" sz="quarter" idx="10" hasCustomPrompt="1"/>
          </p:nvPr>
        </p:nvSpPr>
        <p:spPr>
          <a:xfrm>
            <a:off x="1819275" y="4703974"/>
            <a:ext cx="8653463" cy="612563"/>
          </a:xfrm>
        </p:spPr>
        <p:txBody>
          <a:bodyPr anchor="ctr"/>
          <a:lstStyle>
            <a:lvl1pPr marL="0" indent="0" algn="ctr">
              <a:buNone/>
              <a:defRPr>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2337239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_Closing 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A1456BAF-E306-6B03-0105-F5C512EA1F54}"/>
              </a:ext>
            </a:extLst>
          </p:cNvPr>
          <p:cNvSpPr>
            <a:spLocks noGrp="1"/>
          </p:cNvSpPr>
          <p:nvPr>
            <p:ph type="body" sz="quarter" idx="10" hasCustomPrompt="1"/>
          </p:nvPr>
        </p:nvSpPr>
        <p:spPr>
          <a:xfrm>
            <a:off x="7616858" y="4666268"/>
            <a:ext cx="4015377" cy="358038"/>
          </a:xfrm>
        </p:spPr>
        <p:txBody>
          <a:bodyPr anchor="ctr">
            <a:noAutofit/>
          </a:bodyPr>
          <a:lstStyle>
            <a:lvl1pPr marL="0" indent="0" algn="ctr">
              <a:buNone/>
              <a:defRPr sz="1800">
                <a:solidFill>
                  <a:schemeClr val="accent3"/>
                </a:solidFill>
                <a:latin typeface="+mn-lt"/>
              </a:defRPr>
            </a:lvl1pPr>
          </a:lstStyle>
          <a:p>
            <a:pPr lvl="0"/>
            <a:r>
              <a:rPr lang="en-US" dirty="0"/>
              <a:t>Optional final thought or thank you</a:t>
            </a:r>
          </a:p>
        </p:txBody>
      </p:sp>
    </p:spTree>
    <p:extLst>
      <p:ext uri="{BB962C8B-B14F-4D97-AF65-F5344CB8AC3E}">
        <p14:creationId xmlns:p14="http://schemas.microsoft.com/office/powerpoint/2010/main" val="34468355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cSld name="Title Slide Gradient">
    <p:spTree>
      <p:nvGrpSpPr>
        <p:cNvPr id="1" name=""/>
        <p:cNvGrpSpPr/>
        <p:nvPr/>
      </p:nvGrpSpPr>
      <p:grpSpPr>
        <a:xfrm>
          <a:off x="0" y="0"/>
          <a:ext cx="0" cy="0"/>
          <a:chOff x="0" y="0"/>
          <a:chExt cx="0" cy="0"/>
        </a:xfrm>
      </p:grpSpPr>
      <p:sp>
        <p:nvSpPr>
          <p:cNvPr id="13" name="Text Placeholder 14"/>
          <p:cNvSpPr>
            <a:spLocks noGrp="1"/>
          </p:cNvSpPr>
          <p:nvPr>
            <p:ph type="body" sz="quarter" idx="11" hasCustomPrompt="1"/>
          </p:nvPr>
        </p:nvSpPr>
        <p:spPr>
          <a:xfrm>
            <a:off x="438150" y="3346450"/>
            <a:ext cx="9705975" cy="735013"/>
          </a:xfrm>
        </p:spPr>
        <p:txBody>
          <a:bodyPr>
            <a:noAutofit/>
          </a:bodyPr>
          <a:lstStyle>
            <a:lvl1pPr marL="0" indent="0">
              <a:buNone/>
              <a:defRPr sz="4800" baseline="0">
                <a:solidFill>
                  <a:schemeClr val="accent4"/>
                </a:solidFill>
                <a:latin typeface="Tahoma" panose="020B0604030504040204" pitchFamily="34" charset="0"/>
                <a:ea typeface="Tahoma" panose="020B0604030504040204" pitchFamily="34" charset="0"/>
                <a:cs typeface="Tahoma" panose="020B0604030504040204" pitchFamily="34" charset="0"/>
              </a:defRPr>
            </a:lvl1pPr>
            <a:lvl2pPr>
              <a:defRPr sz="4800">
                <a:solidFill>
                  <a:schemeClr val="accent4"/>
                </a:solidFill>
              </a:defRPr>
            </a:lvl2pPr>
            <a:lvl3pPr>
              <a:defRPr sz="4800">
                <a:solidFill>
                  <a:schemeClr val="accent4"/>
                </a:solidFill>
              </a:defRPr>
            </a:lvl3pPr>
            <a:lvl4pPr>
              <a:defRPr sz="4800">
                <a:solidFill>
                  <a:schemeClr val="accent4"/>
                </a:solidFill>
              </a:defRPr>
            </a:lvl4pPr>
            <a:lvl5pPr>
              <a:defRPr sz="4800">
                <a:solidFill>
                  <a:schemeClr val="accent4"/>
                </a:solidFill>
              </a:defRPr>
            </a:lvl5pPr>
          </a:lstStyle>
          <a:p>
            <a:pPr lvl="0"/>
            <a:r>
              <a:rPr lang="en-US" dirty="0"/>
              <a:t>Insert presenter name(s) here</a:t>
            </a:r>
          </a:p>
        </p:txBody>
      </p:sp>
      <p:sp>
        <p:nvSpPr>
          <p:cNvPr id="14" name="Text Placeholder 5"/>
          <p:cNvSpPr>
            <a:spLocks noGrp="1"/>
          </p:cNvSpPr>
          <p:nvPr>
            <p:ph type="body" sz="quarter" idx="12" hasCustomPrompt="1"/>
          </p:nvPr>
        </p:nvSpPr>
        <p:spPr>
          <a:xfrm>
            <a:off x="438150" y="2378793"/>
            <a:ext cx="9705975" cy="628650"/>
          </a:xfrm>
        </p:spPr>
        <p:txBody>
          <a:bodyPr>
            <a:noAutofit/>
          </a:bodyPr>
          <a:lstStyle>
            <a:lvl1pPr>
              <a:defRPr sz="4800">
                <a:solidFill>
                  <a:schemeClr val="bg1"/>
                </a:solidFill>
              </a:defRPr>
            </a:lvl1pPr>
          </a:lstStyle>
          <a:p>
            <a:pPr lvl="0"/>
            <a:r>
              <a:rPr lang="en-US" dirty="0"/>
              <a:t>Insert presentation title here</a:t>
            </a:r>
          </a:p>
        </p:txBody>
      </p:sp>
    </p:spTree>
    <p:extLst>
      <p:ext uri="{BB962C8B-B14F-4D97-AF65-F5344CB8AC3E}">
        <p14:creationId xmlns:p14="http://schemas.microsoft.com/office/powerpoint/2010/main" val="323924325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All text">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828675" y="1470991"/>
            <a:ext cx="10534650" cy="4377862"/>
          </a:xfrm>
        </p:spPr>
        <p:txBody>
          <a:bodyPr/>
          <a:lstStyle>
            <a:lvl1pPr marL="0" indent="0">
              <a:buNone/>
              <a:defRPr baseline="0">
                <a:latin typeface="Palatino Linotype" panose="0204050205050503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latin typeface="Palatino Linotype" panose="02040502050505030304" pitchFamily="18" charset="0"/>
              </a:rPr>
              <a:t>Click to insert text</a:t>
            </a:r>
            <a:endParaRPr lang="en-US" dirty="0"/>
          </a:p>
        </p:txBody>
      </p:sp>
      <p:sp>
        <p:nvSpPr>
          <p:cNvPr id="9" name="Slide Number Placeholder 8"/>
          <p:cNvSpPr>
            <a:spLocks noGrp="1"/>
          </p:cNvSpPr>
          <p:nvPr>
            <p:ph type="sldNum" sz="quarter" idx="11"/>
          </p:nvPr>
        </p:nvSpPr>
        <p:spPr/>
        <p:txBody>
          <a:bodyPr/>
          <a:lstStyle/>
          <a:p>
            <a:fld id="{0AB816CF-AA9B-43E8-B03A-27A77900809F}" type="slidenum">
              <a:rPr lang="en-US" smtClean="0"/>
              <a:pPr/>
              <a:t>‹#›</a:t>
            </a:fld>
            <a:endParaRPr lang="en-US" dirty="0"/>
          </a:p>
        </p:txBody>
      </p:sp>
      <p:sp>
        <p:nvSpPr>
          <p:cNvPr id="2" name="Title 1"/>
          <p:cNvSpPr>
            <a:spLocks noGrp="1"/>
          </p:cNvSpPr>
          <p:nvPr>
            <p:ph type="title" hasCustomPrompt="1"/>
          </p:nvPr>
        </p:nvSpPr>
        <p:spPr>
          <a:xfrm>
            <a:off x="838200" y="365126"/>
            <a:ext cx="10515600" cy="787814"/>
          </a:xfrm>
        </p:spPr>
        <p:txBody>
          <a:bodyPr/>
          <a:lstStyle>
            <a:lvl1pPr>
              <a:defRPr/>
            </a:lvl1pPr>
          </a:lstStyle>
          <a:p>
            <a:r>
              <a:rPr lang="en-US" dirty="0"/>
              <a:t>Click to Insert Title Header </a:t>
            </a:r>
          </a:p>
        </p:txBody>
      </p:sp>
    </p:spTree>
    <p:extLst>
      <p:ext uri="{BB962C8B-B14F-4D97-AF65-F5344CB8AC3E}">
        <p14:creationId xmlns:p14="http://schemas.microsoft.com/office/powerpoint/2010/main" val="139136205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Purple Bar at Top">
    <p:spTree>
      <p:nvGrpSpPr>
        <p:cNvPr id="1" name=""/>
        <p:cNvGrpSpPr/>
        <p:nvPr/>
      </p:nvGrpSpPr>
      <p:grpSpPr>
        <a:xfrm>
          <a:off x="0" y="0"/>
          <a:ext cx="0" cy="0"/>
          <a:chOff x="0" y="0"/>
          <a:chExt cx="0" cy="0"/>
        </a:xfrm>
      </p:grpSpPr>
      <p:sp>
        <p:nvSpPr>
          <p:cNvPr id="7" name="Title 5"/>
          <p:cNvSpPr>
            <a:spLocks noGrp="1"/>
          </p:cNvSpPr>
          <p:nvPr>
            <p:ph type="title" hasCustomPrompt="1"/>
          </p:nvPr>
        </p:nvSpPr>
        <p:spPr>
          <a:xfrm>
            <a:off x="838200" y="365126"/>
            <a:ext cx="10515600" cy="595658"/>
          </a:xfrm>
        </p:spPr>
        <p:txBody>
          <a:bodyPr/>
          <a:lstStyle>
            <a:lvl1pPr>
              <a:defRPr baseline="0">
                <a:solidFill>
                  <a:schemeClr val="bg2"/>
                </a:solidFill>
              </a:defRPr>
            </a:lvl1pPr>
          </a:lstStyle>
          <a:p>
            <a:r>
              <a:rPr lang="en-US" dirty="0"/>
              <a:t>Click to Insert Title Header</a:t>
            </a:r>
          </a:p>
        </p:txBody>
      </p:sp>
      <p:sp>
        <p:nvSpPr>
          <p:cNvPr id="10" name="Text Placeholder 7"/>
          <p:cNvSpPr>
            <a:spLocks noGrp="1"/>
          </p:cNvSpPr>
          <p:nvPr>
            <p:ph type="body" sz="quarter" idx="10" hasCustomPrompt="1"/>
          </p:nvPr>
        </p:nvSpPr>
        <p:spPr>
          <a:xfrm>
            <a:off x="828675" y="1892803"/>
            <a:ext cx="10534650" cy="3956050"/>
          </a:xfrm>
        </p:spPr>
        <p:txBody>
          <a:bodyPr/>
          <a:lstStyle>
            <a:lvl1pPr marL="0" indent="0">
              <a:buNone/>
              <a:defRPr baseline="0">
                <a:latin typeface="Palatino Linotype" panose="0204050205050503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latin typeface="Palatino Linotype" panose="02040502050505030304" pitchFamily="18" charset="0"/>
              </a:rPr>
              <a:t>Click to insert text</a:t>
            </a:r>
            <a:endParaRPr lang="en-US" dirty="0"/>
          </a:p>
        </p:txBody>
      </p:sp>
      <p:sp>
        <p:nvSpPr>
          <p:cNvPr id="11" name="Slide Number Placeholder 10"/>
          <p:cNvSpPr>
            <a:spLocks noGrp="1"/>
          </p:cNvSpPr>
          <p:nvPr>
            <p:ph type="sldNum" sz="quarter" idx="11"/>
          </p:nvPr>
        </p:nvSpPr>
        <p:spPr/>
        <p:txBody>
          <a:bodyPr/>
          <a:lstStyle/>
          <a:p>
            <a:fld id="{0AB816CF-AA9B-43E8-B03A-27A77900809F}" type="slidenum">
              <a:rPr lang="en-US" smtClean="0"/>
              <a:pPr/>
              <a:t>‹#›</a:t>
            </a:fld>
            <a:endParaRPr lang="en-US" dirty="0"/>
          </a:p>
        </p:txBody>
      </p:sp>
      <p:sp>
        <p:nvSpPr>
          <p:cNvPr id="6" name="Text Placeholder 5"/>
          <p:cNvSpPr>
            <a:spLocks noGrp="1"/>
          </p:cNvSpPr>
          <p:nvPr>
            <p:ph type="body" sz="quarter" idx="12" hasCustomPrompt="1"/>
          </p:nvPr>
        </p:nvSpPr>
        <p:spPr>
          <a:xfrm>
            <a:off x="838200" y="980316"/>
            <a:ext cx="6497638" cy="517525"/>
          </a:xfrm>
        </p:spPr>
        <p:txBody>
          <a:bodyPr>
            <a:noAutofit/>
          </a:bodyPr>
          <a:lstStyle>
            <a:lvl1pPr>
              <a:defRPr sz="3200" baseline="0">
                <a:solidFill>
                  <a:schemeClr val="accent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insert subtitle</a:t>
            </a:r>
          </a:p>
        </p:txBody>
      </p:sp>
    </p:spTree>
    <p:extLst>
      <p:ext uri="{BB962C8B-B14F-4D97-AF65-F5344CB8AC3E}">
        <p14:creationId xmlns:p14="http://schemas.microsoft.com/office/powerpoint/2010/main" val="291659644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6"/>
            <a:ext cx="10515600" cy="1325563"/>
          </a:xfrm>
          <a:prstGeom prst="rect">
            <a:avLst/>
          </a:prstGeom>
        </p:spPr>
        <p:txBody>
          <a:bodyPr/>
          <a:lstStyle>
            <a:lvl1pPr>
              <a:defRPr sz="3600">
                <a:latin typeface="Arial" panose="020B0604020202020204" pitchFamily="34" charset="0"/>
                <a:cs typeface="Arial" panose="020B0604020202020204" pitchFamily="34" charset="0"/>
              </a:defRPr>
            </a:lvl1pPr>
          </a:lstStyle>
          <a:p>
            <a:r>
              <a:rPr lang="en-US" dirty="0"/>
              <a:t>Click to edit Master title style</a:t>
            </a:r>
          </a:p>
        </p:txBody>
      </p:sp>
      <p:sp>
        <p:nvSpPr>
          <p:cNvPr id="7" name="Text Placeholder 3"/>
          <p:cNvSpPr>
            <a:spLocks noGrp="1"/>
          </p:cNvSpPr>
          <p:nvPr>
            <p:ph type="body" sz="quarter" idx="10"/>
          </p:nvPr>
        </p:nvSpPr>
        <p:spPr>
          <a:xfrm>
            <a:off x="838200" y="1801814"/>
            <a:ext cx="10515600" cy="3533775"/>
          </a:xfrm>
          <a:prstGeom prst="rect">
            <a:avLst/>
          </a:prstGeom>
        </p:spPr>
        <p:txBody>
          <a:bodyPr/>
          <a:lstStyle>
            <a:lvl1pPr>
              <a:spcAft>
                <a:spcPts val="600"/>
              </a:spcAft>
              <a:defRPr sz="2000">
                <a:latin typeface="Arial" panose="020B0604020202020204" pitchFamily="34" charset="0"/>
                <a:cs typeface="Arial" panose="020B0604020202020204" pitchFamily="34" charset="0"/>
              </a:defRPr>
            </a:lvl1pPr>
            <a:lvl2pPr marL="502920" indent="-228600">
              <a:spcAft>
                <a:spcPts val="600"/>
              </a:spcAft>
              <a:buFont typeface="Arial" panose="020B0604020202020204" pitchFamily="34" charset="0"/>
              <a:buChar char="-"/>
              <a:defRPr sz="1800">
                <a:latin typeface="Arial" panose="020B0604020202020204" pitchFamily="34" charset="0"/>
                <a:cs typeface="Arial" panose="020B0604020202020204" pitchFamily="34" charset="0"/>
              </a:defRPr>
            </a:lvl2pPr>
            <a:lvl3pPr marL="758952">
              <a:spcAft>
                <a:spcPts val="600"/>
              </a:spcAft>
              <a:defRPr sz="1600">
                <a:latin typeface="Arial" panose="020B0604020202020204" pitchFamily="34" charset="0"/>
                <a:cs typeface="Arial" panose="020B0604020202020204" pitchFamily="34" charset="0"/>
              </a:defRPr>
            </a:lvl3pPr>
            <a:lvl4pPr marL="1005840">
              <a:spcAft>
                <a:spcPts val="600"/>
              </a:spcAft>
              <a:defRPr sz="14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Slide Number Placeholder 8"/>
          <p:cNvSpPr>
            <a:spLocks noGrp="1"/>
          </p:cNvSpPr>
          <p:nvPr>
            <p:ph type="sldNum" sz="quarter" idx="11"/>
          </p:nvPr>
        </p:nvSpPr>
        <p:spPr>
          <a:xfrm>
            <a:off x="4724400" y="6356351"/>
            <a:ext cx="2743200" cy="365125"/>
          </a:xfrm>
        </p:spPr>
        <p:txBody>
          <a:bodyPr/>
          <a:lstStyle/>
          <a:p>
            <a:fld id="{CB770E5B-A088-45B1-B0D1-069BF9352BC7}" type="slidenum">
              <a:rPr lang="en-US" smtClean="0"/>
              <a:pPr/>
              <a:t>‹#›</a:t>
            </a:fld>
            <a:endParaRPr lang="en-US" dirty="0"/>
          </a:p>
        </p:txBody>
      </p:sp>
      <p:sp>
        <p:nvSpPr>
          <p:cNvPr id="3" name="Rectangle 2"/>
          <p:cNvSpPr/>
          <p:nvPr userDrawn="1"/>
        </p:nvSpPr>
        <p:spPr>
          <a:xfrm>
            <a:off x="1143000" y="5478236"/>
            <a:ext cx="2754085" cy="10940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7200" y="6167511"/>
            <a:ext cx="1818217" cy="497368"/>
          </a:xfrm>
          <a:prstGeom prst="rect">
            <a:avLst/>
          </a:prstGeom>
        </p:spPr>
      </p:pic>
    </p:spTree>
    <p:extLst>
      <p:ext uri="{BB962C8B-B14F-4D97-AF65-F5344CB8AC3E}">
        <p14:creationId xmlns:p14="http://schemas.microsoft.com/office/powerpoint/2010/main" val="32090357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theme" Target="../theme/theme1.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B273B9-6953-5CC4-BD41-059D9B350B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TITLE</a:t>
            </a:r>
          </a:p>
        </p:txBody>
      </p:sp>
      <p:sp>
        <p:nvSpPr>
          <p:cNvPr id="3" name="Text Placeholder 2">
            <a:extLst>
              <a:ext uri="{FF2B5EF4-FFF2-40B4-BE49-F238E27FC236}">
                <a16:creationId xmlns:a16="http://schemas.microsoft.com/office/drawing/2014/main" id="{254E0F3A-124D-CF10-113A-228F87D4E7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566603A-C3AE-0739-1618-7AB1428671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4F7A8085-DCD2-4293-52A9-6B2AE37B29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7435501-B6B6-8A01-FF2B-D9B1F6C45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B816CF-AA9B-43E8-B03A-27A77900809F}" type="slidenum">
              <a:rPr lang="en-US" smtClean="0"/>
              <a:pPr/>
              <a:t>‹#›</a:t>
            </a:fld>
            <a:endParaRPr lang="en-US" dirty="0"/>
          </a:p>
        </p:txBody>
      </p:sp>
    </p:spTree>
    <p:extLst>
      <p:ext uri="{BB962C8B-B14F-4D97-AF65-F5344CB8AC3E}">
        <p14:creationId xmlns:p14="http://schemas.microsoft.com/office/powerpoint/2010/main" val="1479858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 id="2147483712" r:id="rId40"/>
    <p:sldLayoutId id="2147483713" r:id="rId41"/>
    <p:sldLayoutId id="2147483714" r:id="rId42"/>
    <p:sldLayoutId id="2147483715" r:id="rId43"/>
    <p:sldLayoutId id="2147483716" r:id="rId44"/>
    <p:sldLayoutId id="2147483717" r:id="rId45"/>
    <p:sldLayoutId id="2147483718" r:id="rId46"/>
    <p:sldLayoutId id="2147483719" r:id="rId47"/>
    <p:sldLayoutId id="2147483720" r:id="rId48"/>
    <p:sldLayoutId id="2147483721" r:id="rId49"/>
    <p:sldLayoutId id="2147483722" r:id="rId50"/>
    <p:sldLayoutId id="2147483723" r:id="rId51"/>
    <p:sldLayoutId id="2147483724" r:id="rId52"/>
    <p:sldLayoutId id="2147483725" r:id="rId53"/>
    <p:sldLayoutId id="2147483726" r:id="rId54"/>
    <p:sldLayoutId id="2147483727" r:id="rId55"/>
    <p:sldLayoutId id="2147483728" r:id="rId56"/>
    <p:sldLayoutId id="2147483729" r:id="rId57"/>
    <p:sldLayoutId id="2147483730" r:id="rId58"/>
    <p:sldLayoutId id="2147483731" r:id="rId59"/>
    <p:sldLayoutId id="2147483732" r:id="rId60"/>
    <p:sldLayoutId id="2147483733" r:id="rId61"/>
    <p:sldLayoutId id="2147483734" r:id="rId62"/>
    <p:sldLayoutId id="2147483735" r:id="rId63"/>
    <p:sldLayoutId id="2147483736" r:id="rId64"/>
    <p:sldLayoutId id="2147483737" r:id="rId65"/>
    <p:sldLayoutId id="2147483738" r:id="rId66"/>
    <p:sldLayoutId id="2147483739" r:id="rId67"/>
    <p:sldLayoutId id="2147483740" r:id="rId68"/>
    <p:sldLayoutId id="2147483741" r:id="rId69"/>
    <p:sldLayoutId id="2147483742" r:id="rId70"/>
    <p:sldLayoutId id="2147483743" r:id="rId71"/>
    <p:sldLayoutId id="2147483744" r:id="rId72"/>
    <p:sldLayoutId id="2147483745" r:id="rId73"/>
    <p:sldLayoutId id="2147483746" r:id="rId74"/>
    <p:sldLayoutId id="2147483747" r:id="rId75"/>
    <p:sldLayoutId id="2147483748" r:id="rId76"/>
    <p:sldLayoutId id="2147483749" r:id="rId77"/>
    <p:sldLayoutId id="2147483750" r:id="rId78"/>
    <p:sldLayoutId id="2147483751" r:id="rId79"/>
    <p:sldLayoutId id="2147483752" r:id="rId80"/>
    <p:sldLayoutId id="2147483753" r:id="rId81"/>
    <p:sldLayoutId id="2147483754" r:id="rId82"/>
    <p:sldLayoutId id="2147483755" r:id="rId83"/>
    <p:sldLayoutId id="2147483756" r:id="rId84"/>
    <p:sldLayoutId id="2147483757" r:id="rId85"/>
    <p:sldLayoutId id="2147483758" r:id="rId86"/>
    <p:sldLayoutId id="2147483759" r:id="rId87"/>
    <p:sldLayoutId id="2147483760" r:id="rId88"/>
    <p:sldLayoutId id="2147483761" r:id="rId89"/>
    <p:sldLayoutId id="2147483762" r:id="rId90"/>
    <p:sldLayoutId id="2147483763" r:id="rId91"/>
    <p:sldLayoutId id="2147483764" r:id="rId92"/>
    <p:sldLayoutId id="2147483765" r:id="rId93"/>
    <p:sldLayoutId id="2147483766" r:id="rId94"/>
    <p:sldLayoutId id="2147483767" r:id="rId95"/>
    <p:sldLayoutId id="2147483671" r:id="rId96"/>
  </p:sldLayoutIdLst>
  <p:hf sldNum="0" hdr="0" ft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s://hbavolunteer.knowledgeowl.com/help/volunteer-recognition" TargetMode="External"/><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my.hbanet.org/My-HBA/awards" TargetMode="External"/><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4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58D66-C910-4ED3-A918-4BFD4015A9BD}"/>
              </a:ext>
            </a:extLst>
          </p:cNvPr>
          <p:cNvSpPr>
            <a:spLocks noGrp="1"/>
          </p:cNvSpPr>
          <p:nvPr>
            <p:ph type="body" sz="quarter" idx="10"/>
          </p:nvPr>
        </p:nvSpPr>
        <p:spPr/>
        <p:txBody>
          <a:bodyPr>
            <a:normAutofit fontScale="92500" lnSpcReduction="20000"/>
          </a:bodyPr>
          <a:lstStyle/>
          <a:p>
            <a:r>
              <a:rPr lang="en-US" sz="4000" dirty="0"/>
              <a:t>HBA Chapter and Regional Volunteer Awards and Recognition</a:t>
            </a:r>
          </a:p>
          <a:p>
            <a:endParaRPr lang="en-US" sz="4000" dirty="0"/>
          </a:p>
        </p:txBody>
      </p:sp>
      <p:sp>
        <p:nvSpPr>
          <p:cNvPr id="4" name="Text Placeholder 3">
            <a:extLst>
              <a:ext uri="{FF2B5EF4-FFF2-40B4-BE49-F238E27FC236}">
                <a16:creationId xmlns:a16="http://schemas.microsoft.com/office/drawing/2014/main" id="{4D7A0A73-7477-4138-BE4C-3604D9723FD7}"/>
              </a:ext>
            </a:extLst>
          </p:cNvPr>
          <p:cNvSpPr>
            <a:spLocks noGrp="1"/>
          </p:cNvSpPr>
          <p:nvPr>
            <p:ph type="body" sz="quarter" idx="11"/>
          </p:nvPr>
        </p:nvSpPr>
        <p:spPr/>
        <p:txBody>
          <a:bodyPr>
            <a:normAutofit/>
          </a:bodyPr>
          <a:lstStyle/>
          <a:p>
            <a:r>
              <a:rPr lang="en-US" dirty="0"/>
              <a:t>Awards overview</a:t>
            </a:r>
          </a:p>
        </p:txBody>
      </p:sp>
      <p:sp>
        <p:nvSpPr>
          <p:cNvPr id="5" name="TextBox 4">
            <a:extLst>
              <a:ext uri="{FF2B5EF4-FFF2-40B4-BE49-F238E27FC236}">
                <a16:creationId xmlns:a16="http://schemas.microsoft.com/office/drawing/2014/main" id="{36501486-06AB-4A79-BE6E-8895B0C23475}"/>
              </a:ext>
            </a:extLst>
          </p:cNvPr>
          <p:cNvSpPr txBox="1"/>
          <p:nvPr/>
        </p:nvSpPr>
        <p:spPr>
          <a:xfrm>
            <a:off x="9219422" y="6488668"/>
            <a:ext cx="2627791" cy="307777"/>
          </a:xfrm>
          <a:prstGeom prst="rect">
            <a:avLst/>
          </a:prstGeom>
          <a:noFill/>
        </p:spPr>
        <p:txBody>
          <a:bodyPr wrap="square" rtlCol="0">
            <a:spAutoFit/>
          </a:bodyPr>
          <a:lstStyle/>
          <a:p>
            <a:r>
              <a:rPr lang="en-US" sz="1400" dirty="0">
                <a:solidFill>
                  <a:schemeClr val="bg1"/>
                </a:solidFill>
              </a:rPr>
              <a:t>Updated 2023</a:t>
            </a:r>
          </a:p>
        </p:txBody>
      </p:sp>
    </p:spTree>
    <p:extLst>
      <p:ext uri="{BB962C8B-B14F-4D97-AF65-F5344CB8AC3E}">
        <p14:creationId xmlns:p14="http://schemas.microsoft.com/office/powerpoint/2010/main" val="352813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p:txBody>
          <a:bodyPr>
            <a:normAutofit/>
          </a:bodyPr>
          <a:lstStyle/>
          <a:p>
            <a:pPr marL="0" indent="0" fontAlgn="base">
              <a:spcBef>
                <a:spcPts val="0"/>
              </a:spcBef>
              <a:spcAft>
                <a:spcPts val="0"/>
              </a:spcAft>
              <a:buNone/>
            </a:pPr>
            <a:r>
              <a:rPr lang="en-US" sz="1400" dirty="0"/>
              <a:t>The Spark award honors any HBA volunteer who had distinguished themselves through “little bursts of awesomeness” and meets any or all of the following characteristics:</a:t>
            </a:r>
          </a:p>
          <a:p>
            <a:pPr lvl="1" fontAlgn="base">
              <a:spcBef>
                <a:spcPts val="0"/>
              </a:spcBef>
              <a:spcAft>
                <a:spcPts val="0"/>
              </a:spcAft>
            </a:pPr>
            <a:r>
              <a:rPr lang="en-US" sz="1200" dirty="0"/>
              <a:t>Attitude, collaboration, pitching in</a:t>
            </a:r>
          </a:p>
          <a:p>
            <a:pPr lvl="1" fontAlgn="base">
              <a:spcBef>
                <a:spcPts val="0"/>
              </a:spcBef>
              <a:spcAft>
                <a:spcPts val="0"/>
              </a:spcAft>
            </a:pPr>
            <a:r>
              <a:rPr lang="en-US" sz="1200" dirty="0"/>
              <a:t>Consistency and dependability</a:t>
            </a:r>
          </a:p>
          <a:p>
            <a:pPr lvl="1" fontAlgn="base">
              <a:spcBef>
                <a:spcPts val="0"/>
              </a:spcBef>
              <a:spcAft>
                <a:spcPts val="0"/>
              </a:spcAft>
            </a:pPr>
            <a:r>
              <a:rPr lang="en-US" sz="1200" dirty="0"/>
              <a:t>Proven leadership</a:t>
            </a:r>
          </a:p>
          <a:p>
            <a:pPr lvl="1" fontAlgn="base">
              <a:spcBef>
                <a:spcPts val="0"/>
              </a:spcBef>
              <a:spcAft>
                <a:spcPts val="0"/>
              </a:spcAft>
            </a:pPr>
            <a:r>
              <a:rPr lang="en-US" sz="1200" dirty="0"/>
              <a:t>Taking on a new challenge that benefits the organization</a:t>
            </a:r>
          </a:p>
          <a:p>
            <a:pPr lvl="1" fontAlgn="base">
              <a:spcBef>
                <a:spcPts val="0"/>
              </a:spcBef>
              <a:spcAft>
                <a:spcPts val="0"/>
              </a:spcAft>
            </a:pPr>
            <a:r>
              <a:rPr lang="en-US" sz="1200" dirty="0"/>
              <a:t>Building community by encouraging and supporting others</a:t>
            </a:r>
          </a:p>
          <a:p>
            <a:pPr>
              <a:spcBef>
                <a:spcPts val="0"/>
              </a:spcBef>
              <a:spcAft>
                <a:spcPts val="0"/>
              </a:spcAft>
            </a:pPr>
            <a:endParaRPr lang="en-US" sz="1400" dirty="0"/>
          </a:p>
          <a:p>
            <a:pPr marL="45720" lvl="1" indent="0" fontAlgn="base">
              <a:spcBef>
                <a:spcPts val="0"/>
              </a:spcBef>
              <a:spcAft>
                <a:spcPts val="0"/>
              </a:spcAft>
              <a:buNone/>
            </a:pPr>
            <a:r>
              <a:rPr lang="en-US" sz="1400" dirty="0"/>
              <a:t>Awardee receives:</a:t>
            </a:r>
          </a:p>
          <a:p>
            <a:pPr marL="473202" lvl="2" indent="-171450" fontAlgn="base">
              <a:spcBef>
                <a:spcPts val="0"/>
              </a:spcBef>
              <a:spcAft>
                <a:spcPts val="0"/>
              </a:spcAft>
            </a:pPr>
            <a:r>
              <a:rPr lang="en-US" sz="1200" dirty="0"/>
              <a:t>Physical reward:</a:t>
            </a:r>
          </a:p>
          <a:p>
            <a:pPr marL="720090" lvl="3" indent="-171450" fontAlgn="base">
              <a:spcBef>
                <a:spcPts val="0"/>
              </a:spcBef>
              <a:spcAft>
                <a:spcPts val="0"/>
              </a:spcAft>
            </a:pPr>
            <a:r>
              <a:rPr lang="en-US" sz="1100" dirty="0"/>
              <a:t>Certificate</a:t>
            </a:r>
          </a:p>
          <a:p>
            <a:pPr marL="473202" lvl="2" indent="-171450" fontAlgn="base">
              <a:spcBef>
                <a:spcPts val="0"/>
              </a:spcBef>
              <a:spcAft>
                <a:spcPts val="0"/>
              </a:spcAft>
            </a:pPr>
            <a:r>
              <a:rPr lang="en-US" sz="1200" dirty="0"/>
              <a:t>Event rewards/announcement:</a:t>
            </a:r>
          </a:p>
          <a:p>
            <a:pPr marL="720090" lvl="3" indent="-171450" fontAlgn="base">
              <a:spcBef>
                <a:spcPts val="0"/>
              </a:spcBef>
              <a:spcAft>
                <a:spcPts val="0"/>
              </a:spcAft>
            </a:pPr>
            <a:r>
              <a:rPr lang="en-US" sz="1100" dirty="0"/>
              <a:t>‘Shout out’ at component event</a:t>
            </a:r>
          </a:p>
          <a:p>
            <a:pPr marL="473202" lvl="2" indent="-171450" fontAlgn="base">
              <a:spcBef>
                <a:spcPts val="0"/>
              </a:spcBef>
              <a:spcAft>
                <a:spcPts val="0"/>
              </a:spcAft>
            </a:pPr>
            <a:r>
              <a:rPr lang="en-US" sz="1200" dirty="0"/>
              <a:t>Recognition / PR:</a:t>
            </a:r>
          </a:p>
          <a:p>
            <a:pPr marL="720090" lvl="3" indent="-171450" fontAlgn="base">
              <a:spcBef>
                <a:spcPts val="0"/>
              </a:spcBef>
              <a:spcAft>
                <a:spcPts val="0"/>
              </a:spcAft>
            </a:pPr>
            <a:r>
              <a:rPr lang="en-US" sz="1100" dirty="0"/>
              <a:t>Announcement on social media and in HBA Community (if desired)</a:t>
            </a:r>
          </a:p>
          <a:p>
            <a:pPr marL="720090" lvl="3" indent="-171450" fontAlgn="base">
              <a:spcBef>
                <a:spcPts val="0"/>
              </a:spcBef>
            </a:pPr>
            <a:r>
              <a:rPr lang="en-US" sz="1100" dirty="0"/>
              <a:t>Letter notifying awardee’s boss (if desired)</a:t>
            </a:r>
          </a:p>
          <a:p>
            <a:pPr marL="720090" lvl="3" indent="-171450" fontAlgn="base">
              <a:spcBef>
                <a:spcPts val="0"/>
              </a:spcBef>
            </a:pPr>
            <a:r>
              <a:rPr lang="en-US" sz="1100" dirty="0"/>
              <a:t>LinkedIn endorsement/recommendation (if desired)</a:t>
            </a:r>
          </a:p>
          <a:p>
            <a:pPr marL="720090" lvl="3" indent="-171450" fontAlgn="base">
              <a:spcBef>
                <a:spcPts val="0"/>
              </a:spcBef>
            </a:pPr>
            <a:r>
              <a:rPr lang="en-US" sz="1100" dirty="0"/>
              <a:t>Digital Badge which can be shared via the awardee’s social networks, LinkedIn, and email signature (if desired)</a:t>
            </a:r>
          </a:p>
          <a:p>
            <a:pPr lvl="2">
              <a:spcBef>
                <a:spcPts val="0"/>
              </a:spcBef>
              <a:spcAft>
                <a:spcPts val="0"/>
              </a:spcAft>
              <a:buFontTx/>
              <a:buChar char="-"/>
            </a:pPr>
            <a:endParaRPr lang="en-US" sz="1400" dirty="0"/>
          </a:p>
          <a:p>
            <a:pPr marL="0" indent="0">
              <a:spcBef>
                <a:spcPts val="0"/>
              </a:spcBef>
              <a:spcAft>
                <a:spcPts val="0"/>
              </a:spcAft>
              <a:buNone/>
            </a:pPr>
            <a:r>
              <a:rPr lang="en-US" sz="1400" dirty="0"/>
              <a:t>Nomination process:</a:t>
            </a:r>
          </a:p>
          <a:p>
            <a:pPr lvl="1">
              <a:spcBef>
                <a:spcPts val="0"/>
              </a:spcBef>
              <a:spcAft>
                <a:spcPts val="0"/>
              </a:spcAft>
            </a:pPr>
            <a:r>
              <a:rPr lang="en-US" sz="1100" b="1" i="1" dirty="0"/>
              <a:t>Any</a:t>
            </a:r>
            <a:r>
              <a:rPr lang="en-US" sz="1100" dirty="0"/>
              <a:t> HBA member can nominate an individual for the Spark award </a:t>
            </a:r>
          </a:p>
          <a:p>
            <a:pPr lvl="1">
              <a:spcBef>
                <a:spcPts val="0"/>
              </a:spcBef>
              <a:spcAft>
                <a:spcPts val="0"/>
              </a:spcAft>
            </a:pPr>
            <a:r>
              <a:rPr lang="en-US" sz="1100" dirty="0"/>
              <a:t>Volunteer committee determines which individual to honor</a:t>
            </a:r>
          </a:p>
          <a:p>
            <a:pPr lvl="1">
              <a:spcBef>
                <a:spcPts val="0"/>
              </a:spcBef>
              <a:spcAft>
                <a:spcPts val="0"/>
              </a:spcAft>
            </a:pPr>
            <a:r>
              <a:rPr lang="en-US" sz="1100" dirty="0"/>
              <a:t>This award can be done as needed or as nominated</a:t>
            </a:r>
          </a:p>
        </p:txBody>
      </p:sp>
      <p:sp>
        <p:nvSpPr>
          <p:cNvPr id="2" name="Title 1"/>
          <p:cNvSpPr>
            <a:spLocks noGrp="1"/>
          </p:cNvSpPr>
          <p:nvPr>
            <p:ph type="title"/>
          </p:nvPr>
        </p:nvSpPr>
        <p:spPr/>
        <p:txBody>
          <a:bodyPr/>
          <a:lstStyle/>
          <a:p>
            <a:r>
              <a:rPr lang="en-US" dirty="0">
                <a:solidFill>
                  <a:srgbClr val="5B2C82"/>
                </a:solidFill>
              </a:rPr>
              <a:t>Spark award</a:t>
            </a:r>
          </a:p>
        </p:txBody>
      </p:sp>
      <p:sp>
        <p:nvSpPr>
          <p:cNvPr id="6" name="TextBox 5"/>
          <p:cNvSpPr txBox="1"/>
          <p:nvPr/>
        </p:nvSpPr>
        <p:spPr>
          <a:xfrm>
            <a:off x="8466700" y="255961"/>
            <a:ext cx="3192379" cy="584775"/>
          </a:xfrm>
          <a:prstGeom prst="rect">
            <a:avLst/>
          </a:prstGeom>
          <a:noFill/>
        </p:spPr>
        <p:txBody>
          <a:bodyPr wrap="square" rtlCol="0">
            <a:spAutoFit/>
          </a:bodyPr>
          <a:lstStyle/>
          <a:p>
            <a:pPr algn="r"/>
            <a:r>
              <a:rPr lang="en-US" sz="1600" b="1" i="1" dirty="0"/>
              <a:t>HBA Core Value: </a:t>
            </a:r>
            <a:r>
              <a:rPr lang="en-US" sz="1600" i="1" dirty="0"/>
              <a:t>Community</a:t>
            </a:r>
          </a:p>
          <a:p>
            <a:pPr algn="r"/>
            <a:r>
              <a:rPr lang="en-US" sz="1600" b="1" i="1" dirty="0"/>
              <a:t>Category: </a:t>
            </a:r>
            <a:r>
              <a:rPr lang="en-US" sz="1600" i="1" dirty="0"/>
              <a:t>peer-to-peer</a:t>
            </a:r>
          </a:p>
        </p:txBody>
      </p:sp>
      <p:sp>
        <p:nvSpPr>
          <p:cNvPr id="4" name="TextBox 3">
            <a:extLst>
              <a:ext uri="{FF2B5EF4-FFF2-40B4-BE49-F238E27FC236}">
                <a16:creationId xmlns:a16="http://schemas.microsoft.com/office/drawing/2014/main" id="{71C07BCA-455F-1D6C-B847-F410952CE149}"/>
              </a:ext>
            </a:extLst>
          </p:cNvPr>
          <p:cNvSpPr txBox="1"/>
          <p:nvPr/>
        </p:nvSpPr>
        <p:spPr>
          <a:xfrm>
            <a:off x="838200" y="1368982"/>
            <a:ext cx="10515600" cy="307777"/>
          </a:xfrm>
          <a:prstGeom prst="rect">
            <a:avLst/>
          </a:prstGeom>
          <a:noFill/>
        </p:spPr>
        <p:txBody>
          <a:bodyPr wrap="square" rtlCol="0">
            <a:spAutoFit/>
          </a:bodyPr>
          <a:lstStyle/>
          <a:p>
            <a:pPr>
              <a:spcBef>
                <a:spcPts val="0"/>
              </a:spcBef>
              <a:spcAft>
                <a:spcPts val="0"/>
              </a:spcAft>
            </a:pPr>
            <a:r>
              <a:rPr lang="en-US" sz="1400" dirty="0"/>
              <a:t>An </a:t>
            </a:r>
            <a:r>
              <a:rPr lang="en-US" sz="1400" b="1" dirty="0"/>
              <a:t>ongoing </a:t>
            </a:r>
            <a:r>
              <a:rPr lang="en-US" sz="1400" dirty="0"/>
              <a:t>recognition of an HBA volunteer from their peers. </a:t>
            </a:r>
          </a:p>
        </p:txBody>
      </p:sp>
    </p:spTree>
    <p:extLst>
      <p:ext uri="{BB962C8B-B14F-4D97-AF65-F5344CB8AC3E}">
        <p14:creationId xmlns:p14="http://schemas.microsoft.com/office/powerpoint/2010/main" val="747035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58D66-C910-4ED3-A918-4BFD4015A9BD}"/>
              </a:ext>
            </a:extLst>
          </p:cNvPr>
          <p:cNvSpPr>
            <a:spLocks noGrp="1"/>
          </p:cNvSpPr>
          <p:nvPr>
            <p:ph type="body" sz="quarter" idx="10"/>
          </p:nvPr>
        </p:nvSpPr>
        <p:spPr>
          <a:xfrm>
            <a:off x="4600574" y="2428875"/>
            <a:ext cx="6570663" cy="962025"/>
          </a:xfrm>
        </p:spPr>
        <p:txBody>
          <a:bodyPr/>
          <a:lstStyle/>
          <a:p>
            <a:r>
              <a:rPr lang="en-US" sz="4000" dirty="0"/>
              <a:t>Reward Details</a:t>
            </a:r>
          </a:p>
        </p:txBody>
      </p:sp>
      <p:sp>
        <p:nvSpPr>
          <p:cNvPr id="4" name="Text Placeholder 3">
            <a:extLst>
              <a:ext uri="{FF2B5EF4-FFF2-40B4-BE49-F238E27FC236}">
                <a16:creationId xmlns:a16="http://schemas.microsoft.com/office/drawing/2014/main" id="{4D7A0A73-7477-4138-BE4C-3604D9723FD7}"/>
              </a:ext>
            </a:extLst>
          </p:cNvPr>
          <p:cNvSpPr>
            <a:spLocks noGrp="1"/>
          </p:cNvSpPr>
          <p:nvPr>
            <p:ph type="body" sz="quarter" idx="11"/>
          </p:nvPr>
        </p:nvSpPr>
        <p:spPr>
          <a:xfrm>
            <a:off x="4600575" y="3390900"/>
            <a:ext cx="6570663" cy="962025"/>
          </a:xfrm>
        </p:spPr>
        <p:txBody>
          <a:bodyPr/>
          <a:lstStyle/>
          <a:p>
            <a:pPr marL="0" indent="0">
              <a:buNone/>
            </a:pPr>
            <a:r>
              <a:rPr lang="en-US" dirty="0"/>
              <a:t>HBA Volunteer Awards</a:t>
            </a:r>
          </a:p>
        </p:txBody>
      </p:sp>
    </p:spTree>
    <p:extLst>
      <p:ext uri="{BB962C8B-B14F-4D97-AF65-F5344CB8AC3E}">
        <p14:creationId xmlns:p14="http://schemas.microsoft.com/office/powerpoint/2010/main" val="40065734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C6B0D0-525A-5AF8-FBAA-F2F47F2039EF}"/>
              </a:ext>
            </a:extLst>
          </p:cNvPr>
          <p:cNvSpPr/>
          <p:nvPr/>
        </p:nvSpPr>
        <p:spPr>
          <a:xfrm>
            <a:off x="657225" y="552450"/>
            <a:ext cx="1952625" cy="772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65285" y="586143"/>
            <a:ext cx="10515600" cy="595313"/>
          </a:xfrm>
        </p:spPr>
        <p:txBody>
          <a:bodyPr>
            <a:normAutofit fontScale="90000"/>
          </a:bodyPr>
          <a:lstStyle/>
          <a:p>
            <a:r>
              <a:rPr lang="en-US" dirty="0"/>
              <a:t>Volunteer Rewards at-a-glance	</a:t>
            </a:r>
          </a:p>
        </p:txBody>
      </p:sp>
      <p:graphicFrame>
        <p:nvGraphicFramePr>
          <p:cNvPr id="6" name="Table 5">
            <a:extLst>
              <a:ext uri="{FF2B5EF4-FFF2-40B4-BE49-F238E27FC236}">
                <a16:creationId xmlns:a16="http://schemas.microsoft.com/office/drawing/2014/main" id="{AA61DAEA-40B3-47DE-84F1-D0C7FE26FFBA}"/>
              </a:ext>
            </a:extLst>
          </p:cNvPr>
          <p:cNvGraphicFramePr>
            <a:graphicFrameLocks noGrp="1"/>
          </p:cNvGraphicFramePr>
          <p:nvPr>
            <p:extLst>
              <p:ext uri="{D42A27DB-BD31-4B8C-83A1-F6EECF244321}">
                <p14:modId xmlns:p14="http://schemas.microsoft.com/office/powerpoint/2010/main" val="2897308019"/>
              </p:ext>
            </p:extLst>
          </p:nvPr>
        </p:nvGraphicFramePr>
        <p:xfrm>
          <a:off x="657225" y="1215149"/>
          <a:ext cx="10158311" cy="4858813"/>
        </p:xfrm>
        <a:graphic>
          <a:graphicData uri="http://schemas.openxmlformats.org/drawingml/2006/table">
            <a:tbl>
              <a:tblPr/>
              <a:tblGrid>
                <a:gridCol w="1276119">
                  <a:extLst>
                    <a:ext uri="{9D8B030D-6E8A-4147-A177-3AD203B41FA5}">
                      <a16:colId xmlns:a16="http://schemas.microsoft.com/office/drawing/2014/main" val="1989444020"/>
                    </a:ext>
                  </a:extLst>
                </a:gridCol>
                <a:gridCol w="830491">
                  <a:extLst>
                    <a:ext uri="{9D8B030D-6E8A-4147-A177-3AD203B41FA5}">
                      <a16:colId xmlns:a16="http://schemas.microsoft.com/office/drawing/2014/main" val="4110685029"/>
                    </a:ext>
                  </a:extLst>
                </a:gridCol>
                <a:gridCol w="627931">
                  <a:extLst>
                    <a:ext uri="{9D8B030D-6E8A-4147-A177-3AD203B41FA5}">
                      <a16:colId xmlns:a16="http://schemas.microsoft.com/office/drawing/2014/main" val="2262463962"/>
                    </a:ext>
                  </a:extLst>
                </a:gridCol>
                <a:gridCol w="729211">
                  <a:extLst>
                    <a:ext uri="{9D8B030D-6E8A-4147-A177-3AD203B41FA5}">
                      <a16:colId xmlns:a16="http://schemas.microsoft.com/office/drawing/2014/main" val="1110843380"/>
                    </a:ext>
                  </a:extLst>
                </a:gridCol>
                <a:gridCol w="729211">
                  <a:extLst>
                    <a:ext uri="{9D8B030D-6E8A-4147-A177-3AD203B41FA5}">
                      <a16:colId xmlns:a16="http://schemas.microsoft.com/office/drawing/2014/main" val="4249437093"/>
                    </a:ext>
                  </a:extLst>
                </a:gridCol>
                <a:gridCol w="749466">
                  <a:extLst>
                    <a:ext uri="{9D8B030D-6E8A-4147-A177-3AD203B41FA5}">
                      <a16:colId xmlns:a16="http://schemas.microsoft.com/office/drawing/2014/main" val="2612517852"/>
                    </a:ext>
                  </a:extLst>
                </a:gridCol>
                <a:gridCol w="719083">
                  <a:extLst>
                    <a:ext uri="{9D8B030D-6E8A-4147-A177-3AD203B41FA5}">
                      <a16:colId xmlns:a16="http://schemas.microsoft.com/office/drawing/2014/main" val="357372092"/>
                    </a:ext>
                  </a:extLst>
                </a:gridCol>
                <a:gridCol w="1111535">
                  <a:extLst>
                    <a:ext uri="{9D8B030D-6E8A-4147-A177-3AD203B41FA5}">
                      <a16:colId xmlns:a16="http://schemas.microsoft.com/office/drawing/2014/main" val="4117744489"/>
                    </a:ext>
                  </a:extLst>
                </a:gridCol>
                <a:gridCol w="833026">
                  <a:extLst>
                    <a:ext uri="{9D8B030D-6E8A-4147-A177-3AD203B41FA5}">
                      <a16:colId xmlns:a16="http://schemas.microsoft.com/office/drawing/2014/main" val="2713847841"/>
                    </a:ext>
                  </a:extLst>
                </a:gridCol>
                <a:gridCol w="789978">
                  <a:extLst>
                    <a:ext uri="{9D8B030D-6E8A-4147-A177-3AD203B41FA5}">
                      <a16:colId xmlns:a16="http://schemas.microsoft.com/office/drawing/2014/main" val="3133914896"/>
                    </a:ext>
                  </a:extLst>
                </a:gridCol>
                <a:gridCol w="881130">
                  <a:extLst>
                    <a:ext uri="{9D8B030D-6E8A-4147-A177-3AD203B41FA5}">
                      <a16:colId xmlns:a16="http://schemas.microsoft.com/office/drawing/2014/main" val="2062538710"/>
                    </a:ext>
                  </a:extLst>
                </a:gridCol>
                <a:gridCol w="881130">
                  <a:extLst>
                    <a:ext uri="{9D8B030D-6E8A-4147-A177-3AD203B41FA5}">
                      <a16:colId xmlns:a16="http://schemas.microsoft.com/office/drawing/2014/main" val="713511948"/>
                    </a:ext>
                  </a:extLst>
                </a:gridCol>
              </a:tblGrid>
              <a:tr h="161016">
                <a:tc>
                  <a:txBody>
                    <a:bodyPr/>
                    <a:lstStyle/>
                    <a:p>
                      <a:pPr algn="ctr" fontAlgn="ctr"/>
                      <a:r>
                        <a:rPr lang="en-US" sz="900" b="1" i="0" u="none" strike="noStrike" dirty="0">
                          <a:solidFill>
                            <a:srgbClr val="FFFFFF"/>
                          </a:solidFill>
                          <a:effectLst/>
                          <a:latin typeface="Tahoma" panose="020B0604030504040204" pitchFamily="34" charset="0"/>
                        </a:rPr>
                        <a:t> </a:t>
                      </a: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1" i="0" u="none" strike="noStrike" dirty="0">
                          <a:solidFill>
                            <a:srgbClr val="000000"/>
                          </a:solidFill>
                          <a:effectLst/>
                          <a:latin typeface="Tahoma" panose="020B0604030504040204" pitchFamily="34" charset="0"/>
                        </a:rPr>
                        <a:t> </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gridSpan="3">
                  <a:txBody>
                    <a:bodyPr/>
                    <a:lstStyle/>
                    <a:p>
                      <a:pPr algn="ctr" fontAlgn="b"/>
                      <a:r>
                        <a:rPr lang="en-US" sz="900" b="1" i="0" u="none" strike="noStrike" dirty="0">
                          <a:solidFill>
                            <a:srgbClr val="FFFFFF"/>
                          </a:solidFill>
                          <a:effectLst/>
                          <a:latin typeface="Tahoma" panose="020B0604030504040204" pitchFamily="34" charset="0"/>
                        </a:rPr>
                        <a:t>Physical rewards</a:t>
                      </a:r>
                    </a:p>
                  </a:txBody>
                  <a:tcPr marL="4911" marR="4911" marT="4911"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gridSpan="3">
                  <a:txBody>
                    <a:bodyPr/>
                    <a:lstStyle/>
                    <a:p>
                      <a:pPr algn="ctr" fontAlgn="b"/>
                      <a:r>
                        <a:rPr lang="en-US" sz="900" b="1" i="0" u="none" strike="noStrike" dirty="0">
                          <a:solidFill>
                            <a:srgbClr val="FFFFFF"/>
                          </a:solidFill>
                          <a:effectLst/>
                          <a:latin typeface="Tahoma" panose="020B0604030504040204" pitchFamily="34" charset="0"/>
                        </a:rPr>
                        <a:t>Event rewards / announcement</a:t>
                      </a:r>
                    </a:p>
                  </a:txBody>
                  <a:tcPr marL="4911" marR="4911" marT="4911"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lnL w="6350" cap="flat" cmpd="sng" algn="ctr">
                      <a:solidFill>
                        <a:srgbClr val="000000"/>
                      </a:solidFill>
                      <a:prstDash val="solid"/>
                      <a:round/>
                      <a:headEnd type="none" w="med" len="med"/>
                      <a:tailEnd type="none" w="med" len="med"/>
                    </a:lnL>
                  </a:tcPr>
                </a:tc>
                <a:tc gridSpan="4">
                  <a:txBody>
                    <a:bodyPr/>
                    <a:lstStyle/>
                    <a:p>
                      <a:pPr algn="ctr" fontAlgn="b"/>
                      <a:r>
                        <a:rPr lang="en-US" sz="900" b="1" i="0" u="none" strike="noStrike" dirty="0">
                          <a:solidFill>
                            <a:srgbClr val="FFFFFF"/>
                          </a:solidFill>
                          <a:effectLst/>
                          <a:latin typeface="Tahoma" panose="020B0604030504040204" pitchFamily="34" charset="0"/>
                        </a:rPr>
                        <a:t>Communications</a:t>
                      </a:r>
                    </a:p>
                  </a:txBody>
                  <a:tcPr marL="4911" marR="4911" marT="49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hMerge="1">
                  <a:txBody>
                    <a:bodyPr/>
                    <a:lstStyle/>
                    <a:p>
                      <a:endParaRPr lang="en-US"/>
                    </a:p>
                  </a:txBody>
                  <a:tcPr/>
                </a:tc>
                <a:tc hMerge="1">
                  <a:txBody>
                    <a:bodyPr/>
                    <a:lstStyle/>
                    <a:p>
                      <a:endParaRPr lang="en-US"/>
                    </a:p>
                  </a:txBody>
                  <a:tcPr/>
                </a:tc>
                <a:tc hMerge="1">
                  <a:txBody>
                    <a:bodyPr/>
                    <a:lstStyle/>
                    <a:p>
                      <a:pPr algn="ctr" fontAlgn="b"/>
                      <a:endParaRPr lang="en-US" sz="900" b="1" i="0" u="none" strike="noStrike" dirty="0">
                        <a:solidFill>
                          <a:srgbClr val="FFFFFF"/>
                        </a:solidFill>
                        <a:effectLst/>
                        <a:latin typeface="Tahoma" panose="020B0604030504040204" pitchFamily="34" charset="0"/>
                      </a:endParaRPr>
                    </a:p>
                  </a:txBody>
                  <a:tcPr marL="4911" marR="4911" marT="4911"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2307129598"/>
                  </a:ext>
                </a:extLst>
              </a:tr>
              <a:tr h="1658474">
                <a:tc>
                  <a:txBody>
                    <a:bodyPr/>
                    <a:lstStyle/>
                    <a:p>
                      <a:pPr algn="ctr" fontAlgn="ctr"/>
                      <a:r>
                        <a:rPr lang="en-US" sz="900" b="1" i="0" u="none" strike="noStrike" dirty="0">
                          <a:solidFill>
                            <a:srgbClr val="FFFFFF"/>
                          </a:solidFill>
                          <a:effectLst/>
                          <a:latin typeface="Tahoma" panose="020B0604030504040204" pitchFamily="34" charset="0"/>
                        </a:rPr>
                        <a:t>Recognition name </a:t>
                      </a:r>
                      <a:r>
                        <a:rPr lang="en-US" sz="900" b="0" i="1" u="none" strike="noStrike" dirty="0">
                          <a:solidFill>
                            <a:srgbClr val="FFFFFF"/>
                          </a:solidFill>
                          <a:effectLst/>
                          <a:latin typeface="Tahoma" panose="020B0604030504040204" pitchFamily="34" charset="0"/>
                        </a:rPr>
                        <a:t>(and category)</a:t>
                      </a:r>
                      <a:endParaRPr lang="en-US" sz="900" b="1" i="0" u="none" strike="noStrike" dirty="0">
                        <a:solidFill>
                          <a:srgbClr val="FFFFFF"/>
                        </a:solidFill>
                        <a:effectLst/>
                        <a:latin typeface="Tahoma" panose="020B0604030504040204" pitchFamily="34" charset="0"/>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1" i="0" u="none" strike="noStrike" dirty="0">
                          <a:solidFill>
                            <a:srgbClr val="FFFFFF"/>
                          </a:solidFill>
                          <a:effectLst/>
                          <a:latin typeface="Tahoma" panose="020B0604030504040204" pitchFamily="34" charset="0"/>
                        </a:rPr>
                        <a:t>Frequency</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1" i="0" u="none" strike="noStrike" dirty="0">
                          <a:solidFill>
                            <a:srgbClr val="000000"/>
                          </a:solidFill>
                          <a:effectLst/>
                          <a:latin typeface="Tahoma" panose="020B0604030504040204" pitchFamily="34" charset="0"/>
                        </a:rPr>
                        <a:t>Trophy /</a:t>
                      </a:r>
                      <a:br>
                        <a:rPr lang="en-US" sz="900" b="1" i="0" u="none" strike="noStrike" dirty="0">
                          <a:solidFill>
                            <a:srgbClr val="000000"/>
                          </a:solidFill>
                          <a:effectLst/>
                          <a:latin typeface="Tahoma" panose="020B0604030504040204" pitchFamily="34" charset="0"/>
                        </a:rPr>
                      </a:br>
                      <a:r>
                        <a:rPr lang="en-US" sz="900" b="1" i="0" u="none" strike="noStrike" dirty="0">
                          <a:solidFill>
                            <a:srgbClr val="000000"/>
                          </a:solidFill>
                          <a:effectLst/>
                          <a:latin typeface="Tahoma" panose="020B0604030504040204" pitchFamily="34" charset="0"/>
                        </a:rPr>
                        <a:t>Award or Plaque </a:t>
                      </a:r>
                    </a:p>
                    <a:p>
                      <a:pPr algn="ctr" fontAlgn="ctr"/>
                      <a:r>
                        <a:rPr lang="en-US" sz="900" b="1" i="0" u="none" strike="noStrike" dirty="0">
                          <a:solidFill>
                            <a:srgbClr val="000000"/>
                          </a:solidFill>
                          <a:effectLst/>
                          <a:latin typeface="Tahoma" panose="020B0604030504040204" pitchFamily="34" charset="0"/>
                        </a:rPr>
                        <a:t>OR HBA Gift Card</a:t>
                      </a: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Tahoma" panose="020B0604030504040204" pitchFamily="34" charset="0"/>
                        </a:rPr>
                        <a:t>Letter from HBA CEO</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Tahoma" panose="020B0604030504040204" pitchFamily="34" charset="0"/>
                        </a:rPr>
                        <a:t>Certificate</a:t>
                      </a:r>
                      <a:r>
                        <a:rPr lang="en-US" sz="900" b="0" i="0" u="none" strike="noStrike" dirty="0">
                          <a:solidFill>
                            <a:srgbClr val="000000"/>
                          </a:solidFill>
                          <a:effectLst/>
                          <a:latin typeface="Tahoma" panose="020B0604030504040204" pitchFamily="34" charset="0"/>
                        </a:rPr>
                        <a:t> (via email or printed)</a:t>
                      </a:r>
                      <a:endParaRPr lang="en-US" sz="900" b="1" i="0" u="none" strike="noStrike" dirty="0">
                        <a:solidFill>
                          <a:srgbClr val="000000"/>
                        </a:solidFill>
                        <a:effectLst/>
                        <a:latin typeface="Tahoma" panose="020B0604030504040204" pitchFamily="34" charset="0"/>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Tahoma" panose="020B0604030504040204" pitchFamily="34" charset="0"/>
                        </a:rPr>
                        <a:t>Recognition at an HBA Global event (typically AC)</a:t>
                      </a: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Tahoma" panose="020B0604030504040204" pitchFamily="34" charset="0"/>
                        </a:rPr>
                        <a:t>Live recognition at component event</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dirty="0">
                          <a:solidFill>
                            <a:srgbClr val="000000"/>
                          </a:solidFill>
                          <a:effectLst/>
                          <a:latin typeface="Tahoma" panose="020B0604030504040204" pitchFamily="34" charset="0"/>
                        </a:rPr>
                        <a:t>Free </a:t>
                      </a:r>
                      <a:r>
                        <a:rPr lang="en-US" sz="900" b="1" i="1" u="none" strike="noStrike" dirty="0">
                          <a:solidFill>
                            <a:srgbClr val="000000"/>
                          </a:solidFill>
                          <a:effectLst/>
                          <a:latin typeface="Tahoma" panose="020B0604030504040204" pitchFamily="34" charset="0"/>
                        </a:rPr>
                        <a:t>component </a:t>
                      </a:r>
                      <a:r>
                        <a:rPr lang="en-US" sz="900" b="1" i="0" u="none" strike="noStrike" dirty="0">
                          <a:solidFill>
                            <a:srgbClr val="000000"/>
                          </a:solidFill>
                          <a:effectLst/>
                          <a:latin typeface="Tahoma" panose="020B0604030504040204" pitchFamily="34" charset="0"/>
                        </a:rPr>
                        <a:t>event registration   </a:t>
                      </a:r>
                      <a:r>
                        <a:rPr lang="en-US" sz="900" b="0" i="0" u="none" strike="noStrike" dirty="0">
                          <a:solidFill>
                            <a:srgbClr val="000000"/>
                          </a:solidFill>
                          <a:effectLst/>
                          <a:latin typeface="Tahoma" panose="020B0604030504040204" pitchFamily="34" charset="0"/>
                        </a:rPr>
                        <a:t>(at the event they will be honored at)</a:t>
                      </a:r>
                      <a:endParaRPr lang="en-US" sz="900" b="1" i="0" u="none" strike="noStrike" dirty="0">
                        <a:solidFill>
                          <a:srgbClr val="000000"/>
                        </a:solidFill>
                        <a:effectLst/>
                        <a:latin typeface="Tahoma" panose="020B0604030504040204" pitchFamily="34"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US" sz="900" b="1" i="0" u="none" strike="noStrike">
                          <a:solidFill>
                            <a:srgbClr val="000000"/>
                          </a:solidFill>
                          <a:effectLst/>
                          <a:latin typeface="Tahoma" panose="020B0604030504040204" pitchFamily="34" charset="0"/>
                        </a:rPr>
                        <a:t>On social media and/or in HBA Community</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Tahoma" panose="020B0604030504040204" pitchFamily="34" charset="0"/>
                        </a:rPr>
                        <a:t>Letter notifying awardee's boss</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Tahoma" panose="020B0604030504040204" pitchFamily="34" charset="0"/>
                        </a:rPr>
                        <a:t>On LinkedIn </a:t>
                      </a:r>
                      <a:r>
                        <a:rPr lang="en-US" sz="900" b="0" i="0" u="none" strike="noStrike" dirty="0">
                          <a:solidFill>
                            <a:srgbClr val="000000"/>
                          </a:solidFill>
                          <a:effectLst/>
                          <a:latin typeface="Tahoma" panose="020B0604030504040204" pitchFamily="34" charset="0"/>
                        </a:rPr>
                        <a:t>endorsement/ recommendation</a:t>
                      </a:r>
                      <a:endParaRPr lang="en-US" sz="900" b="1" i="0" u="none" strike="noStrike" dirty="0">
                        <a:solidFill>
                          <a:srgbClr val="000000"/>
                        </a:solidFill>
                        <a:effectLst/>
                        <a:latin typeface="Tahoma" panose="020B0604030504040204" pitchFamily="34" charset="0"/>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US" sz="900" b="1" i="0" u="none" strike="noStrike" dirty="0">
                          <a:solidFill>
                            <a:srgbClr val="000000"/>
                          </a:solidFill>
                          <a:effectLst/>
                          <a:latin typeface="Tahoma" panose="020B0604030504040204" pitchFamily="34" charset="0"/>
                        </a:rPr>
                        <a:t>Digital Badge</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1969907"/>
                  </a:ext>
                </a:extLst>
              </a:tr>
              <a:tr h="468461">
                <a:tc>
                  <a:txBody>
                    <a:bodyPr/>
                    <a:lstStyle/>
                    <a:p>
                      <a:pPr algn="ctr" fontAlgn="ctr"/>
                      <a:r>
                        <a:rPr lang="en-US" sz="1000" b="1" i="0" u="none" strike="noStrike" dirty="0">
                          <a:solidFill>
                            <a:srgbClr val="FFFFFF"/>
                          </a:solidFill>
                          <a:effectLst/>
                          <a:latin typeface="Tahoma" panose="020B0604030504040204" pitchFamily="34" charset="0"/>
                        </a:rPr>
                        <a:t>LEAD Award</a:t>
                      </a:r>
                      <a:r>
                        <a:rPr lang="en-US" sz="900" b="1" i="0" u="none" strike="noStrike" dirty="0">
                          <a:solidFill>
                            <a:srgbClr val="FFFFFF"/>
                          </a:solidFill>
                          <a:effectLst/>
                          <a:latin typeface="Tahoma" panose="020B0604030504040204" pitchFamily="34" charset="0"/>
                        </a:rPr>
                        <a:t> </a:t>
                      </a:r>
                      <a:r>
                        <a:rPr lang="en-US" sz="900" b="0" i="1" u="none" strike="noStrike" dirty="0">
                          <a:solidFill>
                            <a:srgbClr val="FFFFFF"/>
                          </a:solidFill>
                          <a:effectLst/>
                          <a:latin typeface="Tahoma" panose="020B0604030504040204" pitchFamily="34" charset="0"/>
                        </a:rPr>
                        <a:t>(leadership)</a:t>
                      </a:r>
                      <a:endParaRPr lang="en-US" sz="900" b="1" i="0" u="none" strike="noStrike" dirty="0">
                        <a:solidFill>
                          <a:srgbClr val="FFFFFF"/>
                        </a:solidFill>
                        <a:effectLst/>
                        <a:latin typeface="Tahoma" panose="020B0604030504040204" pitchFamily="34" charset="0"/>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0" i="0" u="none" strike="noStrike">
                          <a:solidFill>
                            <a:srgbClr val="000000"/>
                          </a:solidFill>
                          <a:effectLst/>
                          <a:latin typeface="Tahoma" panose="020B0604030504040204" pitchFamily="34" charset="0"/>
                        </a:rPr>
                        <a:t>Annual</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p>
                    <a:p>
                      <a:pPr algn="ctr" rtl="0" fontAlgn="ctr"/>
                      <a:r>
                        <a:rPr lang="en-US" sz="1400" b="0" i="0" u="none" strike="noStrike" dirty="0">
                          <a:solidFill>
                            <a:srgbClr val="000000"/>
                          </a:solidFill>
                          <a:effectLst/>
                          <a:latin typeface="Arial" panose="020B0604020202020204" pitchFamily="34" charset="0"/>
                        </a:rPr>
                        <a:t> </a:t>
                      </a:r>
                      <a:r>
                        <a:rPr lang="en-US" sz="900" b="0" i="0" u="none" strike="noStrike" dirty="0">
                          <a:solidFill>
                            <a:srgbClr val="000000"/>
                          </a:solidFill>
                          <a:effectLst/>
                          <a:latin typeface="Arial" panose="020B0604020202020204" pitchFamily="34" charset="0"/>
                        </a:rPr>
                        <a:t>(+1 for guest)</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2387674"/>
                  </a:ext>
                </a:extLst>
              </a:tr>
              <a:tr h="552825">
                <a:tc>
                  <a:txBody>
                    <a:bodyPr/>
                    <a:lstStyle/>
                    <a:p>
                      <a:pPr algn="ctr" fontAlgn="ctr"/>
                      <a:r>
                        <a:rPr lang="en-US" sz="1000" b="1" i="0" u="none" strike="noStrike" dirty="0">
                          <a:solidFill>
                            <a:srgbClr val="FFFFFF"/>
                          </a:solidFill>
                          <a:effectLst/>
                          <a:latin typeface="Tahoma" panose="020B0604030504040204" pitchFamily="34" charset="0"/>
                        </a:rPr>
                        <a:t>Legacy Award</a:t>
                      </a:r>
                      <a:r>
                        <a:rPr lang="en-US" sz="900" b="1" i="0" u="none" strike="noStrike" dirty="0">
                          <a:solidFill>
                            <a:srgbClr val="FFFFFF"/>
                          </a:solidFill>
                          <a:effectLst/>
                          <a:latin typeface="Tahoma" panose="020B0604030504040204" pitchFamily="34" charset="0"/>
                        </a:rPr>
                        <a:t> </a:t>
                      </a:r>
                      <a:r>
                        <a:rPr lang="en-US" sz="900" b="0" i="1" u="none" strike="noStrike" dirty="0">
                          <a:solidFill>
                            <a:srgbClr val="FFFFFF"/>
                          </a:solidFill>
                          <a:effectLst/>
                          <a:latin typeface="Tahoma" panose="020B0604030504040204" pitchFamily="34" charset="0"/>
                        </a:rPr>
                        <a:t>(continued service)</a:t>
                      </a:r>
                      <a:endParaRPr lang="en-US" sz="900" b="1" i="0" u="none" strike="noStrike" dirty="0">
                        <a:solidFill>
                          <a:srgbClr val="FFFFFF"/>
                        </a:solidFill>
                        <a:effectLst/>
                        <a:latin typeface="Tahoma" panose="020B0604030504040204" pitchFamily="34" charset="0"/>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0" i="0" u="none" strike="noStrike">
                          <a:solidFill>
                            <a:srgbClr val="000000"/>
                          </a:solidFill>
                          <a:effectLst/>
                          <a:latin typeface="Tahoma" panose="020B0604030504040204" pitchFamily="34" charset="0"/>
                        </a:rPr>
                        <a:t>Annual</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1"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1"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US" sz="14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p>
                    <a:p>
                      <a:pPr algn="ctr" rtl="0" fontAlgn="ctr"/>
                      <a:r>
                        <a:rPr lang="en-US" sz="1400" b="0" i="0" u="none" strike="noStrike" dirty="0">
                          <a:solidFill>
                            <a:srgbClr val="000000"/>
                          </a:solidFill>
                          <a:effectLst/>
                          <a:latin typeface="Arial" panose="020B0604020202020204" pitchFamily="34" charset="0"/>
                        </a:rPr>
                        <a:t> </a:t>
                      </a:r>
                      <a:r>
                        <a:rPr lang="en-US" sz="900" b="0" i="0" u="none" strike="noStrike" dirty="0">
                          <a:solidFill>
                            <a:srgbClr val="000000"/>
                          </a:solidFill>
                          <a:effectLst/>
                          <a:latin typeface="Arial" panose="020B0604020202020204" pitchFamily="34" charset="0"/>
                        </a:rPr>
                        <a:t>(+1 </a:t>
                      </a:r>
                      <a:r>
                        <a:rPr lang="en-US" sz="900" b="0" i="1" u="none" strike="noStrike" dirty="0">
                          <a:solidFill>
                            <a:srgbClr val="000000"/>
                          </a:solidFill>
                          <a:effectLst/>
                          <a:latin typeface="Arial" panose="020B0604020202020204" pitchFamily="34" charset="0"/>
                        </a:rPr>
                        <a:t>optional </a:t>
                      </a:r>
                      <a:r>
                        <a:rPr lang="en-US" sz="900" b="0" i="0" u="none" strike="noStrike" dirty="0">
                          <a:solidFill>
                            <a:srgbClr val="000000"/>
                          </a:solidFill>
                          <a:effectLst/>
                          <a:latin typeface="Arial" panose="020B0604020202020204" pitchFamily="34" charset="0"/>
                        </a:rPr>
                        <a:t>for guest)</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01468138"/>
                  </a:ext>
                </a:extLst>
              </a:tr>
              <a:tr h="552825">
                <a:tc>
                  <a:txBody>
                    <a:bodyPr/>
                    <a:lstStyle/>
                    <a:p>
                      <a:pPr algn="ctr" fontAlgn="ctr"/>
                      <a:r>
                        <a:rPr lang="en-US" sz="1000" b="1" i="0" u="none" strike="noStrike" dirty="0">
                          <a:solidFill>
                            <a:srgbClr val="FFFFFF"/>
                          </a:solidFill>
                          <a:effectLst/>
                          <a:latin typeface="Tahoma" panose="020B0604030504040204" pitchFamily="34" charset="0"/>
                        </a:rPr>
                        <a:t>Marie Curie Award</a:t>
                      </a:r>
                      <a:r>
                        <a:rPr lang="en-US" sz="900" b="0" i="0" u="none" strike="noStrike" dirty="0">
                          <a:solidFill>
                            <a:srgbClr val="FFFFFF"/>
                          </a:solidFill>
                          <a:effectLst/>
                          <a:latin typeface="Tahoma" panose="020B0604030504040204" pitchFamily="34" charset="0"/>
                        </a:rPr>
                        <a:t>        </a:t>
                      </a:r>
                      <a:r>
                        <a:rPr lang="en-US" sz="900" b="0" i="1" u="none" strike="noStrike" dirty="0">
                          <a:solidFill>
                            <a:srgbClr val="FFFFFF"/>
                          </a:solidFill>
                          <a:effectLst/>
                          <a:latin typeface="Tahoma" panose="020B0604030504040204" pitchFamily="34" charset="0"/>
                        </a:rPr>
                        <a:t>(innovation)</a:t>
                      </a:r>
                      <a:endParaRPr lang="en-US" sz="900" b="1" i="0" u="none" strike="noStrike" dirty="0">
                        <a:solidFill>
                          <a:srgbClr val="FFFFFF"/>
                        </a:solidFill>
                        <a:effectLst/>
                        <a:latin typeface="Tahoma" panose="020B0604030504040204" pitchFamily="34" charset="0"/>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0" i="0" u="none" strike="noStrike">
                          <a:solidFill>
                            <a:srgbClr val="000000"/>
                          </a:solidFill>
                          <a:effectLst/>
                          <a:latin typeface="Tahoma" panose="020B0604030504040204" pitchFamily="34" charset="0"/>
                        </a:rPr>
                        <a:t>As-needed</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1"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1"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Arial" panose="020B0604020202020204" pitchFamily="34" charset="0"/>
                        </a:rPr>
                        <a:t> </a:t>
                      </a:r>
                    </a:p>
                  </a:txBody>
                  <a:tcPr marL="4911" marR="4911" marT="49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p>
                    <a:p>
                      <a:pPr algn="ctr" rtl="0" fontAlgn="ctr"/>
                      <a:r>
                        <a:rPr lang="en-US" sz="900" b="0" i="0" u="none" strike="noStrike" dirty="0">
                          <a:solidFill>
                            <a:srgbClr val="000000"/>
                          </a:solidFill>
                          <a:effectLst/>
                          <a:latin typeface="Arial" panose="020B0604020202020204" pitchFamily="34" charset="0"/>
                        </a:rPr>
                        <a:t>(+1 </a:t>
                      </a:r>
                      <a:r>
                        <a:rPr lang="en-US" sz="900" b="0" i="1" u="none" strike="noStrike" dirty="0">
                          <a:solidFill>
                            <a:srgbClr val="000000"/>
                          </a:solidFill>
                          <a:effectLst/>
                          <a:latin typeface="Arial" panose="020B0604020202020204" pitchFamily="34" charset="0"/>
                        </a:rPr>
                        <a:t>optional</a:t>
                      </a:r>
                      <a:r>
                        <a:rPr lang="en-US" sz="900" b="0" i="0" u="none" strike="noStrike" dirty="0">
                          <a:solidFill>
                            <a:srgbClr val="000000"/>
                          </a:solidFill>
                          <a:effectLst/>
                          <a:latin typeface="Arial" panose="020B0604020202020204" pitchFamily="34" charset="0"/>
                        </a:rPr>
                        <a:t> for guest)</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1577952"/>
                  </a:ext>
                </a:extLst>
              </a:tr>
              <a:tr h="617324">
                <a:tc>
                  <a:txBody>
                    <a:bodyPr/>
                    <a:lstStyle/>
                    <a:p>
                      <a:pPr algn="ctr" fontAlgn="ctr"/>
                      <a:r>
                        <a:rPr lang="en-US" sz="1000" b="1" i="0" u="none" strike="noStrike" dirty="0">
                          <a:solidFill>
                            <a:srgbClr val="FFFFFF"/>
                          </a:solidFill>
                          <a:effectLst/>
                          <a:latin typeface="Tahoma" panose="020B0604030504040204" pitchFamily="34" charset="0"/>
                        </a:rPr>
                        <a:t>Everest Award</a:t>
                      </a:r>
                      <a:r>
                        <a:rPr lang="en-US" sz="900" b="1" i="0" u="none" strike="noStrike" dirty="0">
                          <a:solidFill>
                            <a:srgbClr val="FFFFFF"/>
                          </a:solidFill>
                          <a:effectLst/>
                          <a:latin typeface="Tahoma" panose="020B0604030504040204" pitchFamily="34" charset="0"/>
                        </a:rPr>
                        <a:t> </a:t>
                      </a:r>
                      <a:r>
                        <a:rPr lang="en-US" sz="900" b="0" i="1" u="none" strike="noStrike" dirty="0">
                          <a:solidFill>
                            <a:srgbClr val="FFFFFF"/>
                          </a:solidFill>
                          <a:effectLst/>
                          <a:latin typeface="Tahoma" panose="020B0604030504040204" pitchFamily="34" charset="0"/>
                        </a:rPr>
                        <a:t>(significant accomplishment)</a:t>
                      </a:r>
                      <a:endParaRPr lang="en-US" sz="900" b="1" i="0" u="none" strike="noStrike" dirty="0">
                        <a:solidFill>
                          <a:srgbClr val="FFFFFF"/>
                        </a:solidFill>
                        <a:effectLst/>
                        <a:latin typeface="Tahoma" panose="020B0604030504040204" pitchFamily="34" charset="0"/>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0" i="0" u="none" strike="noStrike" dirty="0">
                          <a:solidFill>
                            <a:srgbClr val="000000"/>
                          </a:solidFill>
                          <a:effectLst/>
                          <a:latin typeface="Tahoma" panose="020B0604030504040204" pitchFamily="34" charset="0"/>
                        </a:rPr>
                        <a:t>As-needed</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1"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1"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US" sz="14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p>
                    <a:p>
                      <a:pPr algn="ctr" rtl="0" fontAlgn="ctr"/>
                      <a:r>
                        <a:rPr lang="en-US" sz="1400" b="0" i="0" u="none" strike="noStrike" dirty="0">
                          <a:solidFill>
                            <a:srgbClr val="000000"/>
                          </a:solidFill>
                          <a:effectLst/>
                          <a:latin typeface="Arial" panose="020B0604020202020204" pitchFamily="34" charset="0"/>
                        </a:rPr>
                        <a:t>   </a:t>
                      </a:r>
                      <a:r>
                        <a:rPr lang="en-US" sz="900" b="0" i="0" u="none" strike="noStrike" dirty="0">
                          <a:solidFill>
                            <a:srgbClr val="000000"/>
                          </a:solidFill>
                          <a:effectLst/>
                          <a:latin typeface="Arial" panose="020B0604020202020204" pitchFamily="34" charset="0"/>
                        </a:rPr>
                        <a:t>(+1 </a:t>
                      </a:r>
                      <a:r>
                        <a:rPr lang="en-US" sz="900" b="0" i="1" u="none" strike="noStrike" dirty="0">
                          <a:solidFill>
                            <a:srgbClr val="000000"/>
                          </a:solidFill>
                          <a:effectLst/>
                          <a:latin typeface="Arial" panose="020B0604020202020204" pitchFamily="34" charset="0"/>
                        </a:rPr>
                        <a:t>optional</a:t>
                      </a:r>
                      <a:r>
                        <a:rPr lang="en-US" sz="900" b="0" i="0" u="none" strike="noStrike" dirty="0">
                          <a:solidFill>
                            <a:srgbClr val="000000"/>
                          </a:solidFill>
                          <a:effectLst/>
                          <a:latin typeface="Arial" panose="020B0604020202020204" pitchFamily="34" charset="0"/>
                        </a:rPr>
                        <a:t> for guest)</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846632"/>
                  </a:ext>
                </a:extLst>
              </a:tr>
              <a:tr h="493786">
                <a:tc>
                  <a:txBody>
                    <a:bodyPr/>
                    <a:lstStyle/>
                    <a:p>
                      <a:pPr algn="ctr" fontAlgn="ctr"/>
                      <a:r>
                        <a:rPr lang="en-US" sz="1000" b="1" i="0" u="none" strike="noStrike" dirty="0">
                          <a:solidFill>
                            <a:srgbClr val="FFFFFF"/>
                          </a:solidFill>
                          <a:effectLst/>
                          <a:latin typeface="Tahoma" panose="020B0604030504040204" pitchFamily="34" charset="0"/>
                        </a:rPr>
                        <a:t>Honored Volunteer Award</a:t>
                      </a:r>
                      <a:r>
                        <a:rPr lang="en-US" sz="900" b="1" i="0" u="none" strike="noStrike" dirty="0">
                          <a:solidFill>
                            <a:srgbClr val="FFFFFF"/>
                          </a:solidFill>
                          <a:effectLst/>
                          <a:latin typeface="Tahoma" panose="020B0604030504040204" pitchFamily="34" charset="0"/>
                        </a:rPr>
                        <a:t>    </a:t>
                      </a:r>
                      <a:r>
                        <a:rPr lang="en-US" sz="900" b="0" i="0" u="none" strike="noStrike" dirty="0">
                          <a:solidFill>
                            <a:srgbClr val="FFFFFF"/>
                          </a:solidFill>
                          <a:effectLst/>
                          <a:latin typeface="Tahoma" panose="020B0604030504040204" pitchFamily="34" charset="0"/>
                        </a:rPr>
                        <a:t> </a:t>
                      </a:r>
                    </a:p>
                    <a:p>
                      <a:pPr algn="ctr" fontAlgn="ctr"/>
                      <a:r>
                        <a:rPr lang="en-US" sz="900" b="0" i="1" u="none" strike="noStrike" dirty="0">
                          <a:solidFill>
                            <a:srgbClr val="FFFFFF"/>
                          </a:solidFill>
                          <a:effectLst/>
                          <a:latin typeface="Tahoma" panose="020B0604030504040204" pitchFamily="34" charset="0"/>
                        </a:rPr>
                        <a:t>(outstanding service)</a:t>
                      </a:r>
                      <a:endParaRPr lang="en-US" sz="900" b="1" i="0" u="none" strike="noStrike" dirty="0">
                        <a:solidFill>
                          <a:srgbClr val="FFFFFF"/>
                        </a:solidFill>
                        <a:effectLst/>
                        <a:latin typeface="Tahoma" panose="020B0604030504040204" pitchFamily="34" charset="0"/>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0" i="0" u="none" strike="noStrike">
                          <a:solidFill>
                            <a:srgbClr val="000000"/>
                          </a:solidFill>
                          <a:effectLst/>
                          <a:latin typeface="Tahoma" panose="020B0604030504040204" pitchFamily="34" charset="0"/>
                        </a:rPr>
                        <a:t>Monthly / quarterly</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12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14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9784522"/>
                  </a:ext>
                </a:extLst>
              </a:tr>
              <a:tr h="338136">
                <a:tc>
                  <a:txBody>
                    <a:bodyPr/>
                    <a:lstStyle/>
                    <a:p>
                      <a:pPr algn="ctr" fontAlgn="ctr"/>
                      <a:r>
                        <a:rPr lang="en-US" sz="1000" b="1" i="0" u="none" strike="noStrike" dirty="0">
                          <a:solidFill>
                            <a:srgbClr val="FFFFFF"/>
                          </a:solidFill>
                          <a:effectLst/>
                          <a:latin typeface="Tahoma" panose="020B0604030504040204" pitchFamily="34" charset="0"/>
                        </a:rPr>
                        <a:t>Spark Award</a:t>
                      </a:r>
                      <a:r>
                        <a:rPr lang="en-US" sz="900" b="1" i="0" u="none" strike="noStrike" dirty="0">
                          <a:solidFill>
                            <a:srgbClr val="FFFFFF"/>
                          </a:solidFill>
                          <a:effectLst/>
                          <a:latin typeface="Tahoma" panose="020B0604030504040204" pitchFamily="34" charset="0"/>
                        </a:rPr>
                        <a:t>  </a:t>
                      </a:r>
                    </a:p>
                    <a:p>
                      <a:pPr algn="ctr" fontAlgn="ctr"/>
                      <a:r>
                        <a:rPr lang="en-US" sz="900" b="1" i="0" u="none" strike="noStrike" dirty="0">
                          <a:solidFill>
                            <a:srgbClr val="FFFFFF"/>
                          </a:solidFill>
                          <a:effectLst/>
                          <a:latin typeface="Tahoma" panose="020B0604030504040204" pitchFamily="34" charset="0"/>
                        </a:rPr>
                        <a:t>    </a:t>
                      </a:r>
                      <a:r>
                        <a:rPr lang="en-US" sz="900" b="0" i="1" u="none" strike="noStrike" dirty="0">
                          <a:solidFill>
                            <a:srgbClr val="FFFFFF"/>
                          </a:solidFill>
                          <a:effectLst/>
                          <a:latin typeface="Tahoma" panose="020B0604030504040204" pitchFamily="34" charset="0"/>
                        </a:rPr>
                        <a:t>(peer-to-peer)</a:t>
                      </a:r>
                      <a:endParaRPr lang="en-US" sz="900" b="1" i="0" u="none" strike="noStrike" dirty="0">
                        <a:solidFill>
                          <a:srgbClr val="FFFFFF"/>
                        </a:solidFill>
                        <a:effectLst/>
                        <a:latin typeface="Tahoma" panose="020B0604030504040204" pitchFamily="34" charset="0"/>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n-US" sz="900" b="0" i="0" u="none" strike="noStrike" dirty="0">
                          <a:solidFill>
                            <a:srgbClr val="000000"/>
                          </a:solidFill>
                          <a:effectLst/>
                          <a:latin typeface="Tahoma" panose="020B0604030504040204" pitchFamily="34" charset="0"/>
                        </a:rPr>
                        <a:t>Ongoing</a:t>
                      </a: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US" sz="1200" b="0" i="0" u="none" strike="noStrike" dirty="0">
                        <a:solidFill>
                          <a:srgbClr val="000000"/>
                        </a:solidFill>
                        <a:effectLst/>
                        <a:latin typeface="Wingdings" panose="05000000000000000000" pitchFamily="2" charset="2"/>
                      </a:endParaRPr>
                    </a:p>
                  </a:txBody>
                  <a:tcPr marL="4911" marR="4911" marT="4911"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t"/>
                      <a:r>
                        <a:rPr lang="en-US" sz="1400" b="0" i="0" u="none" strike="noStrike">
                          <a:solidFill>
                            <a:srgbClr val="000000"/>
                          </a:solidFill>
                          <a:effectLst/>
                          <a:latin typeface="Arial" panose="020B0604020202020204" pitchFamily="34" charset="0"/>
                        </a:rPr>
                        <a:t> </a:t>
                      </a:r>
                    </a:p>
                  </a:txBody>
                  <a:tcPr marL="4911" marR="4911" marT="4911" marB="0">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800" b="0" i="1" u="none" strike="noStrike" dirty="0">
                          <a:solidFill>
                            <a:srgbClr val="000000"/>
                          </a:solidFill>
                          <a:effectLst/>
                          <a:latin typeface="+mj-lt"/>
                        </a:rPr>
                        <a:t>Shout out only</a:t>
                      </a:r>
                      <a:endParaRPr lang="en-US" sz="1400" b="0" i="1" u="none" strike="noStrike" dirty="0">
                        <a:solidFill>
                          <a:srgbClr val="000000"/>
                        </a:solidFill>
                        <a:effectLst/>
                        <a:latin typeface="+mj-lt"/>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dirty="0">
                          <a:solidFill>
                            <a:srgbClr val="000000"/>
                          </a:solidFill>
                          <a:effectLst/>
                          <a:latin typeface="Wingdings" panose="05000000000000000000" pitchFamily="2" charset="2"/>
                        </a:rPr>
                        <a:t> </a:t>
                      </a: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Wingdings" panose="05000000000000000000" pitchFamily="2" charset="2"/>
                        </a:rPr>
                        <a:t>ü</a:t>
                      </a:r>
                      <a:r>
                        <a:rPr lang="en-US" sz="1400" b="0" i="0" u="none" strike="noStrike">
                          <a:solidFill>
                            <a:srgbClr val="000000"/>
                          </a:solidFill>
                          <a:effectLst/>
                          <a:latin typeface="Arial" panose="020B0604020202020204" pitchFamily="34" charset="0"/>
                        </a:rPr>
                        <a:t> </a:t>
                      </a:r>
                      <a:endParaRPr lang="en-US" sz="1400" b="0" i="0" u="none" strike="noStrike">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Wingdings" panose="05000000000000000000" pitchFamily="2" charset="2"/>
                        </a:rPr>
                        <a:t>ü</a:t>
                      </a:r>
                      <a:r>
                        <a:rPr lang="en-US" sz="1400" b="0" i="0" u="none" strike="noStrike" dirty="0">
                          <a:solidFill>
                            <a:srgbClr val="000000"/>
                          </a:solidFill>
                          <a:effectLst/>
                          <a:latin typeface="Arial" panose="020B0604020202020204" pitchFamily="34" charset="0"/>
                        </a:rPr>
                        <a:t> </a:t>
                      </a:r>
                      <a:endParaRPr lang="en-US" sz="1400" b="0" i="0" u="none" strike="noStrike" dirty="0">
                        <a:solidFill>
                          <a:srgbClr val="000000"/>
                        </a:solidFill>
                        <a:effectLst/>
                        <a:latin typeface="Wingdings" panose="05000000000000000000" pitchFamily="2" charset="2"/>
                      </a:endParaRPr>
                    </a:p>
                  </a:txBody>
                  <a:tcPr marL="4911" marR="4911" marT="4911"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1212179"/>
                  </a:ext>
                </a:extLst>
              </a:tr>
            </a:tbl>
          </a:graphicData>
        </a:graphic>
      </p:graphicFrame>
    </p:spTree>
    <p:extLst>
      <p:ext uri="{BB962C8B-B14F-4D97-AF65-F5344CB8AC3E}">
        <p14:creationId xmlns:p14="http://schemas.microsoft.com/office/powerpoint/2010/main" val="12502743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5265-0BDF-4FFC-9A4B-35A339FE76D4}"/>
              </a:ext>
            </a:extLst>
          </p:cNvPr>
          <p:cNvSpPr>
            <a:spLocks noGrp="1"/>
          </p:cNvSpPr>
          <p:nvPr>
            <p:ph type="title"/>
          </p:nvPr>
        </p:nvSpPr>
        <p:spPr/>
        <p:txBody>
          <a:bodyPr>
            <a:normAutofit/>
          </a:bodyPr>
          <a:lstStyle/>
          <a:p>
            <a:r>
              <a:rPr lang="en-US" dirty="0"/>
              <a:t>Reward details</a:t>
            </a:r>
          </a:p>
        </p:txBody>
      </p:sp>
      <p:sp>
        <p:nvSpPr>
          <p:cNvPr id="3" name="Text Placeholder 2">
            <a:extLst>
              <a:ext uri="{FF2B5EF4-FFF2-40B4-BE49-F238E27FC236}">
                <a16:creationId xmlns:a16="http://schemas.microsoft.com/office/drawing/2014/main" id="{AB1ED87B-5B25-45FC-97E3-CC93448ECBE3}"/>
              </a:ext>
            </a:extLst>
          </p:cNvPr>
          <p:cNvSpPr>
            <a:spLocks noGrp="1"/>
          </p:cNvSpPr>
          <p:nvPr>
            <p:ph type="body" sz="quarter" idx="10"/>
          </p:nvPr>
        </p:nvSpPr>
        <p:spPr/>
        <p:txBody>
          <a:bodyPr>
            <a:normAutofit/>
          </a:bodyPr>
          <a:lstStyle/>
          <a:p>
            <a:pPr marL="457200" indent="-457200">
              <a:buFont typeface="Arial" panose="020B0604020202020204" pitchFamily="34" charset="0"/>
              <a:buChar char="•"/>
            </a:pPr>
            <a:r>
              <a:rPr lang="en-US" dirty="0">
                <a:hlinkClick r:id="rId2"/>
              </a:rPr>
              <a:t>Templates in Resource Center</a:t>
            </a:r>
            <a:r>
              <a:rPr lang="en-US" dirty="0"/>
              <a:t> for:</a:t>
            </a:r>
          </a:p>
          <a:p>
            <a:pPr marL="914400" lvl="1" indent="-457200">
              <a:buFont typeface="Arial" panose="020B0604020202020204" pitchFamily="34" charset="0"/>
              <a:buChar char="•"/>
            </a:pPr>
            <a:r>
              <a:rPr lang="en-US" dirty="0"/>
              <a:t>Award Certificate </a:t>
            </a:r>
          </a:p>
          <a:p>
            <a:pPr marL="914400" lvl="1" indent="-457200">
              <a:buFont typeface="Arial" panose="020B0604020202020204" pitchFamily="34" charset="0"/>
              <a:buChar char="•"/>
            </a:pPr>
            <a:r>
              <a:rPr lang="en-US" dirty="0"/>
              <a:t>Letter to awardee</a:t>
            </a:r>
          </a:p>
          <a:p>
            <a:pPr marL="457200" indent="-457200">
              <a:buFont typeface="Arial" panose="020B0604020202020204" pitchFamily="34" charset="0"/>
              <a:buChar char="•"/>
            </a:pPr>
            <a:r>
              <a:rPr lang="en-US" dirty="0"/>
              <a:t>Communications</a:t>
            </a:r>
          </a:p>
          <a:p>
            <a:pPr marL="914400" lvl="1" indent="-457200">
              <a:buFont typeface="Arial" panose="020B0604020202020204" pitchFamily="34" charset="0"/>
              <a:buChar char="•"/>
            </a:pPr>
            <a:r>
              <a:rPr lang="en-US" dirty="0"/>
              <a:t>Social media: work with your regional Marketing department to share the awardee info/photo and details out via regional social media channels</a:t>
            </a:r>
          </a:p>
          <a:p>
            <a:pPr marL="914400" lvl="1" indent="-457200">
              <a:buFont typeface="Arial" panose="020B0604020202020204" pitchFamily="34" charset="0"/>
              <a:buChar char="•"/>
            </a:pPr>
            <a:r>
              <a:rPr lang="en-US" dirty="0"/>
              <a:t>HBA Community: anyone (including yourself!) can post the recognition on your regional Community page to share the word</a:t>
            </a:r>
          </a:p>
          <a:p>
            <a:pPr marL="914400" lvl="1" indent="-457200">
              <a:buFont typeface="Arial" panose="020B0604020202020204" pitchFamily="34" charset="0"/>
              <a:buChar char="•"/>
            </a:pPr>
            <a:endParaRPr lang="en-US" dirty="0"/>
          </a:p>
        </p:txBody>
      </p:sp>
      <p:sp>
        <p:nvSpPr>
          <p:cNvPr id="5" name="Text Placeholder 4">
            <a:extLst>
              <a:ext uri="{FF2B5EF4-FFF2-40B4-BE49-F238E27FC236}">
                <a16:creationId xmlns:a16="http://schemas.microsoft.com/office/drawing/2014/main" id="{EA6EA9BD-94B9-417E-8E60-BA1FCE3ACB25}"/>
              </a:ext>
            </a:extLst>
          </p:cNvPr>
          <p:cNvSpPr>
            <a:spLocks noGrp="1"/>
          </p:cNvSpPr>
          <p:nvPr>
            <p:ph type="body" sz="quarter" idx="4294967295"/>
          </p:nvPr>
        </p:nvSpPr>
        <p:spPr>
          <a:xfrm>
            <a:off x="838200" y="1339850"/>
            <a:ext cx="6497638" cy="517525"/>
          </a:xfrm>
        </p:spPr>
        <p:txBody>
          <a:bodyPr/>
          <a:lstStyle/>
          <a:p>
            <a:pPr marL="0" indent="0">
              <a:buNone/>
            </a:pPr>
            <a:r>
              <a:rPr lang="en-US" dirty="0"/>
              <a:t>Certificates, PR/Communications</a:t>
            </a:r>
          </a:p>
        </p:txBody>
      </p:sp>
    </p:spTree>
    <p:extLst>
      <p:ext uri="{BB962C8B-B14F-4D97-AF65-F5344CB8AC3E}">
        <p14:creationId xmlns:p14="http://schemas.microsoft.com/office/powerpoint/2010/main" val="3202703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5265-0BDF-4FFC-9A4B-35A339FE76D4}"/>
              </a:ext>
            </a:extLst>
          </p:cNvPr>
          <p:cNvSpPr>
            <a:spLocks noGrp="1"/>
          </p:cNvSpPr>
          <p:nvPr>
            <p:ph type="title"/>
          </p:nvPr>
        </p:nvSpPr>
        <p:spPr/>
        <p:txBody>
          <a:bodyPr>
            <a:normAutofit/>
          </a:bodyPr>
          <a:lstStyle/>
          <a:p>
            <a:r>
              <a:rPr lang="en-US" dirty="0"/>
              <a:t>Reward details</a:t>
            </a:r>
          </a:p>
        </p:txBody>
      </p:sp>
      <p:sp>
        <p:nvSpPr>
          <p:cNvPr id="3" name="Text Placeholder 2">
            <a:extLst>
              <a:ext uri="{FF2B5EF4-FFF2-40B4-BE49-F238E27FC236}">
                <a16:creationId xmlns:a16="http://schemas.microsoft.com/office/drawing/2014/main" id="{AB1ED87B-5B25-45FC-97E3-CC93448ECBE3}"/>
              </a:ext>
            </a:extLst>
          </p:cNvPr>
          <p:cNvSpPr>
            <a:spLocks noGrp="1"/>
          </p:cNvSpPr>
          <p:nvPr>
            <p:ph type="body" sz="quarter" idx="10"/>
          </p:nvPr>
        </p:nvSpPr>
        <p:spPr/>
        <p:txBody>
          <a:bodyPr>
            <a:normAutofit fontScale="92500" lnSpcReduction="20000"/>
          </a:bodyPr>
          <a:lstStyle/>
          <a:p>
            <a:pPr marL="0" indent="0">
              <a:lnSpc>
                <a:spcPct val="107000"/>
              </a:lnSpc>
              <a:spcBef>
                <a:spcPts val="0"/>
              </a:spcBef>
              <a:spcAft>
                <a:spcPts val="800"/>
              </a:spcAft>
              <a:buNone/>
            </a:pPr>
            <a:r>
              <a:rPr lang="en-US" sz="2000" b="1" dirty="0">
                <a:latin typeface="+mn-lt"/>
                <a:ea typeface="Calibri" panose="020F0502020204030204" pitchFamily="34" charset="0"/>
                <a:cs typeface="Times New Roman" panose="02020603050405020304" pitchFamily="18" charset="0"/>
              </a:rPr>
              <a:t>What are the benefits of a digital badge?</a:t>
            </a:r>
            <a:endParaRPr lang="en-US" sz="2000" dirty="0">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A web-enabled version of your achievements that can be shared online and in your email signature</a:t>
            </a:r>
          </a:p>
          <a:p>
            <a:pPr marL="342900" marR="0" lvl="0" indent="-342900">
              <a:lnSpc>
                <a:spcPct val="107000"/>
              </a:lnSpc>
              <a:spcBef>
                <a:spcPts val="0"/>
              </a:spcBef>
              <a:spcAft>
                <a:spcPts val="0"/>
              </a:spcAft>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A more efficient way of posting to social media platforms</a:t>
            </a:r>
          </a:p>
          <a:p>
            <a:pPr marL="342900" marR="0" lvl="0" indent="-342900">
              <a:lnSpc>
                <a:spcPct val="107000"/>
              </a:lnSpc>
              <a:spcBef>
                <a:spcPts val="0"/>
              </a:spcBef>
              <a:spcAft>
                <a:spcPts val="800"/>
              </a:spcAft>
              <a:buFont typeface="Symbol" panose="05050102010706020507" pitchFamily="18" charset="2"/>
              <a:buChar char=""/>
            </a:pPr>
            <a:r>
              <a:rPr lang="en-US" sz="2000" dirty="0">
                <a:latin typeface="+mn-lt"/>
                <a:ea typeface="Calibri" panose="020F0502020204030204" pitchFamily="34" charset="0"/>
                <a:cs typeface="Times New Roman" panose="02020603050405020304" pitchFamily="18" charset="0"/>
              </a:rPr>
              <a:t>When someone clicks on the badge, they are brought to a page that includes a description of the award, the date it was received, and an excerpt from the award nomination (if include in badge information submission in step 1 below)</a:t>
            </a:r>
          </a:p>
          <a:p>
            <a:pPr marL="0" indent="0">
              <a:lnSpc>
                <a:spcPct val="107000"/>
              </a:lnSpc>
              <a:spcBef>
                <a:spcPts val="0"/>
              </a:spcBef>
              <a:spcAft>
                <a:spcPts val="800"/>
              </a:spcAft>
              <a:buNone/>
            </a:pPr>
            <a:r>
              <a:rPr lang="en-US" sz="2000" b="1" dirty="0">
                <a:latin typeface="+mn-lt"/>
                <a:ea typeface="Calibri" panose="020F0502020204030204" pitchFamily="34" charset="0"/>
                <a:cs typeface="Times New Roman" panose="02020603050405020304" pitchFamily="18" charset="0"/>
              </a:rPr>
              <a:t>How does it work?</a:t>
            </a:r>
            <a:endParaRPr lang="en-US" sz="2000" dirty="0">
              <a:latin typeface="+mn-lt"/>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rabicPeriod"/>
            </a:pPr>
            <a:r>
              <a:rPr lang="en-US" sz="2000" dirty="0">
                <a:latin typeface="+mn-lt"/>
                <a:ea typeface="Calibri" panose="020F0502020204030204" pitchFamily="34" charset="0"/>
                <a:cs typeface="Times New Roman" panose="02020603050405020304" pitchFamily="18" charset="0"/>
              </a:rPr>
              <a:t>Submit awardee information </a:t>
            </a:r>
            <a:r>
              <a:rPr lang="en-US" sz="2000" dirty="0">
                <a:latin typeface="+mn-lt"/>
                <a:ea typeface="Calibri" panose="020F0502020204030204" pitchFamily="34" charset="0"/>
                <a:cs typeface="Times New Roman" panose="02020603050405020304" pitchFamily="18" charset="0"/>
                <a:hlinkClick r:id="rId2"/>
              </a:rPr>
              <a:t>here</a:t>
            </a:r>
            <a:r>
              <a:rPr lang="en-US" sz="2000" dirty="0">
                <a:latin typeface="+mn-lt"/>
                <a:ea typeface="Calibri" panose="020F0502020204030204" pitchFamily="34" charset="0"/>
                <a:cs typeface="Times New Roman" panose="02020603050405020304" pitchFamily="18" charset="0"/>
              </a:rPr>
              <a:t> (the “awards” section of the HBA profile) and HBA will issue the digital badge</a:t>
            </a:r>
          </a:p>
          <a:p>
            <a:pPr marL="342900" marR="0" lvl="0" indent="-342900">
              <a:lnSpc>
                <a:spcPct val="107000"/>
              </a:lnSpc>
              <a:spcBef>
                <a:spcPts val="0"/>
              </a:spcBef>
              <a:spcAft>
                <a:spcPts val="0"/>
              </a:spcAft>
              <a:buFont typeface="+mj-lt"/>
              <a:buAutoNum type="arabicPeriod"/>
            </a:pPr>
            <a:r>
              <a:rPr lang="en-US" sz="2000" dirty="0">
                <a:latin typeface="+mn-lt"/>
                <a:ea typeface="Calibri" panose="020F0502020204030204" pitchFamily="34" charset="0"/>
                <a:cs typeface="Times New Roman" panose="02020603050405020304" pitchFamily="18" charset="0"/>
              </a:rPr>
              <a:t>Recipient will receive an email inviting her/him to claim the badge</a:t>
            </a:r>
          </a:p>
          <a:p>
            <a:pPr marL="342900" marR="0" lvl="0" indent="-342900">
              <a:lnSpc>
                <a:spcPct val="107000"/>
              </a:lnSpc>
              <a:spcBef>
                <a:spcPts val="0"/>
              </a:spcBef>
              <a:spcAft>
                <a:spcPts val="0"/>
              </a:spcAft>
              <a:buFont typeface="+mj-lt"/>
              <a:buAutoNum type="arabicPeriod"/>
            </a:pPr>
            <a:r>
              <a:rPr lang="en-US" sz="2000" dirty="0">
                <a:latin typeface="+mn-lt"/>
                <a:ea typeface="Calibri" panose="020F0502020204030204" pitchFamily="34" charset="0"/>
                <a:cs typeface="Times New Roman" panose="02020603050405020304" pitchFamily="18" charset="0"/>
              </a:rPr>
              <a:t>Recipient will be directed to click the link in the email</a:t>
            </a:r>
          </a:p>
          <a:p>
            <a:pPr marL="342900" marR="0" lvl="0" indent="-342900">
              <a:lnSpc>
                <a:spcPct val="107000"/>
              </a:lnSpc>
              <a:spcBef>
                <a:spcPts val="0"/>
              </a:spcBef>
              <a:spcAft>
                <a:spcPts val="0"/>
              </a:spcAft>
              <a:buFont typeface="+mj-lt"/>
              <a:buAutoNum type="arabicPeriod"/>
            </a:pPr>
            <a:r>
              <a:rPr lang="en-US" sz="2000" dirty="0">
                <a:latin typeface="+mn-lt"/>
                <a:ea typeface="Calibri" panose="020F0502020204030204" pitchFamily="34" charset="0"/>
                <a:cs typeface="Times New Roman" panose="02020603050405020304" pitchFamily="18" charset="0"/>
              </a:rPr>
              <a:t>Recipient creates an account on the Acclaim site</a:t>
            </a:r>
          </a:p>
          <a:p>
            <a:pPr marL="342900" marR="0" lvl="0" indent="-342900">
              <a:lnSpc>
                <a:spcPct val="107000"/>
              </a:lnSpc>
              <a:spcBef>
                <a:spcPts val="0"/>
              </a:spcBef>
              <a:spcAft>
                <a:spcPts val="800"/>
              </a:spcAft>
              <a:buFont typeface="+mj-lt"/>
              <a:buAutoNum type="arabicPeriod"/>
            </a:pPr>
            <a:r>
              <a:rPr lang="en-US" sz="2000" dirty="0">
                <a:latin typeface="+mn-lt"/>
                <a:ea typeface="Calibri" panose="020F0502020204030204" pitchFamily="34" charset="0"/>
                <a:cs typeface="Times New Roman" panose="02020603050405020304" pitchFamily="18" charset="0"/>
              </a:rPr>
              <a:t>Recipient claims the badge and start sharing it on their platforms of choice</a:t>
            </a:r>
          </a:p>
          <a:p>
            <a:pPr marR="0" lvl="0">
              <a:lnSpc>
                <a:spcPct val="107000"/>
              </a:lnSpc>
              <a:spcBef>
                <a:spcPts val="0"/>
              </a:spcBef>
              <a:spcAft>
                <a:spcPts val="800"/>
              </a:spcAft>
            </a:pPr>
            <a:endParaRPr lang="en-US" sz="1200" dirty="0">
              <a:latin typeface="+mn-lt"/>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FF59D579-2B43-4CD4-8D07-097644145FEA}"/>
              </a:ext>
            </a:extLst>
          </p:cNvPr>
          <p:cNvSpPr>
            <a:spLocks noGrp="1"/>
          </p:cNvSpPr>
          <p:nvPr>
            <p:ph type="body" sz="quarter" idx="4294967295"/>
          </p:nvPr>
        </p:nvSpPr>
        <p:spPr>
          <a:xfrm>
            <a:off x="838200" y="1339850"/>
            <a:ext cx="6497638" cy="517525"/>
          </a:xfrm>
        </p:spPr>
        <p:txBody>
          <a:bodyPr/>
          <a:lstStyle/>
          <a:p>
            <a:pPr marL="0" indent="0">
              <a:buNone/>
            </a:pPr>
            <a:r>
              <a:rPr lang="en-US" dirty="0"/>
              <a:t>Digital Badges</a:t>
            </a:r>
          </a:p>
        </p:txBody>
      </p:sp>
      <p:pic>
        <p:nvPicPr>
          <p:cNvPr id="1026" name="Picture 2" descr="HBA L.E.A.D. Award Winner Badge">
            <a:extLst>
              <a:ext uri="{FF2B5EF4-FFF2-40B4-BE49-F238E27FC236}">
                <a16:creationId xmlns:a16="http://schemas.microsoft.com/office/drawing/2014/main" id="{F8D6F262-C907-4EBC-B05C-5A8570A23D9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79708" y="4418833"/>
            <a:ext cx="2074092" cy="2074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379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E5265-0BDF-4FFC-9A4B-35A339FE76D4}"/>
              </a:ext>
            </a:extLst>
          </p:cNvPr>
          <p:cNvSpPr>
            <a:spLocks noGrp="1"/>
          </p:cNvSpPr>
          <p:nvPr>
            <p:ph type="title"/>
          </p:nvPr>
        </p:nvSpPr>
        <p:spPr/>
        <p:txBody>
          <a:bodyPr>
            <a:normAutofit/>
          </a:bodyPr>
          <a:lstStyle/>
          <a:p>
            <a:r>
              <a:rPr lang="en-US" dirty="0"/>
              <a:t>Reward details</a:t>
            </a:r>
          </a:p>
        </p:txBody>
      </p:sp>
      <p:sp>
        <p:nvSpPr>
          <p:cNvPr id="3" name="Text Placeholder 2">
            <a:extLst>
              <a:ext uri="{FF2B5EF4-FFF2-40B4-BE49-F238E27FC236}">
                <a16:creationId xmlns:a16="http://schemas.microsoft.com/office/drawing/2014/main" id="{AB1ED87B-5B25-45FC-97E3-CC93448ECBE3}"/>
              </a:ext>
            </a:extLst>
          </p:cNvPr>
          <p:cNvSpPr>
            <a:spLocks noGrp="1"/>
          </p:cNvSpPr>
          <p:nvPr>
            <p:ph type="body" sz="quarter" idx="10"/>
          </p:nvPr>
        </p:nvSpPr>
        <p:spPr/>
        <p:txBody>
          <a:bodyPr>
            <a:normAutofit lnSpcReduction="10000"/>
          </a:bodyPr>
          <a:lstStyle/>
          <a:p>
            <a:pPr marL="457200" indent="-457200">
              <a:buFont typeface="Arial" panose="020B0604020202020204" pitchFamily="34" charset="0"/>
              <a:buChar char="•"/>
            </a:pPr>
            <a:r>
              <a:rPr lang="en-US" dirty="0"/>
              <a:t>Events</a:t>
            </a:r>
          </a:p>
          <a:p>
            <a:pPr marL="914400" lvl="1" indent="-457200">
              <a:buFont typeface="Arial" panose="020B0604020202020204" pitchFamily="34" charset="0"/>
              <a:buChar char="•"/>
            </a:pPr>
            <a:r>
              <a:rPr lang="en-US" dirty="0"/>
              <a:t>Your Education and Events or Member Value Offerings President can ensure there is time set aside to recognize the award winner(s) at an upcoming event</a:t>
            </a:r>
          </a:p>
          <a:p>
            <a:pPr marL="1371600" lvl="2" indent="-457200">
              <a:buFont typeface="Arial" panose="020B0604020202020204" pitchFamily="34" charset="0"/>
              <a:buChar char="•"/>
            </a:pPr>
            <a:r>
              <a:rPr lang="en-US" dirty="0"/>
              <a:t>Include announcement of award winners in the welcoming or closing remarks for the event</a:t>
            </a:r>
          </a:p>
          <a:p>
            <a:pPr marL="1371600" lvl="2" indent="-457200">
              <a:buFont typeface="Arial" panose="020B0604020202020204" pitchFamily="34" charset="0"/>
              <a:buChar char="•"/>
            </a:pPr>
            <a:r>
              <a:rPr lang="en-US" dirty="0"/>
              <a:t>This is a great way to promote volunteering to your event attendees</a:t>
            </a:r>
          </a:p>
          <a:p>
            <a:pPr marL="914400" lvl="1" indent="-457200">
              <a:buFont typeface="Arial" panose="020B0604020202020204" pitchFamily="34" charset="0"/>
              <a:buChar char="•"/>
            </a:pPr>
            <a:r>
              <a:rPr lang="en-US" dirty="0"/>
              <a:t>Alternatively (or in addition)- many locations hold “volunteer appreciation” events at year-end - this is a great time to recognize the winners of your awards from throughout the year as well</a:t>
            </a:r>
          </a:p>
          <a:p>
            <a:pPr marL="914400" lvl="1" indent="-457200">
              <a:buFont typeface="Arial" panose="020B0604020202020204" pitchFamily="34" charset="0"/>
              <a:buChar char="•"/>
            </a:pPr>
            <a:r>
              <a:rPr lang="en-US" dirty="0"/>
              <a:t>For locations that choose to provide complimentary event registration to their annual award winners; please work with the event lead to use one of the existing event discount codes </a:t>
            </a:r>
          </a:p>
        </p:txBody>
      </p:sp>
    </p:spTree>
    <p:extLst>
      <p:ext uri="{BB962C8B-B14F-4D97-AF65-F5344CB8AC3E}">
        <p14:creationId xmlns:p14="http://schemas.microsoft.com/office/powerpoint/2010/main" val="2428740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58D66-C910-4ED3-A918-4BFD4015A9BD}"/>
              </a:ext>
            </a:extLst>
          </p:cNvPr>
          <p:cNvSpPr>
            <a:spLocks noGrp="1"/>
          </p:cNvSpPr>
          <p:nvPr>
            <p:ph type="body" sz="quarter" idx="10"/>
          </p:nvPr>
        </p:nvSpPr>
        <p:spPr>
          <a:xfrm>
            <a:off x="4600575" y="2324100"/>
            <a:ext cx="6570663" cy="962025"/>
          </a:xfrm>
        </p:spPr>
        <p:txBody>
          <a:bodyPr/>
          <a:lstStyle/>
          <a:p>
            <a:r>
              <a:rPr lang="en-US" sz="4000" dirty="0"/>
              <a:t>Awards Process Details</a:t>
            </a:r>
          </a:p>
        </p:txBody>
      </p:sp>
      <p:sp>
        <p:nvSpPr>
          <p:cNvPr id="4" name="Text Placeholder 3">
            <a:extLst>
              <a:ext uri="{FF2B5EF4-FFF2-40B4-BE49-F238E27FC236}">
                <a16:creationId xmlns:a16="http://schemas.microsoft.com/office/drawing/2014/main" id="{4D7A0A73-7477-4138-BE4C-3604D9723FD7}"/>
              </a:ext>
            </a:extLst>
          </p:cNvPr>
          <p:cNvSpPr>
            <a:spLocks noGrp="1"/>
          </p:cNvSpPr>
          <p:nvPr>
            <p:ph type="body" sz="quarter" idx="11"/>
          </p:nvPr>
        </p:nvSpPr>
        <p:spPr>
          <a:xfrm>
            <a:off x="4600575" y="3286125"/>
            <a:ext cx="6570663" cy="2586038"/>
          </a:xfrm>
        </p:spPr>
        <p:txBody>
          <a:bodyPr/>
          <a:lstStyle/>
          <a:p>
            <a:pPr marL="0" indent="0">
              <a:buNone/>
            </a:pPr>
            <a:r>
              <a:rPr lang="en-US" dirty="0"/>
              <a:t>HBA Volunteer Awards</a:t>
            </a:r>
          </a:p>
        </p:txBody>
      </p:sp>
    </p:spTree>
    <p:extLst>
      <p:ext uri="{BB962C8B-B14F-4D97-AF65-F5344CB8AC3E}">
        <p14:creationId xmlns:p14="http://schemas.microsoft.com/office/powerpoint/2010/main" val="1402793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614"/>
            <a:ext cx="10534650" cy="893762"/>
          </a:xfrm>
        </p:spPr>
        <p:txBody>
          <a:bodyPr>
            <a:normAutofit fontScale="90000"/>
          </a:bodyPr>
          <a:lstStyle/>
          <a:p>
            <a:r>
              <a:rPr lang="en-US" dirty="0">
                <a:solidFill>
                  <a:schemeClr val="accent1"/>
                </a:solidFill>
              </a:rPr>
              <a:t>HBA Volunteer Recognition Awards</a:t>
            </a:r>
            <a:br>
              <a:rPr lang="en-US" dirty="0">
                <a:solidFill>
                  <a:schemeClr val="accent1"/>
                </a:solidFill>
              </a:rPr>
            </a:br>
            <a:r>
              <a:rPr lang="en-US" sz="2600" i="1" dirty="0">
                <a:solidFill>
                  <a:schemeClr val="accent1"/>
                </a:solidFill>
              </a:rPr>
              <a:t>Additional details</a:t>
            </a:r>
          </a:p>
        </p:txBody>
      </p:sp>
      <p:graphicFrame>
        <p:nvGraphicFramePr>
          <p:cNvPr id="5" name="Table 4"/>
          <p:cNvGraphicFramePr>
            <a:graphicFrameLocks noGrp="1"/>
          </p:cNvGraphicFramePr>
          <p:nvPr>
            <p:extLst>
              <p:ext uri="{D42A27DB-BD31-4B8C-83A1-F6EECF244321}">
                <p14:modId xmlns:p14="http://schemas.microsoft.com/office/powerpoint/2010/main" val="602275620"/>
              </p:ext>
            </p:extLst>
          </p:nvPr>
        </p:nvGraphicFramePr>
        <p:xfrm>
          <a:off x="896983" y="1823202"/>
          <a:ext cx="10323024" cy="3436983"/>
        </p:xfrm>
        <a:graphic>
          <a:graphicData uri="http://schemas.openxmlformats.org/drawingml/2006/table">
            <a:tbl>
              <a:tblPr firstRow="1" bandRow="1">
                <a:tableStyleId>{5C22544A-7EE6-4342-B048-85BDC9FD1C3A}</a:tableStyleId>
              </a:tblPr>
              <a:tblGrid>
                <a:gridCol w="2580756">
                  <a:extLst>
                    <a:ext uri="{9D8B030D-6E8A-4147-A177-3AD203B41FA5}">
                      <a16:colId xmlns:a16="http://schemas.microsoft.com/office/drawing/2014/main" val="20000"/>
                    </a:ext>
                  </a:extLst>
                </a:gridCol>
                <a:gridCol w="2580756">
                  <a:extLst>
                    <a:ext uri="{9D8B030D-6E8A-4147-A177-3AD203B41FA5}">
                      <a16:colId xmlns:a16="http://schemas.microsoft.com/office/drawing/2014/main" val="20001"/>
                    </a:ext>
                  </a:extLst>
                </a:gridCol>
                <a:gridCol w="2580756">
                  <a:extLst>
                    <a:ext uri="{9D8B030D-6E8A-4147-A177-3AD203B41FA5}">
                      <a16:colId xmlns:a16="http://schemas.microsoft.com/office/drawing/2014/main" val="20002"/>
                    </a:ext>
                  </a:extLst>
                </a:gridCol>
                <a:gridCol w="2580756">
                  <a:extLst>
                    <a:ext uri="{9D8B030D-6E8A-4147-A177-3AD203B41FA5}">
                      <a16:colId xmlns:a16="http://schemas.microsoft.com/office/drawing/2014/main" val="20003"/>
                    </a:ext>
                  </a:extLst>
                </a:gridCol>
              </a:tblGrid>
              <a:tr h="370840">
                <a:tc>
                  <a:txBody>
                    <a:bodyPr/>
                    <a:lstStyle/>
                    <a:p>
                      <a:pPr algn="ctr"/>
                      <a:r>
                        <a:rPr lang="en-US" dirty="0"/>
                        <a:t>Award</a:t>
                      </a:r>
                    </a:p>
                  </a:txBody>
                  <a:tcPr/>
                </a:tc>
                <a:tc>
                  <a:txBody>
                    <a:bodyPr/>
                    <a:lstStyle/>
                    <a:p>
                      <a:pPr algn="ctr"/>
                      <a:r>
                        <a:rPr lang="en-US" sz="1600" dirty="0"/>
                        <a:t>Frequency</a:t>
                      </a:r>
                    </a:p>
                  </a:txBody>
                  <a:tcPr/>
                </a:tc>
                <a:tc>
                  <a:txBody>
                    <a:bodyPr/>
                    <a:lstStyle/>
                    <a:p>
                      <a:pPr algn="ctr"/>
                      <a:r>
                        <a:rPr lang="en-US" sz="1600" dirty="0"/>
                        <a:t>Award category</a:t>
                      </a:r>
                    </a:p>
                  </a:txBody>
                  <a:tcPr/>
                </a:tc>
                <a:tc>
                  <a:txBody>
                    <a:bodyPr/>
                    <a:lstStyle/>
                    <a:p>
                      <a:pPr algn="ctr"/>
                      <a:r>
                        <a:rPr lang="en-US" sz="1600" dirty="0"/>
                        <a:t>HBA core value</a:t>
                      </a:r>
                    </a:p>
                  </a:txBody>
                  <a:tcPr/>
                </a:tc>
                <a:extLst>
                  <a:ext uri="{0D108BD9-81ED-4DB2-BD59-A6C34878D82A}">
                    <a16:rowId xmlns:a16="http://schemas.microsoft.com/office/drawing/2014/main" val="10000"/>
                  </a:ext>
                </a:extLst>
              </a:tr>
              <a:tr h="496389">
                <a:tc>
                  <a:txBody>
                    <a:bodyPr/>
                    <a:lstStyle/>
                    <a:p>
                      <a:pPr algn="ctr"/>
                      <a:r>
                        <a:rPr lang="en-US" dirty="0"/>
                        <a:t>LEAD award</a:t>
                      </a:r>
                      <a:endParaRPr lang="en-US" b="1" dirty="0"/>
                    </a:p>
                  </a:txBody>
                  <a:tcPr/>
                </a:tc>
                <a:tc>
                  <a:txBody>
                    <a:bodyPr/>
                    <a:lstStyle/>
                    <a:p>
                      <a:pPr algn="ctr"/>
                      <a:r>
                        <a:rPr lang="en-US" sz="1600" dirty="0"/>
                        <a:t>Annual</a:t>
                      </a:r>
                    </a:p>
                  </a:txBody>
                  <a:tcPr/>
                </a:tc>
                <a:tc>
                  <a:txBody>
                    <a:bodyPr/>
                    <a:lstStyle/>
                    <a:p>
                      <a:pPr algn="ctr"/>
                      <a:r>
                        <a:rPr lang="en-US" sz="1600" dirty="0"/>
                        <a:t>Leadership</a:t>
                      </a:r>
                    </a:p>
                  </a:txBody>
                  <a:tcPr/>
                </a:tc>
                <a:tc>
                  <a:txBody>
                    <a:bodyPr/>
                    <a:lstStyle/>
                    <a:p>
                      <a:pPr algn="ctr"/>
                      <a:r>
                        <a:rPr lang="en-US" sz="1600" dirty="0"/>
                        <a:t>Relevance</a:t>
                      </a:r>
                    </a:p>
                  </a:txBody>
                  <a:tcPr/>
                </a:tc>
                <a:extLst>
                  <a:ext uri="{0D108BD9-81ED-4DB2-BD59-A6C34878D82A}">
                    <a16:rowId xmlns:a16="http://schemas.microsoft.com/office/drawing/2014/main" val="10001"/>
                  </a:ext>
                </a:extLst>
              </a:tr>
              <a:tr h="478971">
                <a:tc>
                  <a:txBody>
                    <a:bodyPr/>
                    <a:lstStyle/>
                    <a:p>
                      <a:pPr algn="ctr"/>
                      <a:r>
                        <a:rPr lang="en-US" dirty="0"/>
                        <a:t>Legacy award</a:t>
                      </a:r>
                      <a:endParaRPr lang="en-US" b="1" dirty="0"/>
                    </a:p>
                  </a:txBody>
                  <a:tcPr/>
                </a:tc>
                <a:tc>
                  <a:txBody>
                    <a:bodyPr/>
                    <a:lstStyle/>
                    <a:p>
                      <a:pPr algn="ctr"/>
                      <a:r>
                        <a:rPr lang="en-US" sz="1600" dirty="0"/>
                        <a:t>Annual/optional</a:t>
                      </a:r>
                    </a:p>
                  </a:txBody>
                  <a:tcPr/>
                </a:tc>
                <a:tc>
                  <a:txBody>
                    <a:bodyPr/>
                    <a:lstStyle/>
                    <a:p>
                      <a:pPr algn="ctr"/>
                      <a:r>
                        <a:rPr lang="en-US" sz="1600" dirty="0"/>
                        <a:t>Continued service</a:t>
                      </a:r>
                    </a:p>
                  </a:txBody>
                  <a:tcPr/>
                </a:tc>
                <a:tc>
                  <a:txBody>
                    <a:bodyPr/>
                    <a:lstStyle/>
                    <a:p>
                      <a:pPr algn="ctr"/>
                      <a:r>
                        <a:rPr lang="en-US" sz="1600" dirty="0"/>
                        <a:t>Integrity / relevance</a:t>
                      </a:r>
                    </a:p>
                  </a:txBody>
                  <a:tcPr/>
                </a:tc>
                <a:extLst>
                  <a:ext uri="{0D108BD9-81ED-4DB2-BD59-A6C34878D82A}">
                    <a16:rowId xmlns:a16="http://schemas.microsoft.com/office/drawing/2014/main" val="10002"/>
                  </a:ext>
                </a:extLst>
              </a:tr>
              <a:tr h="370840">
                <a:tc>
                  <a:txBody>
                    <a:bodyPr/>
                    <a:lstStyle/>
                    <a:p>
                      <a:pPr algn="ctr"/>
                      <a:r>
                        <a:rPr lang="en-US" dirty="0"/>
                        <a:t>Marie Curie award</a:t>
                      </a:r>
                      <a:endParaRPr lang="en-US" b="1" dirty="0"/>
                    </a:p>
                  </a:txBody>
                  <a:tcPr/>
                </a:tc>
                <a:tc>
                  <a:txBody>
                    <a:bodyPr/>
                    <a:lstStyle/>
                    <a:p>
                      <a:pPr algn="ctr"/>
                      <a:r>
                        <a:rPr lang="en-US" sz="1600" dirty="0"/>
                        <a:t>Annual/optional </a:t>
                      </a:r>
                    </a:p>
                  </a:txBody>
                  <a:tcPr/>
                </a:tc>
                <a:tc>
                  <a:txBody>
                    <a:bodyPr/>
                    <a:lstStyle/>
                    <a:p>
                      <a:pPr algn="ctr"/>
                      <a:r>
                        <a:rPr lang="en-US" sz="1600" dirty="0"/>
                        <a:t>Innovation</a:t>
                      </a:r>
                    </a:p>
                  </a:txBody>
                  <a:tcPr/>
                </a:tc>
                <a:tc>
                  <a:txBody>
                    <a:bodyPr/>
                    <a:lstStyle/>
                    <a:p>
                      <a:pPr algn="ctr"/>
                      <a:r>
                        <a:rPr lang="en-US" sz="1600" dirty="0"/>
                        <a:t>Relevance</a:t>
                      </a:r>
                    </a:p>
                  </a:txBody>
                  <a:tcPr/>
                </a:tc>
                <a:extLst>
                  <a:ext uri="{0D108BD9-81ED-4DB2-BD59-A6C34878D82A}">
                    <a16:rowId xmlns:a16="http://schemas.microsoft.com/office/drawing/2014/main" val="10003"/>
                  </a:ext>
                </a:extLst>
              </a:tr>
              <a:tr h="370840">
                <a:tc>
                  <a:txBody>
                    <a:bodyPr/>
                    <a:lstStyle/>
                    <a:p>
                      <a:pPr algn="ctr"/>
                      <a:r>
                        <a:rPr lang="en-US" dirty="0"/>
                        <a:t>Everest</a:t>
                      </a:r>
                      <a:r>
                        <a:rPr lang="en-US" baseline="0" dirty="0"/>
                        <a:t> award</a:t>
                      </a:r>
                      <a:endParaRPr lang="en-US" b="1" dirty="0"/>
                    </a:p>
                  </a:txBody>
                  <a:tcPr/>
                </a:tc>
                <a:tc>
                  <a:txBody>
                    <a:bodyPr/>
                    <a:lstStyle/>
                    <a:p>
                      <a:pPr algn="ctr"/>
                      <a:r>
                        <a:rPr lang="en-US" sz="1600" dirty="0"/>
                        <a:t>Annual/optional</a:t>
                      </a:r>
                    </a:p>
                  </a:txBody>
                  <a:tcPr/>
                </a:tc>
                <a:tc>
                  <a:txBody>
                    <a:bodyPr/>
                    <a:lstStyle/>
                    <a:p>
                      <a:pPr algn="ctr"/>
                      <a:r>
                        <a:rPr lang="en-US" sz="1600" dirty="0"/>
                        <a:t>Significant accomplishment</a:t>
                      </a:r>
                    </a:p>
                  </a:txBody>
                  <a:tcPr/>
                </a:tc>
                <a:tc>
                  <a:txBody>
                    <a:bodyPr/>
                    <a:lstStyle/>
                    <a:p>
                      <a:pPr algn="ctr"/>
                      <a:r>
                        <a:rPr lang="en-US" sz="1600" dirty="0"/>
                        <a:t>Community / engagement</a:t>
                      </a:r>
                    </a:p>
                  </a:txBody>
                  <a:tcPr/>
                </a:tc>
                <a:extLst>
                  <a:ext uri="{0D108BD9-81ED-4DB2-BD59-A6C34878D82A}">
                    <a16:rowId xmlns:a16="http://schemas.microsoft.com/office/drawing/2014/main" val="10004"/>
                  </a:ext>
                </a:extLst>
              </a:tr>
              <a:tr h="370840">
                <a:tc>
                  <a:txBody>
                    <a:bodyPr/>
                    <a:lstStyle/>
                    <a:p>
                      <a:pPr algn="ctr"/>
                      <a:r>
                        <a:rPr lang="en-US" dirty="0"/>
                        <a:t>Honored Volunteer award</a:t>
                      </a:r>
                      <a:endParaRPr lang="en-US" b="1" dirty="0"/>
                    </a:p>
                  </a:txBody>
                  <a:tcPr/>
                </a:tc>
                <a:tc>
                  <a:txBody>
                    <a:bodyPr/>
                    <a:lstStyle/>
                    <a:p>
                      <a:pPr algn="ctr"/>
                      <a:r>
                        <a:rPr lang="en-US" sz="1600" dirty="0"/>
                        <a:t>Monthly or Quarterly</a:t>
                      </a:r>
                    </a:p>
                  </a:txBody>
                  <a:tcPr/>
                </a:tc>
                <a:tc>
                  <a:txBody>
                    <a:bodyPr/>
                    <a:lstStyle/>
                    <a:p>
                      <a:pPr algn="ctr"/>
                      <a:r>
                        <a:rPr lang="en-US" sz="1600" dirty="0"/>
                        <a:t>Outstanding service</a:t>
                      </a:r>
                    </a:p>
                  </a:txBody>
                  <a:tcPr/>
                </a:tc>
                <a:tc>
                  <a:txBody>
                    <a:bodyPr/>
                    <a:lstStyle/>
                    <a:p>
                      <a:pPr algn="ctr"/>
                      <a:r>
                        <a:rPr lang="en-US" sz="1600" dirty="0"/>
                        <a:t>Engagement</a:t>
                      </a:r>
                    </a:p>
                  </a:txBody>
                  <a:tcPr/>
                </a:tc>
                <a:extLst>
                  <a:ext uri="{0D108BD9-81ED-4DB2-BD59-A6C34878D82A}">
                    <a16:rowId xmlns:a16="http://schemas.microsoft.com/office/drawing/2014/main" val="10005"/>
                  </a:ext>
                </a:extLst>
              </a:tr>
              <a:tr h="500743">
                <a:tc>
                  <a:txBody>
                    <a:bodyPr/>
                    <a:lstStyle/>
                    <a:p>
                      <a:pPr algn="ctr"/>
                      <a:r>
                        <a:rPr lang="en-US" dirty="0"/>
                        <a:t>Spark award*</a:t>
                      </a:r>
                      <a:endParaRPr lang="en-US" b="1" dirty="0"/>
                    </a:p>
                  </a:txBody>
                  <a:tcPr/>
                </a:tc>
                <a:tc>
                  <a:txBody>
                    <a:bodyPr/>
                    <a:lstStyle/>
                    <a:p>
                      <a:pPr algn="ctr"/>
                      <a:r>
                        <a:rPr lang="en-US" sz="1600" dirty="0"/>
                        <a:t>Ongoing</a:t>
                      </a:r>
                    </a:p>
                  </a:txBody>
                  <a:tcPr/>
                </a:tc>
                <a:tc>
                  <a:txBody>
                    <a:bodyPr/>
                    <a:lstStyle/>
                    <a:p>
                      <a:pPr algn="ctr"/>
                      <a:r>
                        <a:rPr lang="en-US" sz="1600" dirty="0"/>
                        <a:t>Peer-to-peer</a:t>
                      </a:r>
                    </a:p>
                  </a:txBody>
                  <a:tcPr/>
                </a:tc>
                <a:tc>
                  <a:txBody>
                    <a:bodyPr/>
                    <a:lstStyle/>
                    <a:p>
                      <a:pPr algn="ctr"/>
                      <a:r>
                        <a:rPr lang="en-US" sz="1600" dirty="0"/>
                        <a:t>Community</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5023121" y="6261913"/>
            <a:ext cx="5549630" cy="553998"/>
          </a:xfrm>
          <a:prstGeom prst="rect">
            <a:avLst/>
          </a:prstGeom>
          <a:noFill/>
        </p:spPr>
        <p:txBody>
          <a:bodyPr wrap="square" rtlCol="0">
            <a:spAutoFit/>
          </a:bodyPr>
          <a:lstStyle/>
          <a:p>
            <a:r>
              <a:rPr lang="en-US" sz="1500" i="1" dirty="0"/>
              <a:t>*All awards are board nominated, other than the Spark award, </a:t>
            </a:r>
          </a:p>
          <a:p>
            <a:r>
              <a:rPr lang="en-US" sz="1500" i="1" dirty="0"/>
              <a:t>which is peer-to-peer nomination and open to all HBA members</a:t>
            </a:r>
          </a:p>
        </p:txBody>
      </p:sp>
    </p:spTree>
    <p:extLst>
      <p:ext uri="{BB962C8B-B14F-4D97-AF65-F5344CB8AC3E}">
        <p14:creationId xmlns:p14="http://schemas.microsoft.com/office/powerpoint/2010/main" val="34441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920" y="415221"/>
            <a:ext cx="11186160" cy="1325563"/>
          </a:xfrm>
        </p:spPr>
        <p:txBody>
          <a:bodyPr>
            <a:normAutofit/>
          </a:bodyPr>
          <a:lstStyle/>
          <a:p>
            <a:r>
              <a:rPr lang="en-US" sz="3100" dirty="0">
                <a:solidFill>
                  <a:schemeClr val="accent1"/>
                </a:solidFill>
              </a:rPr>
              <a:t>HBA Volunteer Recognition Awards – Chapter Level</a:t>
            </a:r>
            <a:br>
              <a:rPr lang="en-US" dirty="0">
                <a:solidFill>
                  <a:schemeClr val="accent1"/>
                </a:solidFill>
              </a:rPr>
            </a:br>
            <a:r>
              <a:rPr lang="en-US" sz="2400" i="1" dirty="0">
                <a:solidFill>
                  <a:schemeClr val="accent1"/>
                </a:solidFill>
              </a:rPr>
              <a:t>Additional details</a:t>
            </a:r>
            <a:endParaRPr lang="en-US" sz="2600" i="1" dirty="0">
              <a:solidFill>
                <a:schemeClr val="accent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530782267"/>
              </p:ext>
            </p:extLst>
          </p:nvPr>
        </p:nvGraphicFramePr>
        <p:xfrm>
          <a:off x="502920" y="1578373"/>
          <a:ext cx="11186160" cy="4600694"/>
        </p:xfrm>
        <a:graphic>
          <a:graphicData uri="http://schemas.openxmlformats.org/drawingml/2006/table">
            <a:tbl>
              <a:tblPr firstRow="1" bandRow="1">
                <a:tableStyleId>{5C22544A-7EE6-4342-B048-85BDC9FD1C3A}</a:tableStyleId>
              </a:tblPr>
              <a:tblGrid>
                <a:gridCol w="2360930">
                  <a:extLst>
                    <a:ext uri="{9D8B030D-6E8A-4147-A177-3AD203B41FA5}">
                      <a16:colId xmlns:a16="http://schemas.microsoft.com/office/drawing/2014/main" val="20000"/>
                    </a:ext>
                  </a:extLst>
                </a:gridCol>
                <a:gridCol w="2495550">
                  <a:extLst>
                    <a:ext uri="{9D8B030D-6E8A-4147-A177-3AD203B41FA5}">
                      <a16:colId xmlns:a16="http://schemas.microsoft.com/office/drawing/2014/main" val="20001"/>
                    </a:ext>
                  </a:extLst>
                </a:gridCol>
                <a:gridCol w="2886075">
                  <a:extLst>
                    <a:ext uri="{9D8B030D-6E8A-4147-A177-3AD203B41FA5}">
                      <a16:colId xmlns:a16="http://schemas.microsoft.com/office/drawing/2014/main" val="20002"/>
                    </a:ext>
                  </a:extLst>
                </a:gridCol>
                <a:gridCol w="3443605">
                  <a:extLst>
                    <a:ext uri="{9D8B030D-6E8A-4147-A177-3AD203B41FA5}">
                      <a16:colId xmlns:a16="http://schemas.microsoft.com/office/drawing/2014/main" val="20003"/>
                    </a:ext>
                  </a:extLst>
                </a:gridCol>
              </a:tblGrid>
              <a:tr h="378540">
                <a:tc>
                  <a:txBody>
                    <a:bodyPr/>
                    <a:lstStyle/>
                    <a:p>
                      <a:pPr algn="ctr"/>
                      <a:r>
                        <a:rPr lang="en-US" dirty="0"/>
                        <a:t>Award</a:t>
                      </a:r>
                    </a:p>
                  </a:txBody>
                  <a:tcPr/>
                </a:tc>
                <a:tc>
                  <a:txBody>
                    <a:bodyPr/>
                    <a:lstStyle/>
                    <a:p>
                      <a:pPr algn="ctr"/>
                      <a:r>
                        <a:rPr lang="en-US" sz="1600" dirty="0"/>
                        <a:t>Who can win</a:t>
                      </a:r>
                    </a:p>
                  </a:txBody>
                  <a:tcPr/>
                </a:tc>
                <a:tc>
                  <a:txBody>
                    <a:bodyPr/>
                    <a:lstStyle/>
                    <a:p>
                      <a:pPr algn="ctr"/>
                      <a:r>
                        <a:rPr lang="en-US" sz="1600" dirty="0"/>
                        <a:t>Who nominates</a:t>
                      </a:r>
                    </a:p>
                  </a:txBody>
                  <a:tcPr/>
                </a:tc>
                <a:tc>
                  <a:txBody>
                    <a:bodyPr/>
                    <a:lstStyle/>
                    <a:p>
                      <a:pPr algn="ctr"/>
                      <a:r>
                        <a:rPr lang="en-US" sz="1600" dirty="0"/>
                        <a:t>Who decides on a winner</a:t>
                      </a:r>
                    </a:p>
                  </a:txBody>
                  <a:tcPr/>
                </a:tc>
                <a:extLst>
                  <a:ext uri="{0D108BD9-81ED-4DB2-BD59-A6C34878D82A}">
                    <a16:rowId xmlns:a16="http://schemas.microsoft.com/office/drawing/2014/main" val="10000"/>
                  </a:ext>
                </a:extLst>
              </a:tr>
              <a:tr h="616672">
                <a:tc>
                  <a:txBody>
                    <a:bodyPr/>
                    <a:lstStyle/>
                    <a:p>
                      <a:pPr algn="ctr"/>
                      <a:r>
                        <a:rPr lang="en-US" dirty="0"/>
                        <a:t>LEAD award</a:t>
                      </a:r>
                      <a:endParaRPr lang="en-US" b="1" dirty="0"/>
                    </a:p>
                  </a:txBody>
                  <a:tcPr/>
                </a:tc>
                <a:tc>
                  <a:txBody>
                    <a:bodyPr/>
                    <a:lstStyle/>
                    <a:p>
                      <a:pPr algn="ctr"/>
                      <a:r>
                        <a:rPr lang="en-US" sz="1600" dirty="0"/>
                        <a:t>Any chapter volunteer</a:t>
                      </a:r>
                    </a:p>
                  </a:txBody>
                  <a:tcPr/>
                </a:tc>
                <a:tc>
                  <a:txBody>
                    <a:bodyPr/>
                    <a:lstStyle/>
                    <a:p>
                      <a:pPr algn="ctr"/>
                      <a:r>
                        <a:rPr lang="en-US" sz="1600" dirty="0"/>
                        <a:t>Chapter board members and committee leaders</a:t>
                      </a:r>
                    </a:p>
                  </a:txBody>
                  <a:tcPr/>
                </a:tc>
                <a:tc>
                  <a:txBody>
                    <a:bodyPr/>
                    <a:lstStyle/>
                    <a:p>
                      <a:pPr algn="ctr"/>
                      <a:r>
                        <a:rPr lang="en-US" sz="1600" dirty="0"/>
                        <a:t>Chapter EC votes </a:t>
                      </a:r>
                      <a:r>
                        <a:rPr lang="en-US" sz="1600" i="1" dirty="0"/>
                        <a:t>(Note: if EC member is nominated, they should recuse themselves from voting)</a:t>
                      </a:r>
                    </a:p>
                  </a:txBody>
                  <a:tcPr/>
                </a:tc>
                <a:extLst>
                  <a:ext uri="{0D108BD9-81ED-4DB2-BD59-A6C34878D82A}">
                    <a16:rowId xmlns:a16="http://schemas.microsoft.com/office/drawing/2014/main" val="10001"/>
                  </a:ext>
                </a:extLst>
              </a:tr>
              <a:tr h="595034">
                <a:tc>
                  <a:txBody>
                    <a:bodyPr/>
                    <a:lstStyle/>
                    <a:p>
                      <a:pPr algn="ctr"/>
                      <a:r>
                        <a:rPr lang="en-US" dirty="0"/>
                        <a:t>Legacy award</a:t>
                      </a:r>
                      <a:endParaRPr lang="en-US" b="1" dirty="0"/>
                    </a:p>
                  </a:txBody>
                  <a:tcPr/>
                </a:tc>
                <a:tc>
                  <a:txBody>
                    <a:bodyPr/>
                    <a:lstStyle/>
                    <a:p>
                      <a:pPr algn="ctr"/>
                      <a:r>
                        <a:rPr lang="en-US" sz="1600" dirty="0"/>
                        <a:t>Any chapter volunteer (5+ years of service)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Chapter board members and committee leaders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Chapter EC votes</a:t>
                      </a:r>
                    </a:p>
                    <a:p>
                      <a:pPr algn="ctr"/>
                      <a:endParaRPr lang="en-US" sz="1600" dirty="0"/>
                    </a:p>
                  </a:txBody>
                  <a:tcPr/>
                </a:tc>
                <a:extLst>
                  <a:ext uri="{0D108BD9-81ED-4DB2-BD59-A6C34878D82A}">
                    <a16:rowId xmlns:a16="http://schemas.microsoft.com/office/drawing/2014/main" val="10002"/>
                  </a:ext>
                </a:extLst>
              </a:tr>
              <a:tr h="460701">
                <a:tc>
                  <a:txBody>
                    <a:bodyPr/>
                    <a:lstStyle/>
                    <a:p>
                      <a:pPr algn="ctr"/>
                      <a:r>
                        <a:rPr lang="en-US" dirty="0"/>
                        <a:t>Marie Curie award</a:t>
                      </a:r>
                      <a:endParaRPr lang="en-US" b="1" dirty="0"/>
                    </a:p>
                  </a:txBody>
                  <a:tcPr/>
                </a:tc>
                <a:tc>
                  <a:txBody>
                    <a:bodyPr/>
                    <a:lstStyle/>
                    <a:p>
                      <a:pPr algn="ctr"/>
                      <a:r>
                        <a:rPr lang="en-US" sz="1600" dirty="0"/>
                        <a:t>Any chapter volunteer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Chapter board members and committee leaders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Chapter EC votes</a:t>
                      </a:r>
                    </a:p>
                    <a:p>
                      <a:pPr algn="ctr"/>
                      <a:endParaRPr lang="en-US" sz="1600" dirty="0"/>
                    </a:p>
                  </a:txBody>
                  <a:tcPr/>
                </a:tc>
                <a:extLst>
                  <a:ext uri="{0D108BD9-81ED-4DB2-BD59-A6C34878D82A}">
                    <a16:rowId xmlns:a16="http://schemas.microsoft.com/office/drawing/2014/main" val="10003"/>
                  </a:ext>
                </a:extLst>
              </a:tr>
              <a:tr h="460701">
                <a:tc>
                  <a:txBody>
                    <a:bodyPr/>
                    <a:lstStyle/>
                    <a:p>
                      <a:pPr algn="ctr"/>
                      <a:r>
                        <a:rPr lang="en-US" dirty="0"/>
                        <a:t>Everest</a:t>
                      </a:r>
                      <a:r>
                        <a:rPr lang="en-US" baseline="0" dirty="0"/>
                        <a:t> award</a:t>
                      </a:r>
                      <a:endParaRPr lang="en-US" b="1" dirty="0"/>
                    </a:p>
                  </a:txBody>
                  <a:tcPr/>
                </a:tc>
                <a:tc>
                  <a:txBody>
                    <a:bodyPr/>
                    <a:lstStyle/>
                    <a:p>
                      <a:pPr algn="ctr"/>
                      <a:r>
                        <a:rPr lang="en-US" sz="1600" dirty="0"/>
                        <a:t>Any chapter volunteer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Chapter board members and committee leaders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Chapter EC votes</a:t>
                      </a:r>
                    </a:p>
                    <a:p>
                      <a:pPr algn="ctr"/>
                      <a:endParaRPr lang="en-US" sz="1600" dirty="0"/>
                    </a:p>
                  </a:txBody>
                  <a:tcPr/>
                </a:tc>
                <a:extLst>
                  <a:ext uri="{0D108BD9-81ED-4DB2-BD59-A6C34878D82A}">
                    <a16:rowId xmlns:a16="http://schemas.microsoft.com/office/drawing/2014/main" val="10004"/>
                  </a:ext>
                </a:extLst>
              </a:tr>
              <a:tr h="797046">
                <a:tc>
                  <a:txBody>
                    <a:bodyPr/>
                    <a:lstStyle/>
                    <a:p>
                      <a:pPr algn="ctr"/>
                      <a:r>
                        <a:rPr lang="en-US" dirty="0"/>
                        <a:t>Honored Volunteer award</a:t>
                      </a:r>
                      <a:endParaRPr lang="en-US" b="1" dirty="0"/>
                    </a:p>
                  </a:txBody>
                  <a:tcPr/>
                </a:tc>
                <a:tc>
                  <a:txBody>
                    <a:bodyPr/>
                    <a:lstStyle/>
                    <a:p>
                      <a:pPr algn="ctr"/>
                      <a:r>
                        <a:rPr lang="en-US" sz="1600" dirty="0"/>
                        <a:t>Any chapter volunteer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Chapter board members and committee leaders</a:t>
                      </a:r>
                    </a:p>
                    <a:p>
                      <a:pPr algn="ctr"/>
                      <a:endParaRPr lang="en-US" sz="1600" dirty="0"/>
                    </a:p>
                  </a:txBody>
                  <a:tcPr/>
                </a:tc>
                <a:tc>
                  <a:txBody>
                    <a:bodyPr/>
                    <a:lstStyle/>
                    <a:p>
                      <a:pPr algn="ctr"/>
                      <a:r>
                        <a:rPr lang="en-US" sz="1600" dirty="0"/>
                        <a:t>Membership and Volunteer Engagement DAL (or designee) selects</a:t>
                      </a:r>
                    </a:p>
                  </a:txBody>
                  <a:tcPr/>
                </a:tc>
                <a:extLst>
                  <a:ext uri="{0D108BD9-81ED-4DB2-BD59-A6C34878D82A}">
                    <a16:rowId xmlns:a16="http://schemas.microsoft.com/office/drawing/2014/main" val="10005"/>
                  </a:ext>
                </a:extLst>
              </a:tr>
              <a:tr h="622081">
                <a:tc>
                  <a:txBody>
                    <a:bodyPr/>
                    <a:lstStyle/>
                    <a:p>
                      <a:pPr algn="ctr"/>
                      <a:r>
                        <a:rPr lang="en-US" dirty="0"/>
                        <a:t>Spark award</a:t>
                      </a:r>
                      <a:endParaRPr lang="en-US" b="1" dirty="0"/>
                    </a:p>
                  </a:txBody>
                  <a:tcPr/>
                </a:tc>
                <a:tc>
                  <a:txBody>
                    <a:bodyPr/>
                    <a:lstStyle/>
                    <a:p>
                      <a:pPr algn="ctr"/>
                      <a:r>
                        <a:rPr lang="en-US" sz="1600" dirty="0"/>
                        <a:t>Any chapter volunteer</a:t>
                      </a:r>
                    </a:p>
                  </a:txBody>
                  <a:tcPr/>
                </a:tc>
                <a:tc>
                  <a:txBody>
                    <a:bodyPr/>
                    <a:lstStyle/>
                    <a:p>
                      <a:pPr algn="ctr"/>
                      <a:r>
                        <a:rPr lang="en-US" sz="1600" dirty="0"/>
                        <a:t>Any member</a:t>
                      </a:r>
                    </a:p>
                  </a:txBody>
                  <a:tcPr/>
                </a:tc>
                <a:tc>
                  <a:txBody>
                    <a:bodyPr/>
                    <a:lstStyle/>
                    <a:p>
                      <a:pPr algn="ctr"/>
                      <a:r>
                        <a:rPr lang="en-US" sz="1600" dirty="0"/>
                        <a:t>Membership and Volunteer Engagement DAL (or designee) selects</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2794270" y="6079351"/>
            <a:ext cx="842573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srgbClr val="58595B"/>
              </a:solidFill>
              <a:effectLst/>
              <a:uLnTx/>
              <a:uFillTx/>
              <a:latin typeface="Palatino Linotype"/>
              <a:ea typeface="+mn-ea"/>
              <a:cs typeface="+mn-cs"/>
            </a:endParaRPr>
          </a:p>
        </p:txBody>
      </p:sp>
      <p:sp>
        <p:nvSpPr>
          <p:cNvPr id="3" name="TextBox 2">
            <a:extLst>
              <a:ext uri="{FF2B5EF4-FFF2-40B4-BE49-F238E27FC236}">
                <a16:creationId xmlns:a16="http://schemas.microsoft.com/office/drawing/2014/main" id="{33D7B33F-846E-4735-BD35-3C5A637FB066}"/>
              </a:ext>
            </a:extLst>
          </p:cNvPr>
          <p:cNvSpPr txBox="1"/>
          <p:nvPr/>
        </p:nvSpPr>
        <p:spPr>
          <a:xfrm>
            <a:off x="3000154" y="6303278"/>
            <a:ext cx="828675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dirty="0">
                <a:ln>
                  <a:noFill/>
                </a:ln>
                <a:solidFill>
                  <a:srgbClr val="58595B"/>
                </a:solidFill>
                <a:effectLst/>
                <a:uLnTx/>
                <a:uFillTx/>
                <a:latin typeface="+mj-lt"/>
                <a:ea typeface="+mn-ea"/>
                <a:cs typeface="+mn-cs"/>
              </a:rPr>
              <a:t>Note: Chapter Presidents are part of the regional council and thus are considered for regional awards rather than chapter awards</a:t>
            </a:r>
          </a:p>
        </p:txBody>
      </p:sp>
    </p:spTree>
    <p:extLst>
      <p:ext uri="{BB962C8B-B14F-4D97-AF65-F5344CB8AC3E}">
        <p14:creationId xmlns:p14="http://schemas.microsoft.com/office/powerpoint/2010/main" val="3955562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0905" y="557047"/>
            <a:ext cx="10515600" cy="787814"/>
          </a:xfrm>
        </p:spPr>
        <p:txBody>
          <a:bodyPr>
            <a:normAutofit fontScale="90000"/>
          </a:bodyPr>
          <a:lstStyle/>
          <a:p>
            <a:r>
              <a:rPr lang="en-US" sz="3100" dirty="0">
                <a:solidFill>
                  <a:schemeClr val="accent1"/>
                </a:solidFill>
              </a:rPr>
              <a:t>HBA Volunteer Recognition Awards – Regional Level</a:t>
            </a:r>
            <a:br>
              <a:rPr lang="en-US" dirty="0">
                <a:solidFill>
                  <a:schemeClr val="accent1"/>
                </a:solidFill>
              </a:rPr>
            </a:br>
            <a:r>
              <a:rPr lang="en-US" sz="2600" i="1" dirty="0">
                <a:solidFill>
                  <a:schemeClr val="accent1"/>
                </a:solidFill>
              </a:rPr>
              <a:t>Additional details</a:t>
            </a:r>
          </a:p>
        </p:txBody>
      </p:sp>
      <p:graphicFrame>
        <p:nvGraphicFramePr>
          <p:cNvPr id="5" name="Table 4"/>
          <p:cNvGraphicFramePr>
            <a:graphicFrameLocks noGrp="1"/>
          </p:cNvGraphicFramePr>
          <p:nvPr>
            <p:extLst>
              <p:ext uri="{D42A27DB-BD31-4B8C-83A1-F6EECF244321}">
                <p14:modId xmlns:p14="http://schemas.microsoft.com/office/powerpoint/2010/main" val="1067897142"/>
              </p:ext>
            </p:extLst>
          </p:nvPr>
        </p:nvGraphicFramePr>
        <p:xfrm>
          <a:off x="609600" y="1483360"/>
          <a:ext cx="11186160" cy="4381626"/>
        </p:xfrm>
        <a:graphic>
          <a:graphicData uri="http://schemas.openxmlformats.org/drawingml/2006/table">
            <a:tbl>
              <a:tblPr firstRow="1" bandRow="1">
                <a:tableStyleId>{5C22544A-7EE6-4342-B048-85BDC9FD1C3A}</a:tableStyleId>
              </a:tblPr>
              <a:tblGrid>
                <a:gridCol w="2796540">
                  <a:extLst>
                    <a:ext uri="{9D8B030D-6E8A-4147-A177-3AD203B41FA5}">
                      <a16:colId xmlns:a16="http://schemas.microsoft.com/office/drawing/2014/main" val="20000"/>
                    </a:ext>
                  </a:extLst>
                </a:gridCol>
                <a:gridCol w="2796540">
                  <a:extLst>
                    <a:ext uri="{9D8B030D-6E8A-4147-A177-3AD203B41FA5}">
                      <a16:colId xmlns:a16="http://schemas.microsoft.com/office/drawing/2014/main" val="20001"/>
                    </a:ext>
                  </a:extLst>
                </a:gridCol>
                <a:gridCol w="2796540">
                  <a:extLst>
                    <a:ext uri="{9D8B030D-6E8A-4147-A177-3AD203B41FA5}">
                      <a16:colId xmlns:a16="http://schemas.microsoft.com/office/drawing/2014/main" val="20002"/>
                    </a:ext>
                  </a:extLst>
                </a:gridCol>
                <a:gridCol w="2796540">
                  <a:extLst>
                    <a:ext uri="{9D8B030D-6E8A-4147-A177-3AD203B41FA5}">
                      <a16:colId xmlns:a16="http://schemas.microsoft.com/office/drawing/2014/main" val="20003"/>
                    </a:ext>
                  </a:extLst>
                </a:gridCol>
              </a:tblGrid>
              <a:tr h="346078">
                <a:tc>
                  <a:txBody>
                    <a:bodyPr/>
                    <a:lstStyle/>
                    <a:p>
                      <a:pPr algn="ctr"/>
                      <a:r>
                        <a:rPr lang="en-US" dirty="0"/>
                        <a:t>Award</a:t>
                      </a:r>
                    </a:p>
                  </a:txBody>
                  <a:tcPr/>
                </a:tc>
                <a:tc>
                  <a:txBody>
                    <a:bodyPr/>
                    <a:lstStyle/>
                    <a:p>
                      <a:pPr algn="ctr"/>
                      <a:r>
                        <a:rPr lang="en-US" sz="1600" dirty="0"/>
                        <a:t>Who can win</a:t>
                      </a:r>
                    </a:p>
                  </a:txBody>
                  <a:tcPr/>
                </a:tc>
                <a:tc>
                  <a:txBody>
                    <a:bodyPr/>
                    <a:lstStyle/>
                    <a:p>
                      <a:pPr algn="ctr"/>
                      <a:r>
                        <a:rPr lang="en-US" sz="1600" dirty="0"/>
                        <a:t>Who nominates</a:t>
                      </a:r>
                    </a:p>
                  </a:txBody>
                  <a:tcPr/>
                </a:tc>
                <a:tc>
                  <a:txBody>
                    <a:bodyPr/>
                    <a:lstStyle/>
                    <a:p>
                      <a:pPr algn="ctr"/>
                      <a:r>
                        <a:rPr lang="en-US" sz="1600" dirty="0"/>
                        <a:t>Who decides on a winner</a:t>
                      </a:r>
                    </a:p>
                  </a:txBody>
                  <a:tcPr/>
                </a:tc>
                <a:extLst>
                  <a:ext uri="{0D108BD9-81ED-4DB2-BD59-A6C34878D82A}">
                    <a16:rowId xmlns:a16="http://schemas.microsoft.com/office/drawing/2014/main" val="10000"/>
                  </a:ext>
                </a:extLst>
              </a:tr>
              <a:tr h="616672">
                <a:tc>
                  <a:txBody>
                    <a:bodyPr/>
                    <a:lstStyle/>
                    <a:p>
                      <a:pPr algn="ctr"/>
                      <a:r>
                        <a:rPr lang="en-US" dirty="0"/>
                        <a:t>LEAD award</a:t>
                      </a:r>
                      <a:endParaRPr lang="en-US" b="1" dirty="0"/>
                    </a:p>
                  </a:txBody>
                  <a:tcPr/>
                </a:tc>
                <a:tc>
                  <a:txBody>
                    <a:bodyPr/>
                    <a:lstStyle/>
                    <a:p>
                      <a:pPr algn="ctr"/>
                      <a:r>
                        <a:rPr lang="en-US" sz="1600" dirty="0"/>
                        <a:t>Any regional volunteer</a:t>
                      </a:r>
                    </a:p>
                  </a:txBody>
                  <a:tcPr/>
                </a:tc>
                <a:tc>
                  <a:txBody>
                    <a:bodyPr/>
                    <a:lstStyle/>
                    <a:p>
                      <a:pPr algn="ctr"/>
                      <a:r>
                        <a:rPr lang="en-US" sz="1600" dirty="0"/>
                        <a:t>Regional council members, VPs and regional directors</a:t>
                      </a:r>
                    </a:p>
                  </a:txBody>
                  <a:tcPr/>
                </a:tc>
                <a:tc>
                  <a:txBody>
                    <a:bodyPr/>
                    <a:lstStyle/>
                    <a:p>
                      <a:pPr algn="ctr"/>
                      <a:r>
                        <a:rPr lang="en-US" sz="1600" dirty="0"/>
                        <a:t>Regional EC votes</a:t>
                      </a:r>
                    </a:p>
                  </a:txBody>
                  <a:tcPr/>
                </a:tc>
                <a:extLst>
                  <a:ext uri="{0D108BD9-81ED-4DB2-BD59-A6C34878D82A}">
                    <a16:rowId xmlns:a16="http://schemas.microsoft.com/office/drawing/2014/main" val="10001"/>
                  </a:ext>
                </a:extLst>
              </a:tr>
              <a:tr h="595034">
                <a:tc>
                  <a:txBody>
                    <a:bodyPr/>
                    <a:lstStyle/>
                    <a:p>
                      <a:pPr algn="ctr"/>
                      <a:r>
                        <a:rPr lang="en-US" dirty="0"/>
                        <a:t>Legacy award</a:t>
                      </a:r>
                      <a:endParaRPr lang="en-US" b="1" dirty="0"/>
                    </a:p>
                  </a:txBody>
                  <a:tcPr/>
                </a:tc>
                <a:tc>
                  <a:txBody>
                    <a:bodyPr/>
                    <a:lstStyle/>
                    <a:p>
                      <a:pPr algn="ctr"/>
                      <a:r>
                        <a:rPr lang="en-US" sz="1600" dirty="0"/>
                        <a:t>Any regional volunteer (5+ years of service)</a:t>
                      </a:r>
                    </a:p>
                  </a:txBody>
                  <a:tcPr/>
                </a:tc>
                <a:tc>
                  <a:txBody>
                    <a:bodyPr/>
                    <a:lstStyle/>
                    <a:p>
                      <a:pPr algn="ctr"/>
                      <a:r>
                        <a:rPr lang="en-US" sz="1600" dirty="0"/>
                        <a:t>Regional council members, VPs and regional directors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Regional EC votes</a:t>
                      </a:r>
                    </a:p>
                    <a:p>
                      <a:pPr algn="ctr"/>
                      <a:endParaRPr lang="en-US" sz="1600" dirty="0"/>
                    </a:p>
                  </a:txBody>
                  <a:tcPr/>
                </a:tc>
                <a:extLst>
                  <a:ext uri="{0D108BD9-81ED-4DB2-BD59-A6C34878D82A}">
                    <a16:rowId xmlns:a16="http://schemas.microsoft.com/office/drawing/2014/main" val="10002"/>
                  </a:ext>
                </a:extLst>
              </a:tr>
              <a:tr h="460701">
                <a:tc>
                  <a:txBody>
                    <a:bodyPr/>
                    <a:lstStyle/>
                    <a:p>
                      <a:pPr algn="ctr"/>
                      <a:r>
                        <a:rPr lang="en-US" dirty="0"/>
                        <a:t>Marie Curie award</a:t>
                      </a:r>
                      <a:endParaRPr lang="en-US" b="1" dirty="0"/>
                    </a:p>
                  </a:txBody>
                  <a:tcPr/>
                </a:tc>
                <a:tc>
                  <a:txBody>
                    <a:bodyPr/>
                    <a:lstStyle/>
                    <a:p>
                      <a:pPr algn="ctr"/>
                      <a:r>
                        <a:rPr lang="en-US" sz="1600" dirty="0"/>
                        <a:t>Any regional volunteer</a:t>
                      </a:r>
                    </a:p>
                  </a:txBody>
                  <a:tcPr/>
                </a:tc>
                <a:tc>
                  <a:txBody>
                    <a:bodyPr/>
                    <a:lstStyle/>
                    <a:p>
                      <a:pPr algn="ctr"/>
                      <a:r>
                        <a:rPr lang="en-US" sz="1600" dirty="0"/>
                        <a:t>Regional council members, VPs and regional directors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Regional EC votes</a:t>
                      </a:r>
                    </a:p>
                    <a:p>
                      <a:pPr algn="ctr"/>
                      <a:endParaRPr lang="en-US" sz="1600" dirty="0"/>
                    </a:p>
                  </a:txBody>
                  <a:tcPr/>
                </a:tc>
                <a:extLst>
                  <a:ext uri="{0D108BD9-81ED-4DB2-BD59-A6C34878D82A}">
                    <a16:rowId xmlns:a16="http://schemas.microsoft.com/office/drawing/2014/main" val="10003"/>
                  </a:ext>
                </a:extLst>
              </a:tr>
              <a:tr h="460701">
                <a:tc>
                  <a:txBody>
                    <a:bodyPr/>
                    <a:lstStyle/>
                    <a:p>
                      <a:pPr algn="ctr"/>
                      <a:r>
                        <a:rPr lang="en-US" dirty="0"/>
                        <a:t>Everest</a:t>
                      </a:r>
                      <a:r>
                        <a:rPr lang="en-US" baseline="0" dirty="0"/>
                        <a:t> award</a:t>
                      </a:r>
                      <a:endParaRPr lang="en-US" b="1" dirty="0"/>
                    </a:p>
                  </a:txBody>
                  <a:tcPr/>
                </a:tc>
                <a:tc>
                  <a:txBody>
                    <a:bodyPr/>
                    <a:lstStyle/>
                    <a:p>
                      <a:pPr algn="ctr"/>
                      <a:r>
                        <a:rPr lang="en-US" sz="1600" dirty="0"/>
                        <a:t>Any regional volunteer</a:t>
                      </a:r>
                    </a:p>
                  </a:txBody>
                  <a:tcPr/>
                </a:tc>
                <a:tc>
                  <a:txBody>
                    <a:bodyPr/>
                    <a:lstStyle/>
                    <a:p>
                      <a:pPr algn="ctr"/>
                      <a:r>
                        <a:rPr lang="en-US" sz="1600" dirty="0"/>
                        <a:t>Regional council member, VPs and regional directors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Regional EC votes</a:t>
                      </a:r>
                    </a:p>
                    <a:p>
                      <a:pPr algn="ctr"/>
                      <a:endParaRPr lang="en-US" sz="1600" dirty="0"/>
                    </a:p>
                  </a:txBody>
                  <a:tcPr/>
                </a:tc>
                <a:extLst>
                  <a:ext uri="{0D108BD9-81ED-4DB2-BD59-A6C34878D82A}">
                    <a16:rowId xmlns:a16="http://schemas.microsoft.com/office/drawing/2014/main" val="10004"/>
                  </a:ext>
                </a:extLst>
              </a:tr>
              <a:tr h="797046">
                <a:tc>
                  <a:txBody>
                    <a:bodyPr/>
                    <a:lstStyle/>
                    <a:p>
                      <a:pPr algn="ctr"/>
                      <a:r>
                        <a:rPr lang="en-US" dirty="0"/>
                        <a:t>Honored Volunteer award</a:t>
                      </a:r>
                      <a:endParaRPr lang="en-US" b="1" dirty="0"/>
                    </a:p>
                  </a:txBody>
                  <a:tcPr/>
                </a:tc>
                <a:tc>
                  <a:txBody>
                    <a:bodyPr/>
                    <a:lstStyle/>
                    <a:p>
                      <a:pPr algn="ctr"/>
                      <a:r>
                        <a:rPr lang="en-US" sz="1600" dirty="0"/>
                        <a:t>Any regional volunteer</a:t>
                      </a:r>
                    </a:p>
                  </a:txBody>
                  <a:tcPr/>
                </a:tc>
                <a:tc>
                  <a:txBody>
                    <a:bodyPr/>
                    <a:lstStyle/>
                    <a:p>
                      <a:pPr algn="ctr"/>
                      <a:r>
                        <a:rPr lang="en-US" sz="1600" dirty="0"/>
                        <a:t>Regional council members, VPs and regional directors</a:t>
                      </a:r>
                    </a:p>
                  </a:txBody>
                  <a:tcPr/>
                </a:tc>
                <a:tc>
                  <a:txBody>
                    <a:bodyPr/>
                    <a:lstStyle/>
                    <a:p>
                      <a:pPr algn="ctr"/>
                      <a:r>
                        <a:rPr lang="en-US" sz="1600" dirty="0"/>
                        <a:t>Volunteer Experience President (or designee) selects</a:t>
                      </a:r>
                    </a:p>
                  </a:txBody>
                  <a:tcPr/>
                </a:tc>
                <a:extLst>
                  <a:ext uri="{0D108BD9-81ED-4DB2-BD59-A6C34878D82A}">
                    <a16:rowId xmlns:a16="http://schemas.microsoft.com/office/drawing/2014/main" val="10005"/>
                  </a:ext>
                </a:extLst>
              </a:tr>
              <a:tr h="622081">
                <a:tc>
                  <a:txBody>
                    <a:bodyPr/>
                    <a:lstStyle/>
                    <a:p>
                      <a:pPr algn="ctr"/>
                      <a:r>
                        <a:rPr lang="en-US" dirty="0"/>
                        <a:t>Spark award</a:t>
                      </a:r>
                      <a:endParaRPr lang="en-US" b="1" dirty="0"/>
                    </a:p>
                  </a:txBody>
                  <a:tcPr/>
                </a:tc>
                <a:tc>
                  <a:txBody>
                    <a:bodyPr/>
                    <a:lstStyle/>
                    <a:p>
                      <a:pPr algn="ctr"/>
                      <a:r>
                        <a:rPr lang="en-US" sz="1600" dirty="0"/>
                        <a:t>Any regional volunteer</a:t>
                      </a:r>
                    </a:p>
                  </a:txBody>
                  <a:tcPr/>
                </a:tc>
                <a:tc>
                  <a:txBody>
                    <a:bodyPr/>
                    <a:lstStyle/>
                    <a:p>
                      <a:pPr algn="ctr"/>
                      <a:r>
                        <a:rPr lang="en-US" sz="1600" dirty="0"/>
                        <a:t>Any member</a:t>
                      </a:r>
                    </a:p>
                  </a:txBody>
                  <a:tcPr/>
                </a:tc>
                <a:tc>
                  <a:txBody>
                    <a:bodyPr/>
                    <a:lstStyle/>
                    <a:p>
                      <a:pPr algn="ctr"/>
                      <a:r>
                        <a:rPr lang="en-US" sz="1600" dirty="0"/>
                        <a:t>Volunteer Experience President (or designee) selects</a:t>
                      </a:r>
                    </a:p>
                  </a:txBody>
                  <a:tcPr/>
                </a:tc>
                <a:extLst>
                  <a:ext uri="{0D108BD9-81ED-4DB2-BD59-A6C34878D82A}">
                    <a16:rowId xmlns:a16="http://schemas.microsoft.com/office/drawing/2014/main" val="10006"/>
                  </a:ext>
                </a:extLst>
              </a:tr>
            </a:tbl>
          </a:graphicData>
        </a:graphic>
      </p:graphicFrame>
      <p:sp>
        <p:nvSpPr>
          <p:cNvPr id="6" name="TextBox 5"/>
          <p:cNvSpPr txBox="1"/>
          <p:nvPr/>
        </p:nvSpPr>
        <p:spPr>
          <a:xfrm>
            <a:off x="2794270" y="6079351"/>
            <a:ext cx="842573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1" u="none" strike="noStrike" kern="1200" cap="none" spc="0" normalizeH="0" baseline="0" noProof="0" dirty="0">
              <a:ln>
                <a:noFill/>
              </a:ln>
              <a:solidFill>
                <a:srgbClr val="58595B"/>
              </a:solidFill>
              <a:effectLst/>
              <a:uLnTx/>
              <a:uFillTx/>
              <a:latin typeface="Palatino Linotype"/>
              <a:ea typeface="+mn-ea"/>
              <a:cs typeface="+mn-cs"/>
            </a:endParaRPr>
          </a:p>
        </p:txBody>
      </p:sp>
      <p:sp>
        <p:nvSpPr>
          <p:cNvPr id="3" name="TextBox 2">
            <a:extLst>
              <a:ext uri="{FF2B5EF4-FFF2-40B4-BE49-F238E27FC236}">
                <a16:creationId xmlns:a16="http://schemas.microsoft.com/office/drawing/2014/main" id="{F98A0EC5-72C7-4FBD-A1D1-6AC9224D3E5A}"/>
              </a:ext>
            </a:extLst>
          </p:cNvPr>
          <p:cNvSpPr txBox="1"/>
          <p:nvPr/>
        </p:nvSpPr>
        <p:spPr>
          <a:xfrm>
            <a:off x="3894490" y="6153031"/>
            <a:ext cx="69449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58595B"/>
                </a:solidFill>
                <a:effectLst/>
                <a:uLnTx/>
                <a:uFillTx/>
                <a:latin typeface="+mj-lt"/>
                <a:ea typeface="+mn-ea"/>
                <a:cs typeface="+mn-cs"/>
              </a:rPr>
              <a:t>Note: “regional volunteer” is defined as Regional Council (including chapter presidents), regional VPs, Regional Directors, and regional committee members</a:t>
            </a:r>
          </a:p>
        </p:txBody>
      </p:sp>
    </p:spTree>
    <p:extLst>
      <p:ext uri="{BB962C8B-B14F-4D97-AF65-F5344CB8AC3E}">
        <p14:creationId xmlns:p14="http://schemas.microsoft.com/office/powerpoint/2010/main" val="3106681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495083"/>
            <a:ext cx="10515600" cy="795142"/>
          </a:xfrm>
        </p:spPr>
        <p:txBody>
          <a:bodyPr>
            <a:normAutofit fontScale="90000"/>
          </a:bodyPr>
          <a:lstStyle/>
          <a:p>
            <a:pPr algn="ctr"/>
            <a:r>
              <a:rPr lang="en-US" dirty="0"/>
              <a:t>HBA Volunteer Recognition Awards</a:t>
            </a:r>
            <a:br>
              <a:rPr lang="en-US" dirty="0"/>
            </a:br>
            <a:r>
              <a:rPr lang="en-US" sz="2600" i="1" dirty="0"/>
              <a:t>At-a-glance </a:t>
            </a:r>
          </a:p>
        </p:txBody>
      </p:sp>
      <p:graphicFrame>
        <p:nvGraphicFramePr>
          <p:cNvPr id="6" name="Diagram 5"/>
          <p:cNvGraphicFramePr/>
          <p:nvPr>
            <p:extLst>
              <p:ext uri="{D42A27DB-BD31-4B8C-83A1-F6EECF244321}">
                <p14:modId xmlns:p14="http://schemas.microsoft.com/office/powerpoint/2010/main" val="1103446370"/>
              </p:ext>
            </p:extLst>
          </p:nvPr>
        </p:nvGraphicFramePr>
        <p:xfrm>
          <a:off x="3980061" y="2506018"/>
          <a:ext cx="4213008" cy="3334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 Placeholder 2"/>
          <p:cNvSpPr txBox="1">
            <a:spLocks/>
          </p:cNvSpPr>
          <p:nvPr/>
        </p:nvSpPr>
        <p:spPr>
          <a:xfrm>
            <a:off x="1734595" y="3785711"/>
            <a:ext cx="2148395" cy="1060450"/>
          </a:xfrm>
          <a:prstGeom prst="rect">
            <a:avLst/>
          </a:prstGeom>
        </p:spPr>
        <p:txBody>
          <a:bodyPr/>
          <a:lstStyle>
            <a:lvl1pPr marL="228600" indent="-228600" algn="l" rtl="0" eaLnBrk="0" fontAlgn="base" hangingPunct="0">
              <a:lnSpc>
                <a:spcPct val="90000"/>
              </a:lnSpc>
              <a:spcBef>
                <a:spcPts val="1000"/>
              </a:spcBef>
              <a:spcAft>
                <a:spcPts val="600"/>
              </a:spcAft>
              <a:buFont typeface="Arial" charset="0"/>
              <a:buChar char="•"/>
              <a:defRPr sz="2000" kern="1200">
                <a:solidFill>
                  <a:schemeClr val="tx1"/>
                </a:solidFill>
                <a:latin typeface="Arial" panose="020B0604020202020204" pitchFamily="34" charset="0"/>
                <a:ea typeface="MS PGothic" pitchFamily="34" charset="-128"/>
                <a:cs typeface="Arial" panose="020B0604020202020204" pitchFamily="34" charset="0"/>
              </a:defRPr>
            </a:lvl1pPr>
            <a:lvl2pPr marL="502920" indent="-228600" algn="l" rtl="0" eaLnBrk="0" fontAlgn="base" hangingPunct="0">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S PGothic" pitchFamily="34" charset="-128"/>
                <a:cs typeface="Arial" panose="020B0604020202020204" pitchFamily="34" charset="0"/>
              </a:defRPr>
            </a:lvl2pPr>
            <a:lvl3pPr marL="758952" indent="-228600" algn="l" rtl="0" eaLnBrk="0" fontAlgn="base" hangingPunct="0">
              <a:lnSpc>
                <a:spcPct val="90000"/>
              </a:lnSpc>
              <a:spcBef>
                <a:spcPts val="500"/>
              </a:spcBef>
              <a:spcAft>
                <a:spcPts val="60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3pPr>
            <a:lvl4pPr marL="1005840" indent="-228600" algn="l" rtl="0" eaLnBrk="0" fontAlgn="base" hangingPunct="0">
              <a:lnSpc>
                <a:spcPct val="90000"/>
              </a:lnSpc>
              <a:spcBef>
                <a:spcPts val="500"/>
              </a:spcBef>
              <a:spcAft>
                <a:spcPts val="600"/>
              </a:spcAft>
              <a:buFont typeface="Arial" charset="0"/>
              <a:buChar char="•"/>
              <a:defRPr sz="1400" kern="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1600" dirty="0">
                <a:solidFill>
                  <a:schemeClr val="accent1"/>
                </a:solidFill>
                <a:latin typeface="+mj-lt"/>
              </a:rPr>
              <a:t>Innovation and/or</a:t>
            </a:r>
          </a:p>
          <a:p>
            <a:pPr marL="0" indent="0" algn="ctr">
              <a:lnSpc>
                <a:spcPct val="100000"/>
              </a:lnSpc>
              <a:spcBef>
                <a:spcPts val="0"/>
              </a:spcBef>
              <a:spcAft>
                <a:spcPts val="0"/>
              </a:spcAft>
              <a:buNone/>
            </a:pPr>
            <a:r>
              <a:rPr lang="en-US" sz="1600" dirty="0">
                <a:solidFill>
                  <a:schemeClr val="accent1"/>
                </a:solidFill>
                <a:latin typeface="+mj-lt"/>
              </a:rPr>
              <a:t>impact </a:t>
            </a:r>
          </a:p>
          <a:p>
            <a:pPr marL="0" indent="0" algn="ctr">
              <a:spcBef>
                <a:spcPts val="0"/>
              </a:spcBef>
              <a:buNone/>
            </a:pPr>
            <a:r>
              <a:rPr lang="en-US" sz="1400" b="1" dirty="0">
                <a:solidFill>
                  <a:schemeClr val="accent1"/>
                </a:solidFill>
                <a:latin typeface="+mj-lt"/>
              </a:rPr>
              <a:t>- Annual/optional-</a:t>
            </a:r>
          </a:p>
        </p:txBody>
      </p:sp>
      <p:sp>
        <p:nvSpPr>
          <p:cNvPr id="8" name="Text Placeholder 2"/>
          <p:cNvSpPr txBox="1">
            <a:spLocks/>
          </p:cNvSpPr>
          <p:nvPr/>
        </p:nvSpPr>
        <p:spPr>
          <a:xfrm>
            <a:off x="8211940" y="2473104"/>
            <a:ext cx="2175062" cy="999065"/>
          </a:xfrm>
          <a:prstGeom prst="rect">
            <a:avLst/>
          </a:prstGeom>
        </p:spPr>
        <p:txBody>
          <a:bodyPr/>
          <a:lstStyle>
            <a:lvl1pPr marL="228600" indent="-228600" algn="l" rtl="0" eaLnBrk="0" fontAlgn="base" hangingPunct="0">
              <a:lnSpc>
                <a:spcPct val="90000"/>
              </a:lnSpc>
              <a:spcBef>
                <a:spcPts val="1000"/>
              </a:spcBef>
              <a:spcAft>
                <a:spcPts val="600"/>
              </a:spcAft>
              <a:buFont typeface="Arial" charset="0"/>
              <a:buChar char="•"/>
              <a:defRPr sz="2000" kern="1200">
                <a:solidFill>
                  <a:schemeClr val="tx1"/>
                </a:solidFill>
                <a:latin typeface="Arial" panose="020B0604020202020204" pitchFamily="34" charset="0"/>
                <a:ea typeface="MS PGothic" pitchFamily="34" charset="-128"/>
                <a:cs typeface="Arial" panose="020B0604020202020204" pitchFamily="34" charset="0"/>
              </a:defRPr>
            </a:lvl1pPr>
            <a:lvl2pPr marL="502920" indent="-228600" algn="l" rtl="0" eaLnBrk="0" fontAlgn="base" hangingPunct="0">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S PGothic" pitchFamily="34" charset="-128"/>
                <a:cs typeface="Arial" panose="020B0604020202020204" pitchFamily="34" charset="0"/>
              </a:defRPr>
            </a:lvl2pPr>
            <a:lvl3pPr marL="758952" indent="-228600" algn="l" rtl="0" eaLnBrk="0" fontAlgn="base" hangingPunct="0">
              <a:lnSpc>
                <a:spcPct val="90000"/>
              </a:lnSpc>
              <a:spcBef>
                <a:spcPts val="500"/>
              </a:spcBef>
              <a:spcAft>
                <a:spcPts val="60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3pPr>
            <a:lvl4pPr marL="1005840" indent="-228600" algn="l" rtl="0" eaLnBrk="0" fontAlgn="base" hangingPunct="0">
              <a:lnSpc>
                <a:spcPct val="90000"/>
              </a:lnSpc>
              <a:spcBef>
                <a:spcPts val="500"/>
              </a:spcBef>
              <a:spcAft>
                <a:spcPts val="600"/>
              </a:spcAft>
              <a:buFont typeface="Arial" charset="0"/>
              <a:buChar char="•"/>
              <a:defRPr sz="1400" kern="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1600" dirty="0">
                <a:solidFill>
                  <a:schemeClr val="accent1"/>
                </a:solidFill>
                <a:latin typeface="+mj-lt"/>
              </a:rPr>
              <a:t>5+ yrs continued high value service   </a:t>
            </a:r>
            <a:r>
              <a:rPr lang="en-US" sz="1400" b="1" dirty="0">
                <a:solidFill>
                  <a:schemeClr val="accent1"/>
                </a:solidFill>
                <a:latin typeface="+mj-lt"/>
              </a:rPr>
              <a:t>-Annual/optional - </a:t>
            </a:r>
            <a:endParaRPr lang="en-US" sz="1600" b="1" dirty="0">
              <a:solidFill>
                <a:schemeClr val="accent1"/>
              </a:solidFill>
              <a:latin typeface="+mj-lt"/>
            </a:endParaRPr>
          </a:p>
        </p:txBody>
      </p:sp>
      <p:sp>
        <p:nvSpPr>
          <p:cNvPr id="9" name="Text Placeholder 2"/>
          <p:cNvSpPr txBox="1">
            <a:spLocks/>
          </p:cNvSpPr>
          <p:nvPr/>
        </p:nvSpPr>
        <p:spPr>
          <a:xfrm>
            <a:off x="7944352" y="3753584"/>
            <a:ext cx="2965252" cy="1192537"/>
          </a:xfrm>
          <a:prstGeom prst="rect">
            <a:avLst/>
          </a:prstGeom>
        </p:spPr>
        <p:txBody>
          <a:bodyPr/>
          <a:lstStyle>
            <a:lvl1pPr marL="228600" indent="-228600" algn="l" rtl="0" eaLnBrk="0" fontAlgn="base" hangingPunct="0">
              <a:lnSpc>
                <a:spcPct val="90000"/>
              </a:lnSpc>
              <a:spcBef>
                <a:spcPts val="1000"/>
              </a:spcBef>
              <a:spcAft>
                <a:spcPts val="600"/>
              </a:spcAft>
              <a:buFont typeface="Arial" charset="0"/>
              <a:buChar char="•"/>
              <a:defRPr sz="2000" kern="1200">
                <a:solidFill>
                  <a:schemeClr val="tx1"/>
                </a:solidFill>
                <a:latin typeface="Arial" panose="020B0604020202020204" pitchFamily="34" charset="0"/>
                <a:ea typeface="MS PGothic" pitchFamily="34" charset="-128"/>
                <a:cs typeface="Arial" panose="020B0604020202020204" pitchFamily="34" charset="0"/>
              </a:defRPr>
            </a:lvl1pPr>
            <a:lvl2pPr marL="502920" indent="-228600" algn="l" rtl="0" eaLnBrk="0" fontAlgn="base" hangingPunct="0">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S PGothic" pitchFamily="34" charset="-128"/>
                <a:cs typeface="Arial" panose="020B0604020202020204" pitchFamily="34" charset="0"/>
              </a:defRPr>
            </a:lvl2pPr>
            <a:lvl3pPr marL="758952" indent="-228600" algn="l" rtl="0" eaLnBrk="0" fontAlgn="base" hangingPunct="0">
              <a:lnSpc>
                <a:spcPct val="90000"/>
              </a:lnSpc>
              <a:spcBef>
                <a:spcPts val="500"/>
              </a:spcBef>
              <a:spcAft>
                <a:spcPts val="60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3pPr>
            <a:lvl4pPr marL="1005840" indent="-228600" algn="l" rtl="0" eaLnBrk="0" fontAlgn="base" hangingPunct="0">
              <a:lnSpc>
                <a:spcPct val="90000"/>
              </a:lnSpc>
              <a:spcBef>
                <a:spcPts val="500"/>
              </a:spcBef>
              <a:spcAft>
                <a:spcPts val="600"/>
              </a:spcAft>
              <a:buFont typeface="Arial" charset="0"/>
              <a:buChar char="•"/>
              <a:defRPr sz="1400" kern="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0"/>
              </a:spcAft>
              <a:buNone/>
            </a:pPr>
            <a:r>
              <a:rPr lang="en-US" sz="1600" dirty="0">
                <a:solidFill>
                  <a:schemeClr val="accent1"/>
                </a:solidFill>
                <a:latin typeface="+mj-lt"/>
              </a:rPr>
              <a:t>Above and beyond; </a:t>
            </a:r>
          </a:p>
          <a:p>
            <a:pPr marL="0" indent="0" algn="ctr">
              <a:lnSpc>
                <a:spcPct val="100000"/>
              </a:lnSpc>
              <a:spcBef>
                <a:spcPts val="0"/>
              </a:spcBef>
              <a:spcAft>
                <a:spcPts val="0"/>
              </a:spcAft>
              <a:buNone/>
            </a:pPr>
            <a:r>
              <a:rPr lang="en-US" sz="1600" dirty="0">
                <a:solidFill>
                  <a:schemeClr val="accent1"/>
                </a:solidFill>
                <a:latin typeface="+mj-lt"/>
              </a:rPr>
              <a:t>significant accomplishment</a:t>
            </a:r>
          </a:p>
          <a:p>
            <a:pPr marL="0" indent="0" algn="ctr">
              <a:spcBef>
                <a:spcPts val="0"/>
              </a:spcBef>
              <a:buNone/>
            </a:pPr>
            <a:r>
              <a:rPr lang="en-US" sz="1400" b="1" dirty="0">
                <a:solidFill>
                  <a:schemeClr val="accent1"/>
                </a:solidFill>
                <a:latin typeface="+mj-lt"/>
              </a:rPr>
              <a:t> -Annual/optional- </a:t>
            </a:r>
          </a:p>
        </p:txBody>
      </p:sp>
      <p:sp>
        <p:nvSpPr>
          <p:cNvPr id="10" name="Text Placeholder 2"/>
          <p:cNvSpPr txBox="1">
            <a:spLocks/>
          </p:cNvSpPr>
          <p:nvPr/>
        </p:nvSpPr>
        <p:spPr>
          <a:xfrm>
            <a:off x="8163827" y="4893340"/>
            <a:ext cx="2426820" cy="1407859"/>
          </a:xfrm>
          <a:prstGeom prst="rect">
            <a:avLst/>
          </a:prstGeom>
        </p:spPr>
        <p:txBody>
          <a:bodyPr/>
          <a:lstStyle>
            <a:lvl1pPr marL="228600" indent="-228600" algn="l" rtl="0" eaLnBrk="0" fontAlgn="base" hangingPunct="0">
              <a:lnSpc>
                <a:spcPct val="90000"/>
              </a:lnSpc>
              <a:spcBef>
                <a:spcPts val="1000"/>
              </a:spcBef>
              <a:spcAft>
                <a:spcPts val="600"/>
              </a:spcAft>
              <a:buFont typeface="Arial" charset="0"/>
              <a:buChar char="•"/>
              <a:defRPr sz="2000" kern="1200">
                <a:solidFill>
                  <a:schemeClr val="tx1"/>
                </a:solidFill>
                <a:latin typeface="Arial" panose="020B0604020202020204" pitchFamily="34" charset="0"/>
                <a:ea typeface="MS PGothic" pitchFamily="34" charset="-128"/>
                <a:cs typeface="Arial" panose="020B0604020202020204" pitchFamily="34" charset="0"/>
              </a:defRPr>
            </a:lvl1pPr>
            <a:lvl2pPr marL="502920" indent="-228600" algn="l" rtl="0" eaLnBrk="0" fontAlgn="base" hangingPunct="0">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S PGothic" pitchFamily="34" charset="-128"/>
                <a:cs typeface="Arial" panose="020B0604020202020204" pitchFamily="34" charset="0"/>
              </a:defRPr>
            </a:lvl2pPr>
            <a:lvl3pPr marL="758952" indent="-228600" algn="l" rtl="0" eaLnBrk="0" fontAlgn="base" hangingPunct="0">
              <a:lnSpc>
                <a:spcPct val="90000"/>
              </a:lnSpc>
              <a:spcBef>
                <a:spcPts val="500"/>
              </a:spcBef>
              <a:spcAft>
                <a:spcPts val="60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3pPr>
            <a:lvl4pPr marL="1005840" indent="-228600" algn="l" rtl="0" eaLnBrk="0" fontAlgn="base" hangingPunct="0">
              <a:lnSpc>
                <a:spcPct val="90000"/>
              </a:lnSpc>
              <a:spcBef>
                <a:spcPts val="500"/>
              </a:spcBef>
              <a:spcAft>
                <a:spcPts val="600"/>
              </a:spcAft>
              <a:buFont typeface="Arial" charset="0"/>
              <a:buChar char="•"/>
              <a:defRPr sz="1400" kern="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solidFill>
                  <a:schemeClr val="accent1"/>
                </a:solidFill>
                <a:latin typeface="+mj-lt"/>
              </a:rPr>
              <a:t>Peer-to-peer recognition, appreciation </a:t>
            </a:r>
          </a:p>
          <a:p>
            <a:pPr marL="0" indent="0" algn="ctr">
              <a:lnSpc>
                <a:spcPct val="100000"/>
              </a:lnSpc>
              <a:spcBef>
                <a:spcPts val="0"/>
              </a:spcBef>
              <a:buNone/>
            </a:pPr>
            <a:r>
              <a:rPr lang="en-US" sz="1400" b="1" dirty="0">
                <a:solidFill>
                  <a:schemeClr val="accent1"/>
                </a:solidFill>
                <a:latin typeface="+mj-lt"/>
              </a:rPr>
              <a:t>- Ongoing - </a:t>
            </a:r>
          </a:p>
        </p:txBody>
      </p:sp>
      <p:sp>
        <p:nvSpPr>
          <p:cNvPr id="11" name="Text Placeholder 2"/>
          <p:cNvSpPr txBox="1">
            <a:spLocks/>
          </p:cNvSpPr>
          <p:nvPr/>
        </p:nvSpPr>
        <p:spPr>
          <a:xfrm>
            <a:off x="1690508" y="5004133"/>
            <a:ext cx="2414725" cy="950259"/>
          </a:xfrm>
          <a:prstGeom prst="rect">
            <a:avLst/>
          </a:prstGeom>
        </p:spPr>
        <p:txBody>
          <a:bodyPr/>
          <a:lstStyle>
            <a:lvl1pPr marL="228600" indent="-228600" algn="l" rtl="0" eaLnBrk="0" fontAlgn="base" hangingPunct="0">
              <a:lnSpc>
                <a:spcPct val="90000"/>
              </a:lnSpc>
              <a:spcBef>
                <a:spcPts val="1000"/>
              </a:spcBef>
              <a:spcAft>
                <a:spcPts val="600"/>
              </a:spcAft>
              <a:buFont typeface="Arial" charset="0"/>
              <a:buChar char="•"/>
              <a:defRPr sz="2000" kern="1200">
                <a:solidFill>
                  <a:schemeClr val="tx1"/>
                </a:solidFill>
                <a:latin typeface="Arial" panose="020B0604020202020204" pitchFamily="34" charset="0"/>
                <a:ea typeface="MS PGothic" pitchFamily="34" charset="-128"/>
                <a:cs typeface="Arial" panose="020B0604020202020204" pitchFamily="34" charset="0"/>
              </a:defRPr>
            </a:lvl1pPr>
            <a:lvl2pPr marL="502920" indent="-228600" algn="l" rtl="0" eaLnBrk="0" fontAlgn="base" hangingPunct="0">
              <a:lnSpc>
                <a:spcPct val="90000"/>
              </a:lnSpc>
              <a:spcBef>
                <a:spcPts val="500"/>
              </a:spcBef>
              <a:spcAft>
                <a:spcPts val="600"/>
              </a:spcAft>
              <a:buFont typeface="Arial" panose="020B0604020202020204" pitchFamily="34" charset="0"/>
              <a:buChar char="-"/>
              <a:defRPr sz="1800" kern="1200">
                <a:solidFill>
                  <a:schemeClr val="tx1"/>
                </a:solidFill>
                <a:latin typeface="Arial" panose="020B0604020202020204" pitchFamily="34" charset="0"/>
                <a:ea typeface="MS PGothic" pitchFamily="34" charset="-128"/>
                <a:cs typeface="Arial" panose="020B0604020202020204" pitchFamily="34" charset="0"/>
              </a:defRPr>
            </a:lvl2pPr>
            <a:lvl3pPr marL="758952" indent="-228600" algn="l" rtl="0" eaLnBrk="0" fontAlgn="base" hangingPunct="0">
              <a:lnSpc>
                <a:spcPct val="90000"/>
              </a:lnSpc>
              <a:spcBef>
                <a:spcPts val="500"/>
              </a:spcBef>
              <a:spcAft>
                <a:spcPts val="60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3pPr>
            <a:lvl4pPr marL="1005840" indent="-228600" algn="l" rtl="0" eaLnBrk="0" fontAlgn="base" hangingPunct="0">
              <a:lnSpc>
                <a:spcPct val="90000"/>
              </a:lnSpc>
              <a:spcBef>
                <a:spcPts val="500"/>
              </a:spcBef>
              <a:spcAft>
                <a:spcPts val="600"/>
              </a:spcAft>
              <a:buFont typeface="Arial" charset="0"/>
              <a:buChar char="•"/>
              <a:defRPr sz="1400" kern="12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charset="0"/>
              <a:buChar char="•"/>
              <a:defRPr sz="1600" kern="12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sz="1600" dirty="0">
                <a:solidFill>
                  <a:schemeClr val="accent1"/>
                </a:solidFill>
                <a:latin typeface="+mj-lt"/>
              </a:rPr>
              <a:t>Outstanding service</a:t>
            </a:r>
          </a:p>
          <a:p>
            <a:pPr marL="0" indent="0" algn="ctr">
              <a:spcBef>
                <a:spcPts val="0"/>
              </a:spcBef>
              <a:buNone/>
            </a:pPr>
            <a:r>
              <a:rPr lang="en-US" sz="1400" b="1" dirty="0">
                <a:solidFill>
                  <a:schemeClr val="accent1"/>
                </a:solidFill>
                <a:latin typeface="+mj-lt"/>
              </a:rPr>
              <a:t>- Monthly or Quarterly -</a:t>
            </a:r>
          </a:p>
        </p:txBody>
      </p:sp>
      <p:sp>
        <p:nvSpPr>
          <p:cNvPr id="5" name="Rectangle 4">
            <a:extLst>
              <a:ext uri="{FF2B5EF4-FFF2-40B4-BE49-F238E27FC236}">
                <a16:creationId xmlns:a16="http://schemas.microsoft.com/office/drawing/2014/main" id="{BF0E51A0-CCF5-4AEB-9EF6-66F7426DE599}"/>
              </a:ext>
            </a:extLst>
          </p:cNvPr>
          <p:cNvSpPr/>
          <p:nvPr/>
        </p:nvSpPr>
        <p:spPr>
          <a:xfrm>
            <a:off x="1724188" y="2510972"/>
            <a:ext cx="2347366" cy="830997"/>
          </a:xfrm>
          <a:prstGeom prst="rect">
            <a:avLst/>
          </a:prstGeom>
        </p:spPr>
        <p:txBody>
          <a:bodyPr wrap="square">
            <a:spAutoFit/>
          </a:bodyPr>
          <a:lstStyle/>
          <a:p>
            <a:pPr algn="ctr">
              <a:spcBef>
                <a:spcPts val="0"/>
              </a:spcBef>
            </a:pPr>
            <a:r>
              <a:rPr lang="en-US" sz="1600" dirty="0">
                <a:solidFill>
                  <a:schemeClr val="accent1"/>
                </a:solidFill>
                <a:latin typeface="+mj-lt"/>
              </a:rPr>
              <a:t>Role model in leadership </a:t>
            </a:r>
          </a:p>
          <a:p>
            <a:pPr algn="ctr">
              <a:spcBef>
                <a:spcPts val="0"/>
              </a:spcBef>
            </a:pPr>
            <a:r>
              <a:rPr lang="en-US" sz="1400" b="1" dirty="0">
                <a:solidFill>
                  <a:schemeClr val="accent1"/>
                </a:solidFill>
                <a:latin typeface="+mj-lt"/>
              </a:rPr>
              <a:t>- Annual -</a:t>
            </a:r>
            <a:endParaRPr lang="en-US" sz="1400" dirty="0">
              <a:solidFill>
                <a:schemeClr val="accent1"/>
              </a:solidFill>
              <a:latin typeface="+mj-lt"/>
            </a:endParaRPr>
          </a:p>
        </p:txBody>
      </p:sp>
      <p:sp>
        <p:nvSpPr>
          <p:cNvPr id="3" name="TextBox 2">
            <a:extLst>
              <a:ext uri="{FF2B5EF4-FFF2-40B4-BE49-F238E27FC236}">
                <a16:creationId xmlns:a16="http://schemas.microsoft.com/office/drawing/2014/main" id="{A721556E-C2C5-01F9-A9D0-D680DE38D79D}"/>
              </a:ext>
            </a:extLst>
          </p:cNvPr>
          <p:cNvSpPr txBox="1"/>
          <p:nvPr/>
        </p:nvSpPr>
        <p:spPr>
          <a:xfrm>
            <a:off x="1828800" y="6085065"/>
            <a:ext cx="8653112" cy="646331"/>
          </a:xfrm>
          <a:prstGeom prst="rect">
            <a:avLst/>
          </a:prstGeom>
          <a:noFill/>
        </p:spPr>
        <p:txBody>
          <a:bodyPr wrap="square" rtlCol="0">
            <a:spAutoFit/>
          </a:bodyPr>
          <a:lstStyle/>
          <a:p>
            <a:pPr algn="ctr"/>
            <a:r>
              <a:rPr lang="en-US" dirty="0"/>
              <a:t>All HBA locations, regions, affinity groups and other recognized ‘</a:t>
            </a:r>
            <a:r>
              <a:rPr lang="en-US" b="1" dirty="0"/>
              <a:t>components</a:t>
            </a:r>
            <a:r>
              <a:rPr lang="en-US" dirty="0"/>
              <a:t>’ are eligible to recognize their volunteers with these awards and recognition.</a:t>
            </a:r>
          </a:p>
        </p:txBody>
      </p:sp>
    </p:spTree>
    <p:extLst>
      <p:ext uri="{BB962C8B-B14F-4D97-AF65-F5344CB8AC3E}">
        <p14:creationId xmlns:p14="http://schemas.microsoft.com/office/powerpoint/2010/main" val="359211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22E202F-0FBD-FF3F-5A03-F0581FC6C2DA}"/>
              </a:ext>
            </a:extLst>
          </p:cNvPr>
          <p:cNvSpPr>
            <a:spLocks noGrp="1"/>
          </p:cNvSpPr>
          <p:nvPr>
            <p:ph type="body" sz="quarter" idx="10"/>
          </p:nvPr>
        </p:nvSpPr>
        <p:spPr/>
        <p:txBody>
          <a:bodyPr/>
          <a:lstStyle/>
          <a:p>
            <a:endParaRPr lang="en-US"/>
          </a:p>
        </p:txBody>
      </p:sp>
      <p:sp>
        <p:nvSpPr>
          <p:cNvPr id="2" name="Title 1">
            <a:extLst>
              <a:ext uri="{FF2B5EF4-FFF2-40B4-BE49-F238E27FC236}">
                <a16:creationId xmlns:a16="http://schemas.microsoft.com/office/drawing/2014/main" id="{D9D535B6-FD0D-4688-9E75-759D180C1AB2}"/>
              </a:ext>
            </a:extLst>
          </p:cNvPr>
          <p:cNvSpPr>
            <a:spLocks noGrp="1"/>
          </p:cNvSpPr>
          <p:nvPr>
            <p:ph type="title"/>
          </p:nvPr>
        </p:nvSpPr>
        <p:spPr>
          <a:xfrm>
            <a:off x="714375" y="705453"/>
            <a:ext cx="10515600" cy="595313"/>
          </a:xfrm>
        </p:spPr>
        <p:txBody>
          <a:bodyPr>
            <a:normAutofit fontScale="90000"/>
          </a:bodyPr>
          <a:lstStyle/>
          <a:p>
            <a:r>
              <a:rPr lang="en-US" dirty="0"/>
              <a:t>Award Process at-a-glance</a:t>
            </a:r>
          </a:p>
        </p:txBody>
      </p:sp>
      <p:graphicFrame>
        <p:nvGraphicFramePr>
          <p:cNvPr id="6" name="Diagram 5">
            <a:extLst>
              <a:ext uri="{FF2B5EF4-FFF2-40B4-BE49-F238E27FC236}">
                <a16:creationId xmlns:a16="http://schemas.microsoft.com/office/drawing/2014/main" id="{7E4883C4-832C-457E-91AF-72C2791194A1}"/>
              </a:ext>
            </a:extLst>
          </p:cNvPr>
          <p:cNvGraphicFramePr/>
          <p:nvPr>
            <p:extLst>
              <p:ext uri="{D42A27DB-BD31-4B8C-83A1-F6EECF244321}">
                <p14:modId xmlns:p14="http://schemas.microsoft.com/office/powerpoint/2010/main" val="3256103035"/>
              </p:ext>
            </p:extLst>
          </p:nvPr>
        </p:nvGraphicFramePr>
        <p:xfrm>
          <a:off x="645160" y="948901"/>
          <a:ext cx="10901680" cy="5772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C5C12C6-D3C6-4175-AF90-DF0DFC15FE28}"/>
              </a:ext>
            </a:extLst>
          </p:cNvPr>
          <p:cNvSpPr txBox="1"/>
          <p:nvPr/>
        </p:nvSpPr>
        <p:spPr>
          <a:xfrm>
            <a:off x="2400300" y="6337917"/>
            <a:ext cx="8332103" cy="338554"/>
          </a:xfrm>
          <a:prstGeom prst="rect">
            <a:avLst/>
          </a:prstGeom>
          <a:noFill/>
        </p:spPr>
        <p:txBody>
          <a:bodyPr wrap="square" rtlCol="0">
            <a:spAutoFit/>
          </a:bodyPr>
          <a:lstStyle/>
          <a:p>
            <a:pPr algn="r"/>
            <a:r>
              <a:rPr lang="en-US" sz="1600" i="1" dirty="0"/>
              <a:t>Templates for letters, certificates, etc., are available in the HBA Resource Center</a:t>
            </a:r>
          </a:p>
        </p:txBody>
      </p:sp>
    </p:spTree>
    <p:extLst>
      <p:ext uri="{BB962C8B-B14F-4D97-AF65-F5344CB8AC3E}">
        <p14:creationId xmlns:p14="http://schemas.microsoft.com/office/powerpoint/2010/main" val="3292412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200" dirty="0"/>
              <a:t>HBA Core Values </a:t>
            </a:r>
            <a:br>
              <a:rPr lang="en-US" sz="3200" dirty="0"/>
            </a:br>
            <a:r>
              <a:rPr lang="en-US" sz="2400" b="0" i="1" dirty="0"/>
              <a:t>Woven into the fabric of the Volunteer Experience</a:t>
            </a:r>
          </a:p>
        </p:txBody>
      </p:sp>
      <p:sp>
        <p:nvSpPr>
          <p:cNvPr id="6" name="Text Placeholder 5"/>
          <p:cNvSpPr>
            <a:spLocks noGrp="1"/>
          </p:cNvSpPr>
          <p:nvPr>
            <p:ph type="body" sz="quarter" idx="10"/>
          </p:nvPr>
        </p:nvSpPr>
        <p:spPr>
          <a:xfrm>
            <a:off x="3827283" y="1857375"/>
            <a:ext cx="7526518" cy="3981450"/>
          </a:xfrm>
        </p:spPr>
        <p:txBody>
          <a:bodyPr>
            <a:normAutofit fontScale="85000" lnSpcReduction="10000"/>
          </a:bodyPr>
          <a:lstStyle/>
          <a:p>
            <a:pPr>
              <a:lnSpc>
                <a:spcPct val="120000"/>
              </a:lnSpc>
              <a:spcBef>
                <a:spcPts val="0"/>
              </a:spcBef>
            </a:pPr>
            <a:r>
              <a:rPr lang="en-US" sz="2000" b="1" dirty="0"/>
              <a:t>Relevance</a:t>
            </a:r>
            <a:r>
              <a:rPr lang="en-US" sz="2000" dirty="0"/>
              <a:t> – Visionary leadership, forward-looking strategy, and the perseverance to drive change, evidenced in the achievement of measurable progress on gender equity and member engagement.</a:t>
            </a:r>
          </a:p>
          <a:p>
            <a:pPr>
              <a:lnSpc>
                <a:spcPct val="120000"/>
              </a:lnSpc>
              <a:spcBef>
                <a:spcPts val="0"/>
              </a:spcBef>
            </a:pPr>
            <a:r>
              <a:rPr lang="en-US" sz="2000" b="1" dirty="0"/>
              <a:t>Integrity</a:t>
            </a:r>
            <a:r>
              <a:rPr lang="en-US" sz="2000" dirty="0"/>
              <a:t> – Demonstrated by honesty, transparency, and accountability, evidenced in an earned reputation for professionalism, trustworthiness, and value.</a:t>
            </a:r>
          </a:p>
          <a:p>
            <a:pPr>
              <a:lnSpc>
                <a:spcPct val="120000"/>
              </a:lnSpc>
              <a:spcBef>
                <a:spcPts val="0"/>
              </a:spcBef>
            </a:pPr>
            <a:r>
              <a:rPr lang="en-US" sz="2000" b="1" dirty="0"/>
              <a:t>Community </a:t>
            </a:r>
            <a:r>
              <a:rPr lang="en-US" sz="2000" dirty="0"/>
              <a:t>- Demonstrated by mutual trust and respect, appreciation of the value of diverse perspectives, and the power of inclusion.</a:t>
            </a:r>
          </a:p>
          <a:p>
            <a:pPr>
              <a:lnSpc>
                <a:spcPct val="120000"/>
              </a:lnSpc>
              <a:spcBef>
                <a:spcPts val="0"/>
              </a:spcBef>
            </a:pPr>
            <a:r>
              <a:rPr lang="en-US" sz="2000" b="1" dirty="0"/>
              <a:t>Engagement</a:t>
            </a:r>
            <a:r>
              <a:rPr lang="en-US" sz="2000" dirty="0"/>
              <a:t> – Demonstrated by personal involvement, supportive behavior, dedicated volunteers, and a collective commitment to actively help other women succeed, evidenced in mutual support, active advocacy of a common cause, and personal initiative.</a:t>
            </a:r>
          </a:p>
        </p:txBody>
      </p:sp>
    </p:spTree>
    <p:extLst>
      <p:ext uri="{BB962C8B-B14F-4D97-AF65-F5344CB8AC3E}">
        <p14:creationId xmlns:p14="http://schemas.microsoft.com/office/powerpoint/2010/main" val="1758396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9758D66-C910-4ED3-A918-4BFD4015A9BD}"/>
              </a:ext>
            </a:extLst>
          </p:cNvPr>
          <p:cNvSpPr>
            <a:spLocks noGrp="1"/>
          </p:cNvSpPr>
          <p:nvPr>
            <p:ph type="body" sz="quarter" idx="10"/>
          </p:nvPr>
        </p:nvSpPr>
        <p:spPr>
          <a:xfrm>
            <a:off x="4600575" y="2571750"/>
            <a:ext cx="6943725" cy="962025"/>
          </a:xfrm>
        </p:spPr>
        <p:txBody>
          <a:bodyPr>
            <a:normAutofit fontScale="92500"/>
          </a:bodyPr>
          <a:lstStyle/>
          <a:p>
            <a:r>
              <a:rPr lang="en-US" sz="4000" dirty="0"/>
              <a:t>Detailed Award Descriptions</a:t>
            </a:r>
          </a:p>
        </p:txBody>
      </p:sp>
      <p:sp>
        <p:nvSpPr>
          <p:cNvPr id="4" name="Text Placeholder 3">
            <a:extLst>
              <a:ext uri="{FF2B5EF4-FFF2-40B4-BE49-F238E27FC236}">
                <a16:creationId xmlns:a16="http://schemas.microsoft.com/office/drawing/2014/main" id="{4D7A0A73-7477-4138-BE4C-3604D9723FD7}"/>
              </a:ext>
            </a:extLst>
          </p:cNvPr>
          <p:cNvSpPr>
            <a:spLocks noGrp="1"/>
          </p:cNvSpPr>
          <p:nvPr>
            <p:ph type="body" sz="quarter" idx="11"/>
          </p:nvPr>
        </p:nvSpPr>
        <p:spPr>
          <a:xfrm>
            <a:off x="4600575" y="3533775"/>
            <a:ext cx="6570663" cy="2338388"/>
          </a:xfrm>
        </p:spPr>
        <p:txBody>
          <a:bodyPr/>
          <a:lstStyle/>
          <a:p>
            <a:pPr marL="0" indent="0">
              <a:buNone/>
            </a:pPr>
            <a:r>
              <a:rPr lang="en-US" dirty="0"/>
              <a:t>HBA Volunteer Awards</a:t>
            </a:r>
          </a:p>
        </p:txBody>
      </p:sp>
    </p:spTree>
    <p:extLst>
      <p:ext uri="{BB962C8B-B14F-4D97-AF65-F5344CB8AC3E}">
        <p14:creationId xmlns:p14="http://schemas.microsoft.com/office/powerpoint/2010/main" val="1770313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76432AC-F186-1036-5122-7BA7F70E422B}"/>
              </a:ext>
            </a:extLst>
          </p:cNvPr>
          <p:cNvSpPr/>
          <p:nvPr/>
        </p:nvSpPr>
        <p:spPr>
          <a:xfrm>
            <a:off x="9211376" y="1457642"/>
            <a:ext cx="895149" cy="140152"/>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type="body" sz="quarter" idx="10"/>
          </p:nvPr>
        </p:nvSpPr>
        <p:spPr>
          <a:xfrm>
            <a:off x="838200" y="2107646"/>
            <a:ext cx="10515600" cy="4248704"/>
          </a:xfrm>
        </p:spPr>
        <p:txBody>
          <a:bodyPr>
            <a:normAutofit lnSpcReduction="10000"/>
          </a:bodyPr>
          <a:lstStyle/>
          <a:p>
            <a:pPr marL="0" indent="0" fontAlgn="base">
              <a:spcBef>
                <a:spcPts val="0"/>
              </a:spcBef>
              <a:spcAft>
                <a:spcPts val="0"/>
              </a:spcAft>
              <a:buNone/>
            </a:pPr>
            <a:r>
              <a:rPr lang="en-US" sz="1400" dirty="0"/>
              <a:t>LEAD honors any volunteer who has:</a:t>
            </a:r>
          </a:p>
          <a:p>
            <a:pPr marL="473202" lvl="2" indent="-171450" fontAlgn="base">
              <a:spcBef>
                <a:spcPts val="0"/>
              </a:spcBef>
              <a:spcAft>
                <a:spcPts val="0"/>
              </a:spcAft>
            </a:pPr>
            <a:r>
              <a:rPr lang="en-US" sz="1200" dirty="0"/>
              <a:t>Served as a volunteer for at least one year and made a significant contribution during the current calendar year</a:t>
            </a:r>
          </a:p>
          <a:p>
            <a:pPr marL="473202" lvl="2" indent="-171450" fontAlgn="base">
              <a:spcBef>
                <a:spcPts val="0"/>
              </a:spcBef>
              <a:spcAft>
                <a:spcPts val="0"/>
              </a:spcAft>
            </a:pPr>
            <a:r>
              <a:rPr lang="en-US" sz="1200" dirty="0"/>
              <a:t>Demonstrated excellence via sustained contributions at that component level</a:t>
            </a:r>
          </a:p>
          <a:p>
            <a:pPr marL="473202" lvl="2" indent="-171450" fontAlgn="base">
              <a:spcBef>
                <a:spcPts val="0"/>
              </a:spcBef>
              <a:spcAft>
                <a:spcPts val="0"/>
              </a:spcAft>
            </a:pPr>
            <a:r>
              <a:rPr lang="en-US" sz="1200" dirty="0"/>
              <a:t>Positively impacted the component and its ongoing success</a:t>
            </a:r>
          </a:p>
          <a:p>
            <a:pPr marL="473202" lvl="2" indent="-171450" fontAlgn="base">
              <a:spcBef>
                <a:spcPts val="0"/>
              </a:spcBef>
              <a:spcAft>
                <a:spcPts val="0"/>
              </a:spcAft>
            </a:pPr>
            <a:r>
              <a:rPr lang="en-US" sz="1200" dirty="0"/>
              <a:t>Exemplified leadership excellence overall</a:t>
            </a:r>
          </a:p>
          <a:p>
            <a:pPr marL="473202" lvl="2" indent="-171450" fontAlgn="base">
              <a:spcBef>
                <a:spcPts val="0"/>
              </a:spcBef>
              <a:spcAft>
                <a:spcPts val="0"/>
              </a:spcAft>
            </a:pPr>
            <a:r>
              <a:rPr lang="en-US" sz="1200" dirty="0"/>
              <a:t>Demonstrated dedication to the HBA mission of furthering the advancement and impact of women in healthcare worldwide</a:t>
            </a:r>
          </a:p>
          <a:p>
            <a:pPr marL="473202" lvl="2" indent="-171450" fontAlgn="base">
              <a:spcBef>
                <a:spcPts val="0"/>
              </a:spcBef>
              <a:spcAft>
                <a:spcPts val="0"/>
              </a:spcAft>
            </a:pPr>
            <a:r>
              <a:rPr lang="en-US" sz="1200" dirty="0"/>
              <a:t>Been a positive influence and has made a positive impact on others</a:t>
            </a:r>
            <a:endParaRPr lang="en-US" sz="1600" dirty="0"/>
          </a:p>
          <a:p>
            <a:pPr marL="274320" lvl="1" fontAlgn="base">
              <a:spcBef>
                <a:spcPts val="0"/>
              </a:spcBef>
              <a:spcAft>
                <a:spcPts val="0"/>
              </a:spcAft>
            </a:pPr>
            <a:endParaRPr lang="en-US" sz="1200" dirty="0"/>
          </a:p>
          <a:p>
            <a:pPr marL="45720" lvl="1" indent="0" fontAlgn="base">
              <a:spcBef>
                <a:spcPts val="0"/>
              </a:spcBef>
              <a:spcAft>
                <a:spcPts val="0"/>
              </a:spcAft>
              <a:buNone/>
            </a:pPr>
            <a:r>
              <a:rPr lang="en-US" sz="1400" dirty="0"/>
              <a:t>Awardee receives:</a:t>
            </a:r>
          </a:p>
          <a:p>
            <a:pPr marL="473202" lvl="2" indent="-171450" fontAlgn="base">
              <a:spcBef>
                <a:spcPts val="0"/>
              </a:spcBef>
              <a:spcAft>
                <a:spcPts val="0"/>
              </a:spcAft>
            </a:pPr>
            <a:r>
              <a:rPr lang="en-US" sz="1200" dirty="0"/>
              <a:t>Physical reward:</a:t>
            </a:r>
          </a:p>
          <a:p>
            <a:pPr marL="720090" lvl="3" indent="-171450" fontAlgn="base">
              <a:spcBef>
                <a:spcPts val="0"/>
              </a:spcBef>
              <a:spcAft>
                <a:spcPts val="0"/>
              </a:spcAft>
            </a:pPr>
            <a:r>
              <a:rPr lang="en-US" sz="1100" dirty="0"/>
              <a:t>Certificate</a:t>
            </a:r>
          </a:p>
          <a:p>
            <a:pPr marL="720090" lvl="3" indent="-171450" fontAlgn="base">
              <a:spcBef>
                <a:spcPts val="0"/>
              </a:spcBef>
              <a:spcAft>
                <a:spcPts val="0"/>
              </a:spcAft>
            </a:pPr>
            <a:r>
              <a:rPr lang="en-US" sz="1100" dirty="0"/>
              <a:t>Letter from the HBA CEO</a:t>
            </a:r>
          </a:p>
          <a:p>
            <a:pPr marL="720090" lvl="3" indent="-171450" fontAlgn="base">
              <a:spcBef>
                <a:spcPts val="0"/>
              </a:spcBef>
              <a:spcAft>
                <a:spcPts val="0"/>
              </a:spcAft>
            </a:pPr>
            <a:r>
              <a:rPr lang="en-US" sz="1100" dirty="0"/>
              <a:t>Trophy or plaque </a:t>
            </a:r>
            <a:r>
              <a:rPr lang="en-US" sz="1100" i="1" dirty="0"/>
              <a:t>(optional and dependent on budget) </a:t>
            </a:r>
            <a:r>
              <a:rPr lang="en-US" sz="1100" dirty="0"/>
              <a:t>or HBA Gift Card</a:t>
            </a:r>
          </a:p>
          <a:p>
            <a:pPr marL="473202" lvl="2" indent="-171450" fontAlgn="base">
              <a:spcBef>
                <a:spcPts val="0"/>
              </a:spcBef>
              <a:spcAft>
                <a:spcPts val="0"/>
              </a:spcAft>
            </a:pPr>
            <a:r>
              <a:rPr lang="en-US" sz="1200" dirty="0"/>
              <a:t>Event rewards/announcement:</a:t>
            </a:r>
          </a:p>
          <a:p>
            <a:pPr marL="720090" lvl="3" indent="-171450" fontAlgn="base">
              <a:spcBef>
                <a:spcPts val="0"/>
              </a:spcBef>
              <a:spcAft>
                <a:spcPts val="0"/>
              </a:spcAft>
            </a:pPr>
            <a:r>
              <a:rPr lang="en-US" sz="1100" dirty="0"/>
              <a:t>Recognition at an HBA global event (typically Annual Conference, if announced deadline is met)</a:t>
            </a:r>
          </a:p>
          <a:p>
            <a:pPr marL="720090" lvl="3" indent="-171450" fontAlgn="base">
              <a:spcBef>
                <a:spcPts val="0"/>
              </a:spcBef>
              <a:spcAft>
                <a:spcPts val="0"/>
              </a:spcAft>
            </a:pPr>
            <a:r>
              <a:rPr lang="en-US" sz="1100" dirty="0"/>
              <a:t>Live recognition at a component-level event</a:t>
            </a:r>
          </a:p>
          <a:p>
            <a:pPr marL="720090" lvl="3" indent="-171450" fontAlgn="base">
              <a:spcBef>
                <a:spcPts val="0"/>
              </a:spcBef>
              <a:spcAft>
                <a:spcPts val="0"/>
              </a:spcAft>
            </a:pPr>
            <a:r>
              <a:rPr lang="en-US" sz="1100" dirty="0"/>
              <a:t>Free registration for awardee plus one for guest </a:t>
            </a:r>
            <a:r>
              <a:rPr lang="en-US" sz="1100" i="1" dirty="0"/>
              <a:t>for the component-level event at which the awardee is being honored </a:t>
            </a:r>
          </a:p>
          <a:p>
            <a:pPr marL="473202" lvl="2" indent="-171450" fontAlgn="base">
              <a:spcBef>
                <a:spcPts val="0"/>
              </a:spcBef>
              <a:spcAft>
                <a:spcPts val="0"/>
              </a:spcAft>
            </a:pPr>
            <a:r>
              <a:rPr lang="en-US" sz="1200" dirty="0"/>
              <a:t>Recognition / PR:</a:t>
            </a:r>
          </a:p>
          <a:p>
            <a:pPr marL="720090" lvl="3" indent="-171450" fontAlgn="base">
              <a:spcBef>
                <a:spcPts val="0"/>
              </a:spcBef>
              <a:spcAft>
                <a:spcPts val="0"/>
              </a:spcAft>
            </a:pPr>
            <a:r>
              <a:rPr lang="en-US" sz="1100" dirty="0"/>
              <a:t>Announcement on social media and in Community (if desired)</a:t>
            </a:r>
          </a:p>
          <a:p>
            <a:pPr marL="720090" lvl="3" indent="-171450" fontAlgn="base">
              <a:spcBef>
                <a:spcPts val="0"/>
              </a:spcBef>
              <a:spcAft>
                <a:spcPts val="0"/>
              </a:spcAft>
            </a:pPr>
            <a:r>
              <a:rPr lang="en-US" sz="1100" dirty="0"/>
              <a:t>Letter notifying awardee’s boss (if desired)</a:t>
            </a:r>
          </a:p>
          <a:p>
            <a:pPr marL="720090" lvl="3" indent="-171450" fontAlgn="base">
              <a:spcBef>
                <a:spcPts val="0"/>
              </a:spcBef>
              <a:spcAft>
                <a:spcPts val="0"/>
              </a:spcAft>
            </a:pPr>
            <a:r>
              <a:rPr lang="en-US" sz="1100" dirty="0"/>
              <a:t>LinkedIn endorsement/recommendation (if desired)</a:t>
            </a:r>
          </a:p>
          <a:p>
            <a:pPr marL="720090" lvl="3" indent="-171450" fontAlgn="base">
              <a:spcBef>
                <a:spcPts val="0"/>
              </a:spcBef>
            </a:pPr>
            <a:r>
              <a:rPr lang="en-US" sz="1100" dirty="0"/>
              <a:t>Digital Badge which can be shared via the awardee’s social networks, LinkedIn, and email signature</a:t>
            </a:r>
          </a:p>
          <a:p>
            <a:pPr marL="217170" lvl="1" indent="-171450" fontAlgn="base">
              <a:spcBef>
                <a:spcPts val="0"/>
              </a:spcBef>
              <a:spcAft>
                <a:spcPts val="0"/>
              </a:spcAft>
              <a:buFontTx/>
              <a:buChar char="-"/>
            </a:pPr>
            <a:endParaRPr lang="en-US" sz="1200" dirty="0">
              <a:solidFill>
                <a:srgbClr val="FF0000"/>
              </a:solidFill>
            </a:endParaRPr>
          </a:p>
          <a:p>
            <a:pPr marL="0" indent="0">
              <a:lnSpc>
                <a:spcPct val="100000"/>
              </a:lnSpc>
              <a:spcBef>
                <a:spcPts val="0"/>
              </a:spcBef>
              <a:spcAft>
                <a:spcPts val="0"/>
              </a:spcAft>
              <a:buNone/>
            </a:pPr>
            <a:r>
              <a:rPr lang="en-US" sz="1400" dirty="0"/>
              <a:t>Nomination process:</a:t>
            </a:r>
          </a:p>
          <a:p>
            <a:pPr lvl="1">
              <a:lnSpc>
                <a:spcPct val="100000"/>
              </a:lnSpc>
              <a:spcBef>
                <a:spcPts val="0"/>
              </a:spcBef>
              <a:spcAft>
                <a:spcPts val="0"/>
              </a:spcAft>
              <a:buFont typeface="Arial" panose="020B0604020202020204" pitchFamily="34" charset="0"/>
              <a:buChar char="•"/>
            </a:pPr>
            <a:r>
              <a:rPr lang="en-US" sz="1200" dirty="0"/>
              <a:t>All component leaders can nominate an individual for the LEAD award via survey once annually</a:t>
            </a:r>
            <a:endParaRPr lang="en-US" sz="800" dirty="0"/>
          </a:p>
          <a:p>
            <a:pPr lvl="1">
              <a:lnSpc>
                <a:spcPct val="100000"/>
              </a:lnSpc>
              <a:spcBef>
                <a:spcPts val="0"/>
              </a:spcBef>
              <a:spcAft>
                <a:spcPts val="0"/>
              </a:spcAft>
              <a:buFont typeface="Arial" panose="020B0604020202020204" pitchFamily="34" charset="0"/>
              <a:buChar char="•"/>
            </a:pPr>
            <a:r>
              <a:rPr lang="en-US" sz="1200" dirty="0"/>
              <a:t>From those nominations, executive leadership reviews and determines which </a:t>
            </a:r>
            <a:r>
              <a:rPr lang="en-US" sz="1200" b="1" dirty="0"/>
              <a:t>one</a:t>
            </a:r>
            <a:r>
              <a:rPr lang="en-US" sz="1200" dirty="0"/>
              <a:t> individual will be honored with the award per component</a:t>
            </a:r>
          </a:p>
          <a:p>
            <a:pPr marL="274320" lvl="1" indent="0">
              <a:buNone/>
            </a:pPr>
            <a:endParaRPr lang="en-US" sz="1400" dirty="0"/>
          </a:p>
          <a:p>
            <a:endParaRPr lang="en-US" dirty="0"/>
          </a:p>
          <a:p>
            <a:pPr marL="217170" lvl="1" indent="-171450" fontAlgn="base">
              <a:spcBef>
                <a:spcPts val="0"/>
              </a:spcBef>
              <a:spcAft>
                <a:spcPts val="0"/>
              </a:spcAft>
              <a:buFontTx/>
              <a:buChar char="-"/>
            </a:pPr>
            <a:endParaRPr lang="en-US" sz="1400" dirty="0"/>
          </a:p>
          <a:p>
            <a:pPr marL="45720" lvl="1" indent="0" fontAlgn="base">
              <a:spcBef>
                <a:spcPts val="0"/>
              </a:spcBef>
              <a:spcAft>
                <a:spcPts val="0"/>
              </a:spcAft>
              <a:buNone/>
            </a:pPr>
            <a:endParaRPr lang="en-US" sz="1400" dirty="0"/>
          </a:p>
          <a:p>
            <a:endParaRPr lang="en-US" sz="1400" dirty="0"/>
          </a:p>
        </p:txBody>
      </p:sp>
      <p:sp>
        <p:nvSpPr>
          <p:cNvPr id="2" name="Title 1"/>
          <p:cNvSpPr>
            <a:spLocks noGrp="1"/>
          </p:cNvSpPr>
          <p:nvPr>
            <p:ph type="title"/>
          </p:nvPr>
        </p:nvSpPr>
        <p:spPr/>
        <p:txBody>
          <a:bodyPr>
            <a:normAutofit/>
          </a:bodyPr>
          <a:lstStyle/>
          <a:p>
            <a:r>
              <a:rPr lang="en-US" dirty="0"/>
              <a:t>LEAD award</a:t>
            </a:r>
          </a:p>
        </p:txBody>
      </p:sp>
      <p:sp>
        <p:nvSpPr>
          <p:cNvPr id="4" name="TextBox 3"/>
          <p:cNvSpPr txBox="1"/>
          <p:nvPr/>
        </p:nvSpPr>
        <p:spPr>
          <a:xfrm>
            <a:off x="8610600" y="263201"/>
            <a:ext cx="3217405" cy="584775"/>
          </a:xfrm>
          <a:prstGeom prst="rect">
            <a:avLst/>
          </a:prstGeom>
          <a:noFill/>
        </p:spPr>
        <p:txBody>
          <a:bodyPr wrap="square" rtlCol="0">
            <a:spAutoFit/>
          </a:bodyPr>
          <a:lstStyle/>
          <a:p>
            <a:pPr algn="r"/>
            <a:r>
              <a:rPr lang="en-US" sz="1600" b="1" i="1" dirty="0"/>
              <a:t>HBA Core Value: </a:t>
            </a:r>
            <a:r>
              <a:rPr lang="en-US" sz="1600" i="1" dirty="0"/>
              <a:t>Relevance</a:t>
            </a:r>
          </a:p>
          <a:p>
            <a:pPr algn="r"/>
            <a:r>
              <a:rPr lang="en-US" sz="1600" b="1" i="1" dirty="0"/>
              <a:t>Category: </a:t>
            </a:r>
            <a:r>
              <a:rPr lang="en-US" sz="1600" i="1" dirty="0"/>
              <a:t>Leadership</a:t>
            </a:r>
          </a:p>
        </p:txBody>
      </p:sp>
      <p:sp>
        <p:nvSpPr>
          <p:cNvPr id="6" name="TextBox 5">
            <a:extLst>
              <a:ext uri="{FF2B5EF4-FFF2-40B4-BE49-F238E27FC236}">
                <a16:creationId xmlns:a16="http://schemas.microsoft.com/office/drawing/2014/main" id="{1EC2C129-293D-945F-AF95-AB9633C8AC4D}"/>
              </a:ext>
            </a:extLst>
          </p:cNvPr>
          <p:cNvSpPr txBox="1"/>
          <p:nvPr/>
        </p:nvSpPr>
        <p:spPr>
          <a:xfrm>
            <a:off x="838200" y="1368982"/>
            <a:ext cx="10515600" cy="738664"/>
          </a:xfrm>
          <a:prstGeom prst="rect">
            <a:avLst/>
          </a:prstGeom>
          <a:noFill/>
        </p:spPr>
        <p:txBody>
          <a:bodyPr wrap="square" rtlCol="0">
            <a:spAutoFit/>
          </a:bodyPr>
          <a:lstStyle/>
          <a:p>
            <a:r>
              <a:rPr lang="en-US" sz="1400" dirty="0"/>
              <a:t>An </a:t>
            </a:r>
            <a:r>
              <a:rPr lang="en-US" sz="1400" b="1" dirty="0"/>
              <a:t>annual</a:t>
            </a:r>
            <a:r>
              <a:rPr lang="en-US" sz="1400" dirty="0"/>
              <a:t> award. The Leadership, Excellence and Dedication (LEAD) award is the highest honor an HBA component can give a volunteer.</a:t>
            </a:r>
          </a:p>
          <a:p>
            <a:endParaRPr lang="en-US" sz="1400" dirty="0"/>
          </a:p>
        </p:txBody>
      </p:sp>
      <p:sp>
        <p:nvSpPr>
          <p:cNvPr id="5" name="TextBox 4">
            <a:extLst>
              <a:ext uri="{FF2B5EF4-FFF2-40B4-BE49-F238E27FC236}">
                <a16:creationId xmlns:a16="http://schemas.microsoft.com/office/drawing/2014/main" id="{5AAD52C5-0A3D-595F-20F9-00D14DE2113E}"/>
              </a:ext>
            </a:extLst>
          </p:cNvPr>
          <p:cNvSpPr txBox="1"/>
          <p:nvPr/>
        </p:nvSpPr>
        <p:spPr>
          <a:xfrm>
            <a:off x="9613873" y="3429000"/>
            <a:ext cx="2308620" cy="1877437"/>
          </a:xfrm>
          <a:prstGeom prst="rect">
            <a:avLst/>
          </a:prstGeom>
          <a:solidFill>
            <a:schemeClr val="accent1">
              <a:lumMod val="20000"/>
              <a:lumOff val="80000"/>
            </a:schemeClr>
          </a:solidFill>
          <a:effectLst>
            <a:outerShdw blurRad="50800" dist="38100" dir="2700000" algn="tl" rotWithShape="0">
              <a:prstClr val="black">
                <a:alpha val="40000"/>
              </a:prstClr>
            </a:outerShdw>
          </a:effectLst>
        </p:spPr>
        <p:txBody>
          <a:bodyPr wrap="square" rtlCol="0">
            <a:spAutoFit/>
          </a:bodyPr>
          <a:lstStyle/>
          <a:p>
            <a:pPr algn="ctr"/>
            <a:r>
              <a:rPr lang="en-US" b="1" dirty="0"/>
              <a:t>Definition:</a:t>
            </a:r>
          </a:p>
          <a:p>
            <a:pPr algn="ctr"/>
            <a:r>
              <a:rPr lang="en-US" sz="1400" dirty="0"/>
              <a:t>“Component” is the general term for a recognized HBA entity such as a location, region, affinity group, etc. You will see this term used throughout this document.</a:t>
            </a:r>
          </a:p>
        </p:txBody>
      </p:sp>
      <p:cxnSp>
        <p:nvCxnSpPr>
          <p:cNvPr id="9" name="Straight Connector 8">
            <a:extLst>
              <a:ext uri="{FF2B5EF4-FFF2-40B4-BE49-F238E27FC236}">
                <a16:creationId xmlns:a16="http://schemas.microsoft.com/office/drawing/2014/main" id="{50EC65F8-F9C3-0232-188E-19227A4E139D}"/>
              </a:ext>
            </a:extLst>
          </p:cNvPr>
          <p:cNvCxnSpPr>
            <a:cxnSpLocks/>
            <a:endCxn id="5" idx="0"/>
          </p:cNvCxnSpPr>
          <p:nvPr/>
        </p:nvCxnSpPr>
        <p:spPr>
          <a:xfrm>
            <a:off x="9702265" y="1560037"/>
            <a:ext cx="1065918" cy="1868963"/>
          </a:xfrm>
          <a:prstGeom prst="line">
            <a:avLst/>
          </a:prstGeom>
          <a:ln>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6451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838200" y="1902620"/>
            <a:ext cx="10515600" cy="3976382"/>
          </a:xfrm>
        </p:spPr>
        <p:txBody>
          <a:bodyPr>
            <a:normAutofit lnSpcReduction="10000"/>
          </a:bodyPr>
          <a:lstStyle/>
          <a:p>
            <a:pPr marL="0" indent="0">
              <a:lnSpc>
                <a:spcPct val="100000"/>
              </a:lnSpc>
              <a:spcBef>
                <a:spcPts val="0"/>
              </a:spcBef>
              <a:spcAft>
                <a:spcPts val="0"/>
              </a:spcAft>
              <a:buNone/>
            </a:pPr>
            <a:r>
              <a:rPr lang="en-US" sz="1400" dirty="0"/>
              <a:t>The Legacy award honors an HBA volunteer who has:</a:t>
            </a:r>
          </a:p>
          <a:p>
            <a:pPr lvl="1">
              <a:lnSpc>
                <a:spcPct val="100000"/>
              </a:lnSpc>
              <a:spcBef>
                <a:spcPts val="0"/>
              </a:spcBef>
              <a:spcAft>
                <a:spcPts val="0"/>
              </a:spcAft>
            </a:pPr>
            <a:r>
              <a:rPr lang="en-US" sz="1200" dirty="0"/>
              <a:t>Served a minimum of 5 years as an HBA volunteer (in any component)</a:t>
            </a:r>
          </a:p>
          <a:p>
            <a:pPr lvl="1">
              <a:lnSpc>
                <a:spcPct val="100000"/>
              </a:lnSpc>
              <a:spcBef>
                <a:spcPts val="0"/>
              </a:spcBef>
              <a:spcAft>
                <a:spcPts val="0"/>
              </a:spcAft>
            </a:pPr>
            <a:r>
              <a:rPr lang="en-US" sz="1200" dirty="0"/>
              <a:t>Has been involved with multiple committee(s)/projects during the course of their volunteering </a:t>
            </a:r>
          </a:p>
          <a:p>
            <a:pPr lvl="1">
              <a:lnSpc>
                <a:spcPct val="100000"/>
              </a:lnSpc>
              <a:spcBef>
                <a:spcPts val="0"/>
              </a:spcBef>
              <a:spcAft>
                <a:spcPts val="0"/>
              </a:spcAft>
            </a:pPr>
            <a:r>
              <a:rPr lang="en-US" sz="1200" dirty="0"/>
              <a:t>Has held leadership or other role(s) in those committees or projects</a:t>
            </a:r>
          </a:p>
          <a:p>
            <a:pPr lvl="1">
              <a:lnSpc>
                <a:spcPct val="100000"/>
              </a:lnSpc>
              <a:spcBef>
                <a:spcPts val="0"/>
              </a:spcBef>
              <a:spcAft>
                <a:spcPts val="0"/>
              </a:spcAft>
            </a:pPr>
            <a:r>
              <a:rPr lang="en-US" sz="1200" dirty="0"/>
              <a:t>Has a minimum of 5 key accomplishments that highlight the nominee’s “outstanding service” to HBA </a:t>
            </a:r>
          </a:p>
          <a:p>
            <a:pPr lvl="1">
              <a:lnSpc>
                <a:spcPct val="100000"/>
              </a:lnSpc>
              <a:spcBef>
                <a:spcPts val="0"/>
              </a:spcBef>
              <a:spcAft>
                <a:spcPts val="0"/>
              </a:spcAft>
            </a:pPr>
            <a:r>
              <a:rPr lang="en-US" sz="1200" dirty="0"/>
              <a:t>More than 1 honoree can be honored annually (if needed)</a:t>
            </a:r>
          </a:p>
          <a:p>
            <a:pPr lvl="1">
              <a:lnSpc>
                <a:spcPct val="100000"/>
              </a:lnSpc>
              <a:spcBef>
                <a:spcPts val="0"/>
              </a:spcBef>
              <a:spcAft>
                <a:spcPts val="0"/>
              </a:spcAft>
            </a:pPr>
            <a:endParaRPr lang="en-US" sz="1400" dirty="0"/>
          </a:p>
          <a:p>
            <a:pPr marL="45720" lvl="1" indent="0" fontAlgn="base">
              <a:spcBef>
                <a:spcPts val="0"/>
              </a:spcBef>
              <a:spcAft>
                <a:spcPts val="0"/>
              </a:spcAft>
              <a:buNone/>
            </a:pPr>
            <a:r>
              <a:rPr lang="en-US" sz="1400" dirty="0"/>
              <a:t>Awardee receives:</a:t>
            </a:r>
          </a:p>
          <a:p>
            <a:pPr marL="473202" lvl="2" indent="-171450" fontAlgn="base">
              <a:spcBef>
                <a:spcPts val="0"/>
              </a:spcBef>
              <a:spcAft>
                <a:spcPts val="0"/>
              </a:spcAft>
            </a:pPr>
            <a:r>
              <a:rPr lang="en-US" sz="1200" dirty="0"/>
              <a:t>Physical reward:</a:t>
            </a:r>
          </a:p>
          <a:p>
            <a:pPr marL="720090" lvl="3" indent="-171450" fontAlgn="base">
              <a:spcBef>
                <a:spcPts val="0"/>
              </a:spcBef>
              <a:spcAft>
                <a:spcPts val="0"/>
              </a:spcAft>
            </a:pPr>
            <a:r>
              <a:rPr lang="en-US" sz="1100" dirty="0"/>
              <a:t>Certificate</a:t>
            </a:r>
          </a:p>
          <a:p>
            <a:pPr marL="720090" lvl="3" indent="-171450" fontAlgn="base">
              <a:spcBef>
                <a:spcPts val="0"/>
              </a:spcBef>
              <a:spcAft>
                <a:spcPts val="0"/>
              </a:spcAft>
            </a:pPr>
            <a:r>
              <a:rPr lang="en-US" sz="1100" dirty="0"/>
              <a:t>Letter from HBA CEO</a:t>
            </a:r>
          </a:p>
          <a:p>
            <a:pPr marL="720090" lvl="3" indent="-171450" fontAlgn="base">
              <a:spcBef>
                <a:spcPts val="0"/>
              </a:spcBef>
            </a:pPr>
            <a:r>
              <a:rPr lang="en-US" sz="1100" dirty="0"/>
              <a:t>Trophy or plaque </a:t>
            </a:r>
            <a:r>
              <a:rPr lang="en-US" sz="1100" i="1" dirty="0"/>
              <a:t>(optional and dependent on regional budget) </a:t>
            </a:r>
            <a:r>
              <a:rPr lang="en-US" sz="1100" dirty="0"/>
              <a:t>or HBA Gift Card</a:t>
            </a:r>
          </a:p>
          <a:p>
            <a:pPr marL="473202" lvl="2" indent="-171450" fontAlgn="base">
              <a:spcBef>
                <a:spcPts val="0"/>
              </a:spcBef>
              <a:spcAft>
                <a:spcPts val="0"/>
              </a:spcAft>
            </a:pPr>
            <a:r>
              <a:rPr lang="en-US" sz="1200" dirty="0"/>
              <a:t>Event rewards/announcement:</a:t>
            </a:r>
          </a:p>
          <a:p>
            <a:pPr marL="720090" lvl="3" indent="-171450" fontAlgn="base">
              <a:spcBef>
                <a:spcPts val="0"/>
              </a:spcBef>
              <a:spcAft>
                <a:spcPts val="0"/>
              </a:spcAft>
            </a:pPr>
            <a:r>
              <a:rPr lang="en-US" sz="1100" dirty="0"/>
              <a:t>Live recognition at a component-level event</a:t>
            </a:r>
          </a:p>
          <a:p>
            <a:pPr marL="720090" lvl="3" indent="-171450" fontAlgn="base">
              <a:spcBef>
                <a:spcPts val="0"/>
              </a:spcBef>
              <a:spcAft>
                <a:spcPts val="0"/>
              </a:spcAft>
            </a:pPr>
            <a:r>
              <a:rPr lang="en-US" sz="1100" dirty="0"/>
              <a:t>Free registration for awardee plus one for guest </a:t>
            </a:r>
            <a:r>
              <a:rPr lang="en-US" sz="1100" i="1" dirty="0"/>
              <a:t>for the component-level event at which the awardee is being honored </a:t>
            </a:r>
          </a:p>
          <a:p>
            <a:pPr marL="473202" lvl="2" indent="-171450" fontAlgn="base">
              <a:spcBef>
                <a:spcPts val="0"/>
              </a:spcBef>
              <a:spcAft>
                <a:spcPts val="0"/>
              </a:spcAft>
            </a:pPr>
            <a:r>
              <a:rPr lang="en-US" sz="1200" dirty="0"/>
              <a:t>Recognition / PR:</a:t>
            </a:r>
          </a:p>
          <a:p>
            <a:pPr marL="720090" lvl="3" indent="-171450" fontAlgn="base">
              <a:spcBef>
                <a:spcPts val="0"/>
              </a:spcBef>
            </a:pPr>
            <a:r>
              <a:rPr lang="en-US" sz="1100" dirty="0"/>
              <a:t>Announcement on social media and in Community (if desired)</a:t>
            </a:r>
          </a:p>
          <a:p>
            <a:pPr marL="720090" lvl="3" indent="-171450" fontAlgn="base">
              <a:spcBef>
                <a:spcPts val="0"/>
              </a:spcBef>
              <a:spcAft>
                <a:spcPts val="0"/>
              </a:spcAft>
            </a:pPr>
            <a:r>
              <a:rPr lang="en-US" sz="1100" dirty="0"/>
              <a:t>Letter notifying awardee’s boss (if desired)</a:t>
            </a:r>
          </a:p>
          <a:p>
            <a:pPr marL="720090" lvl="3" indent="-171450" fontAlgn="base">
              <a:spcBef>
                <a:spcPts val="0"/>
              </a:spcBef>
              <a:spcAft>
                <a:spcPts val="0"/>
              </a:spcAft>
            </a:pPr>
            <a:r>
              <a:rPr lang="en-US" sz="1100" dirty="0"/>
              <a:t>LinkedIn endorsement/recommendation (if desired)</a:t>
            </a:r>
          </a:p>
          <a:p>
            <a:pPr marL="720090" lvl="3" indent="-171450" fontAlgn="base">
              <a:spcBef>
                <a:spcPts val="0"/>
              </a:spcBef>
            </a:pPr>
            <a:r>
              <a:rPr lang="en-US" sz="1100" dirty="0"/>
              <a:t>Digital Badge which can be shared via the awardee’s social networks, LinkedIn, and email signature</a:t>
            </a:r>
          </a:p>
          <a:p>
            <a:pPr marL="720090" lvl="3" indent="-171450" fontAlgn="base">
              <a:spcBef>
                <a:spcPts val="0"/>
              </a:spcBef>
              <a:spcAft>
                <a:spcPts val="0"/>
              </a:spcAft>
            </a:pPr>
            <a:endParaRPr lang="en-US" sz="1400" dirty="0"/>
          </a:p>
          <a:p>
            <a:pPr marL="0" indent="0">
              <a:lnSpc>
                <a:spcPct val="100000"/>
              </a:lnSpc>
              <a:spcBef>
                <a:spcPts val="0"/>
              </a:spcBef>
              <a:spcAft>
                <a:spcPts val="0"/>
              </a:spcAft>
              <a:buNone/>
            </a:pPr>
            <a:r>
              <a:rPr lang="en-US" sz="1400" dirty="0"/>
              <a:t>Nomination process:</a:t>
            </a:r>
          </a:p>
          <a:p>
            <a:pPr lvl="1">
              <a:lnSpc>
                <a:spcPct val="100000"/>
              </a:lnSpc>
              <a:spcBef>
                <a:spcPts val="0"/>
              </a:spcBef>
              <a:spcAft>
                <a:spcPts val="0"/>
              </a:spcAft>
              <a:buFont typeface="Arial" panose="020B0604020202020204" pitchFamily="34" charset="0"/>
              <a:buChar char="•"/>
            </a:pPr>
            <a:r>
              <a:rPr lang="en-US" sz="1200" dirty="0"/>
              <a:t>All component leaders can nominate via online survey once annually</a:t>
            </a:r>
          </a:p>
          <a:p>
            <a:pPr lvl="1">
              <a:lnSpc>
                <a:spcPct val="100000"/>
              </a:lnSpc>
              <a:spcBef>
                <a:spcPts val="0"/>
              </a:spcBef>
              <a:spcAft>
                <a:spcPts val="0"/>
              </a:spcAft>
              <a:buFont typeface="Arial" panose="020B0604020202020204" pitchFamily="34" charset="0"/>
              <a:buChar char="•"/>
            </a:pPr>
            <a:r>
              <a:rPr lang="en-US" sz="1200" dirty="0"/>
              <a:t>Volunteer Engagement leader within the component reviews nominees to verify eligibility</a:t>
            </a:r>
          </a:p>
          <a:p>
            <a:pPr lvl="1">
              <a:lnSpc>
                <a:spcPct val="100000"/>
              </a:lnSpc>
              <a:spcBef>
                <a:spcPts val="0"/>
              </a:spcBef>
              <a:spcAft>
                <a:spcPts val="0"/>
              </a:spcAft>
              <a:buFont typeface="Arial" panose="020B0604020202020204" pitchFamily="34" charset="0"/>
              <a:buChar char="•"/>
            </a:pPr>
            <a:r>
              <a:rPr lang="en-US" sz="1200" dirty="0"/>
              <a:t>Executive leadership then reviews nominees and selects honoree(s)</a:t>
            </a:r>
          </a:p>
          <a:p>
            <a:pPr lvl="1">
              <a:lnSpc>
                <a:spcPct val="100000"/>
              </a:lnSpc>
              <a:spcBef>
                <a:spcPts val="0"/>
              </a:spcBef>
              <a:spcAft>
                <a:spcPts val="0"/>
              </a:spcAft>
              <a:buFont typeface="Arial" panose="020B0604020202020204" pitchFamily="34" charset="0"/>
              <a:buChar char="•"/>
            </a:pPr>
            <a:endParaRPr lang="en-US" sz="1400" dirty="0"/>
          </a:p>
          <a:p>
            <a:pPr lvl="1">
              <a:lnSpc>
                <a:spcPct val="100000"/>
              </a:lnSpc>
              <a:spcBef>
                <a:spcPts val="0"/>
              </a:spcBef>
              <a:spcAft>
                <a:spcPts val="0"/>
              </a:spcAft>
            </a:pPr>
            <a:endParaRPr lang="en-US" sz="1400" dirty="0"/>
          </a:p>
        </p:txBody>
      </p:sp>
      <p:sp>
        <p:nvSpPr>
          <p:cNvPr id="2" name="Title 1"/>
          <p:cNvSpPr>
            <a:spLocks noGrp="1"/>
          </p:cNvSpPr>
          <p:nvPr>
            <p:ph type="title"/>
          </p:nvPr>
        </p:nvSpPr>
        <p:spPr/>
        <p:txBody>
          <a:bodyPr>
            <a:normAutofit/>
          </a:bodyPr>
          <a:lstStyle/>
          <a:p>
            <a:r>
              <a:rPr lang="en-US" dirty="0"/>
              <a:t>Legacy award</a:t>
            </a:r>
            <a:endParaRPr lang="en-US" sz="8000" dirty="0"/>
          </a:p>
        </p:txBody>
      </p:sp>
      <p:sp>
        <p:nvSpPr>
          <p:cNvPr id="5" name="TextBox 4"/>
          <p:cNvSpPr txBox="1"/>
          <p:nvPr/>
        </p:nvSpPr>
        <p:spPr>
          <a:xfrm>
            <a:off x="7141748" y="313988"/>
            <a:ext cx="4620768" cy="584775"/>
          </a:xfrm>
          <a:prstGeom prst="rect">
            <a:avLst/>
          </a:prstGeom>
          <a:noFill/>
        </p:spPr>
        <p:txBody>
          <a:bodyPr wrap="square" rtlCol="0">
            <a:spAutoFit/>
          </a:bodyPr>
          <a:lstStyle/>
          <a:p>
            <a:pPr algn="r"/>
            <a:r>
              <a:rPr lang="en-US" sz="1600" b="1" i="1" dirty="0"/>
              <a:t>HBA Core Values: </a:t>
            </a:r>
            <a:r>
              <a:rPr lang="en-US" sz="1600" i="1" dirty="0"/>
              <a:t>Relevance/Integrity</a:t>
            </a:r>
          </a:p>
          <a:p>
            <a:pPr algn="r"/>
            <a:r>
              <a:rPr lang="en-US" sz="1600" b="1" i="1" dirty="0"/>
              <a:t>Category: </a:t>
            </a:r>
            <a:r>
              <a:rPr lang="en-US" sz="1600" i="1" dirty="0"/>
              <a:t>Continued Service </a:t>
            </a:r>
          </a:p>
        </p:txBody>
      </p:sp>
      <p:sp>
        <p:nvSpPr>
          <p:cNvPr id="6" name="TextBox 5">
            <a:extLst>
              <a:ext uri="{FF2B5EF4-FFF2-40B4-BE49-F238E27FC236}">
                <a16:creationId xmlns:a16="http://schemas.microsoft.com/office/drawing/2014/main" id="{1E4A0F2B-D6E7-9748-3376-5FAF6EA8FDD9}"/>
              </a:ext>
            </a:extLst>
          </p:cNvPr>
          <p:cNvSpPr txBox="1"/>
          <p:nvPr/>
        </p:nvSpPr>
        <p:spPr>
          <a:xfrm>
            <a:off x="838200" y="1368982"/>
            <a:ext cx="10515600" cy="307777"/>
          </a:xfrm>
          <a:prstGeom prst="rect">
            <a:avLst/>
          </a:prstGeom>
          <a:noFill/>
        </p:spPr>
        <p:txBody>
          <a:bodyPr wrap="square" rtlCol="0">
            <a:spAutoFit/>
          </a:bodyPr>
          <a:lstStyle/>
          <a:p>
            <a:pPr marL="0" indent="0">
              <a:lnSpc>
                <a:spcPct val="100000"/>
              </a:lnSpc>
              <a:spcBef>
                <a:spcPts val="0"/>
              </a:spcBef>
              <a:buNone/>
            </a:pPr>
            <a:r>
              <a:rPr lang="en-US" sz="1400" dirty="0"/>
              <a:t>An </a:t>
            </a:r>
            <a:r>
              <a:rPr lang="en-US" sz="1400" b="1" dirty="0"/>
              <a:t>award given annually as needed/if desired. </a:t>
            </a:r>
            <a:endParaRPr lang="en-US" sz="1400" dirty="0"/>
          </a:p>
        </p:txBody>
      </p:sp>
    </p:spTree>
    <p:extLst>
      <p:ext uri="{BB962C8B-B14F-4D97-AF65-F5344CB8AC3E}">
        <p14:creationId xmlns:p14="http://schemas.microsoft.com/office/powerpoint/2010/main" val="2192066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BB7CA2-E572-4B60-3F12-B1B50148DF11}"/>
              </a:ext>
            </a:extLst>
          </p:cNvPr>
          <p:cNvSpPr>
            <a:spLocks noGrp="1"/>
          </p:cNvSpPr>
          <p:nvPr>
            <p:ph type="body" sz="quarter" idx="10"/>
          </p:nvPr>
        </p:nvSpPr>
        <p:spPr>
          <a:xfrm>
            <a:off x="838199" y="1805699"/>
            <a:ext cx="10846869" cy="4595768"/>
          </a:xfrm>
        </p:spPr>
        <p:txBody>
          <a:bodyPr>
            <a:normAutofit fontScale="55000" lnSpcReduction="20000"/>
          </a:bodyPr>
          <a:lstStyle/>
          <a:p>
            <a:pPr marL="0" indent="0">
              <a:lnSpc>
                <a:spcPct val="100000"/>
              </a:lnSpc>
              <a:spcBef>
                <a:spcPts val="0"/>
              </a:spcBef>
              <a:buNone/>
            </a:pPr>
            <a:r>
              <a:rPr lang="en-US" sz="2500" dirty="0"/>
              <a:t>The Marie Curie award honors any HBA volunteer who has led an innovation that has significantly impacted the component. Nominations are judged in terms of:</a:t>
            </a:r>
          </a:p>
          <a:p>
            <a:pPr lvl="1">
              <a:lnSpc>
                <a:spcPct val="100000"/>
              </a:lnSpc>
              <a:spcBef>
                <a:spcPts val="0"/>
              </a:spcBef>
            </a:pPr>
            <a:r>
              <a:rPr lang="en-US" sz="2200" dirty="0"/>
              <a:t>Concept – Conceived an innovative, imaginative or creative idea to drive the organization forward or devised creative, new ways of doing things.</a:t>
            </a:r>
          </a:p>
          <a:p>
            <a:pPr lvl="1">
              <a:lnSpc>
                <a:spcPct val="100000"/>
              </a:lnSpc>
              <a:spcBef>
                <a:spcPts val="0"/>
              </a:spcBef>
            </a:pPr>
            <a:r>
              <a:rPr lang="en-US" sz="2200" dirty="0"/>
              <a:t>Value -  The novel or idea solution added value through a new or improved process method, system, program, or service (or cost reduction) for their team or the organization. </a:t>
            </a:r>
          </a:p>
          <a:p>
            <a:pPr lvl="1">
              <a:lnSpc>
                <a:spcPct val="100000"/>
              </a:lnSpc>
              <a:spcBef>
                <a:spcPts val="0"/>
              </a:spcBef>
            </a:pPr>
            <a:r>
              <a:rPr lang="en-US" sz="2200" dirty="0"/>
              <a:t>Delivery – Developed the idea from general concepts into action plans; swiftly moved from ideas to implementation. Effectively determined if ideas would work in operation and considered constraints that limited innovation while finding ways to make the most out of existing resources.</a:t>
            </a:r>
          </a:p>
          <a:p>
            <a:pPr lvl="1">
              <a:lnSpc>
                <a:spcPct val="100000"/>
              </a:lnSpc>
              <a:spcBef>
                <a:spcPts val="0"/>
              </a:spcBef>
            </a:pPr>
            <a:r>
              <a:rPr lang="en-US" sz="2200" dirty="0"/>
              <a:t>Impact – Innovation has had a clear, measurable/quantifiable impact on the component or the HBA overall. </a:t>
            </a:r>
          </a:p>
          <a:p>
            <a:pPr>
              <a:lnSpc>
                <a:spcPct val="100000"/>
              </a:lnSpc>
              <a:spcBef>
                <a:spcPts val="0"/>
              </a:spcBef>
            </a:pPr>
            <a:endParaRPr lang="en-US" dirty="0"/>
          </a:p>
          <a:p>
            <a:pPr marL="0" indent="0">
              <a:lnSpc>
                <a:spcPct val="100000"/>
              </a:lnSpc>
              <a:spcBef>
                <a:spcPts val="0"/>
              </a:spcBef>
              <a:buNone/>
            </a:pPr>
            <a:r>
              <a:rPr lang="en-US" sz="2500" dirty="0"/>
              <a:t>Awardee receives:</a:t>
            </a:r>
          </a:p>
          <a:p>
            <a:pPr>
              <a:lnSpc>
                <a:spcPct val="100000"/>
              </a:lnSpc>
              <a:spcBef>
                <a:spcPts val="0"/>
              </a:spcBef>
            </a:pPr>
            <a:r>
              <a:rPr lang="en-US" sz="2200" dirty="0"/>
              <a:t>Physical reward:</a:t>
            </a:r>
          </a:p>
          <a:p>
            <a:pPr lvl="1">
              <a:lnSpc>
                <a:spcPct val="100000"/>
              </a:lnSpc>
              <a:spcBef>
                <a:spcPts val="0"/>
              </a:spcBef>
            </a:pPr>
            <a:r>
              <a:rPr lang="en-US" sz="2200" dirty="0"/>
              <a:t>Certificate</a:t>
            </a:r>
          </a:p>
          <a:p>
            <a:pPr lvl="1">
              <a:lnSpc>
                <a:spcPct val="100000"/>
              </a:lnSpc>
              <a:spcBef>
                <a:spcPts val="0"/>
              </a:spcBef>
            </a:pPr>
            <a:r>
              <a:rPr lang="en-US" sz="2200" dirty="0"/>
              <a:t>Letter from the HBA CEO</a:t>
            </a:r>
          </a:p>
          <a:p>
            <a:pPr lvl="1">
              <a:lnSpc>
                <a:spcPct val="100000"/>
              </a:lnSpc>
              <a:spcBef>
                <a:spcPts val="0"/>
              </a:spcBef>
            </a:pPr>
            <a:r>
              <a:rPr lang="en-US" sz="2200" dirty="0"/>
              <a:t>Trophy or plaque (optional and dependent on regional budget) or HBA Gift Card</a:t>
            </a:r>
          </a:p>
          <a:p>
            <a:pPr>
              <a:lnSpc>
                <a:spcPct val="100000"/>
              </a:lnSpc>
              <a:spcBef>
                <a:spcPts val="0"/>
              </a:spcBef>
            </a:pPr>
            <a:r>
              <a:rPr lang="en-US" sz="2200" dirty="0"/>
              <a:t>Event rewards/announcement:</a:t>
            </a:r>
          </a:p>
          <a:p>
            <a:pPr marL="720090" lvl="3" indent="-171450" fontAlgn="base">
              <a:spcBef>
                <a:spcPts val="0"/>
              </a:spcBef>
              <a:spcAft>
                <a:spcPts val="0"/>
              </a:spcAft>
            </a:pPr>
            <a:r>
              <a:rPr lang="en-US" sz="2200" dirty="0"/>
              <a:t>Live recognition at a component-level event</a:t>
            </a:r>
          </a:p>
          <a:p>
            <a:pPr marL="720090" lvl="3" indent="-171450" fontAlgn="base">
              <a:spcBef>
                <a:spcPts val="0"/>
              </a:spcBef>
              <a:spcAft>
                <a:spcPts val="0"/>
              </a:spcAft>
            </a:pPr>
            <a:r>
              <a:rPr lang="en-US" sz="2200" dirty="0"/>
              <a:t>Free registration for awardee plus one for guest </a:t>
            </a:r>
            <a:r>
              <a:rPr lang="en-US" sz="2200" i="1" dirty="0"/>
              <a:t>for the component-level event at which the awardee is being honored </a:t>
            </a:r>
          </a:p>
          <a:p>
            <a:pPr>
              <a:lnSpc>
                <a:spcPct val="100000"/>
              </a:lnSpc>
              <a:spcBef>
                <a:spcPts val="0"/>
              </a:spcBef>
            </a:pPr>
            <a:r>
              <a:rPr lang="en-US" sz="2200" dirty="0"/>
              <a:t>Recognition / PR:</a:t>
            </a:r>
          </a:p>
          <a:p>
            <a:pPr lvl="1">
              <a:lnSpc>
                <a:spcPct val="100000"/>
              </a:lnSpc>
              <a:spcBef>
                <a:spcPts val="0"/>
              </a:spcBef>
            </a:pPr>
            <a:r>
              <a:rPr lang="en-US" sz="2200" dirty="0"/>
              <a:t>Announcement on social media and HBA Community (if desired)</a:t>
            </a:r>
          </a:p>
          <a:p>
            <a:pPr lvl="1">
              <a:lnSpc>
                <a:spcPct val="100000"/>
              </a:lnSpc>
              <a:spcBef>
                <a:spcPts val="0"/>
              </a:spcBef>
            </a:pPr>
            <a:r>
              <a:rPr lang="en-US" sz="2200" dirty="0"/>
              <a:t>Letter notifying awardee’s boss (if desired)</a:t>
            </a:r>
          </a:p>
          <a:p>
            <a:pPr lvl="1">
              <a:lnSpc>
                <a:spcPct val="100000"/>
              </a:lnSpc>
              <a:spcBef>
                <a:spcPts val="0"/>
              </a:spcBef>
            </a:pPr>
            <a:r>
              <a:rPr lang="en-US" sz="2200" dirty="0"/>
              <a:t>LinkedIn endorsement/recommendation  (if desired)</a:t>
            </a:r>
          </a:p>
          <a:p>
            <a:pPr lvl="1">
              <a:lnSpc>
                <a:spcPct val="100000"/>
              </a:lnSpc>
              <a:spcBef>
                <a:spcPts val="0"/>
              </a:spcBef>
            </a:pPr>
            <a:r>
              <a:rPr lang="en-US" sz="2200" dirty="0"/>
              <a:t>Digital Badge which can be shared via the awardee’s social networks, LinkedIn, and email signature</a:t>
            </a:r>
          </a:p>
          <a:p>
            <a:pPr>
              <a:lnSpc>
                <a:spcPct val="100000"/>
              </a:lnSpc>
              <a:spcBef>
                <a:spcPts val="0"/>
              </a:spcBef>
            </a:pPr>
            <a:endParaRPr lang="en-US" dirty="0"/>
          </a:p>
          <a:p>
            <a:pPr marL="0" indent="0">
              <a:lnSpc>
                <a:spcPct val="100000"/>
              </a:lnSpc>
              <a:spcBef>
                <a:spcPts val="0"/>
              </a:spcBef>
              <a:buNone/>
            </a:pPr>
            <a:r>
              <a:rPr lang="en-US" dirty="0"/>
              <a:t>Nomination process:</a:t>
            </a:r>
          </a:p>
          <a:p>
            <a:pPr lvl="1">
              <a:lnSpc>
                <a:spcPct val="100000"/>
              </a:lnSpc>
              <a:spcBef>
                <a:spcPts val="0"/>
              </a:spcBef>
            </a:pPr>
            <a:r>
              <a:rPr lang="en-US" dirty="0"/>
              <a:t>All component leaders can nominate once annually via survey</a:t>
            </a:r>
          </a:p>
          <a:p>
            <a:pPr lvl="1">
              <a:lnSpc>
                <a:spcPct val="100000"/>
              </a:lnSpc>
              <a:spcBef>
                <a:spcPts val="0"/>
              </a:spcBef>
            </a:pPr>
            <a:r>
              <a:rPr lang="en-US" dirty="0"/>
              <a:t>From those nominations, executive leadership then reviews nominees and selects honoree(s)</a:t>
            </a:r>
          </a:p>
        </p:txBody>
      </p:sp>
      <p:sp>
        <p:nvSpPr>
          <p:cNvPr id="3" name="Title 2">
            <a:extLst>
              <a:ext uri="{FF2B5EF4-FFF2-40B4-BE49-F238E27FC236}">
                <a16:creationId xmlns:a16="http://schemas.microsoft.com/office/drawing/2014/main" id="{17C14F12-35E7-DD7F-EB84-B8075760A7E9}"/>
              </a:ext>
            </a:extLst>
          </p:cNvPr>
          <p:cNvSpPr>
            <a:spLocks noGrp="1"/>
          </p:cNvSpPr>
          <p:nvPr>
            <p:ph type="title"/>
          </p:nvPr>
        </p:nvSpPr>
        <p:spPr/>
        <p:txBody>
          <a:bodyPr/>
          <a:lstStyle/>
          <a:p>
            <a:r>
              <a:rPr lang="en-US" dirty="0"/>
              <a:t>Marie Curie Award</a:t>
            </a:r>
          </a:p>
        </p:txBody>
      </p:sp>
      <p:sp>
        <p:nvSpPr>
          <p:cNvPr id="4" name="TextBox 3">
            <a:extLst>
              <a:ext uri="{FF2B5EF4-FFF2-40B4-BE49-F238E27FC236}">
                <a16:creationId xmlns:a16="http://schemas.microsoft.com/office/drawing/2014/main" id="{06AD0919-DCDA-854A-7E23-692DB1D820AB}"/>
              </a:ext>
            </a:extLst>
          </p:cNvPr>
          <p:cNvSpPr txBox="1"/>
          <p:nvPr/>
        </p:nvSpPr>
        <p:spPr>
          <a:xfrm>
            <a:off x="7958943" y="250114"/>
            <a:ext cx="3839838" cy="584775"/>
          </a:xfrm>
          <a:prstGeom prst="rect">
            <a:avLst/>
          </a:prstGeom>
          <a:noFill/>
        </p:spPr>
        <p:txBody>
          <a:bodyPr wrap="square" rtlCol="0">
            <a:spAutoFit/>
          </a:bodyPr>
          <a:lstStyle/>
          <a:p>
            <a:pPr algn="r"/>
            <a:r>
              <a:rPr lang="en-US" sz="1600" b="1" i="1" dirty="0"/>
              <a:t>HBA Core Value: </a:t>
            </a:r>
            <a:r>
              <a:rPr lang="en-US" sz="1600" i="1" dirty="0"/>
              <a:t>Relevance</a:t>
            </a:r>
          </a:p>
          <a:p>
            <a:pPr algn="r"/>
            <a:r>
              <a:rPr lang="en-US" sz="1600" b="1" i="1" dirty="0"/>
              <a:t>Category: </a:t>
            </a:r>
            <a:r>
              <a:rPr lang="en-US" sz="1600" i="1" dirty="0"/>
              <a:t>Innovation</a:t>
            </a:r>
          </a:p>
        </p:txBody>
      </p:sp>
      <p:sp>
        <p:nvSpPr>
          <p:cNvPr id="6" name="TextBox 5">
            <a:extLst>
              <a:ext uri="{FF2B5EF4-FFF2-40B4-BE49-F238E27FC236}">
                <a16:creationId xmlns:a16="http://schemas.microsoft.com/office/drawing/2014/main" id="{21527078-9551-6C76-95EB-3E4069A1D1CC}"/>
              </a:ext>
            </a:extLst>
          </p:cNvPr>
          <p:cNvSpPr txBox="1"/>
          <p:nvPr/>
        </p:nvSpPr>
        <p:spPr>
          <a:xfrm>
            <a:off x="838200" y="1368982"/>
            <a:ext cx="10515600" cy="307777"/>
          </a:xfrm>
          <a:prstGeom prst="rect">
            <a:avLst/>
          </a:prstGeom>
          <a:noFill/>
        </p:spPr>
        <p:txBody>
          <a:bodyPr wrap="square" rtlCol="0">
            <a:spAutoFit/>
          </a:bodyPr>
          <a:lstStyle/>
          <a:p>
            <a:pPr marL="0" indent="0">
              <a:lnSpc>
                <a:spcPct val="100000"/>
              </a:lnSpc>
              <a:spcBef>
                <a:spcPts val="0"/>
              </a:spcBef>
              <a:buNone/>
            </a:pPr>
            <a:r>
              <a:rPr lang="en-US" sz="1400" b="1" dirty="0"/>
              <a:t>An</a:t>
            </a:r>
            <a:r>
              <a:rPr lang="en-US" sz="1400" dirty="0"/>
              <a:t> </a:t>
            </a:r>
            <a:r>
              <a:rPr lang="en-US" sz="1400" b="1" dirty="0"/>
              <a:t>award given annually as needed - OPTIONAL </a:t>
            </a:r>
          </a:p>
        </p:txBody>
      </p:sp>
    </p:spTree>
    <p:extLst>
      <p:ext uri="{BB962C8B-B14F-4D97-AF65-F5344CB8AC3E}">
        <p14:creationId xmlns:p14="http://schemas.microsoft.com/office/powerpoint/2010/main" val="2095232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Everest award</a:t>
            </a:r>
          </a:p>
        </p:txBody>
      </p:sp>
      <p:sp>
        <p:nvSpPr>
          <p:cNvPr id="6" name="TextBox 5"/>
          <p:cNvSpPr txBox="1"/>
          <p:nvPr/>
        </p:nvSpPr>
        <p:spPr>
          <a:xfrm>
            <a:off x="7865931" y="261330"/>
            <a:ext cx="3994485" cy="584775"/>
          </a:xfrm>
          <a:prstGeom prst="rect">
            <a:avLst/>
          </a:prstGeom>
          <a:noFill/>
        </p:spPr>
        <p:txBody>
          <a:bodyPr wrap="square" rtlCol="0">
            <a:spAutoFit/>
          </a:bodyPr>
          <a:lstStyle/>
          <a:p>
            <a:pPr algn="r"/>
            <a:r>
              <a:rPr lang="en-US" sz="1600" b="1" i="1" dirty="0"/>
              <a:t>HBA Core Value: </a:t>
            </a:r>
            <a:r>
              <a:rPr lang="en-US" sz="1600" i="1" dirty="0"/>
              <a:t>Community</a:t>
            </a:r>
          </a:p>
          <a:p>
            <a:pPr algn="r"/>
            <a:r>
              <a:rPr lang="en-US" sz="1600" b="1" i="1" dirty="0"/>
              <a:t>Category: </a:t>
            </a:r>
            <a:r>
              <a:rPr lang="en-US" sz="1600" i="1" dirty="0"/>
              <a:t>significant accomplishment</a:t>
            </a:r>
          </a:p>
        </p:txBody>
      </p:sp>
      <p:sp>
        <p:nvSpPr>
          <p:cNvPr id="7" name="TextBox 6">
            <a:extLst>
              <a:ext uri="{FF2B5EF4-FFF2-40B4-BE49-F238E27FC236}">
                <a16:creationId xmlns:a16="http://schemas.microsoft.com/office/drawing/2014/main" id="{3C5EC522-77A1-70E7-8B50-C9204B6CEE4B}"/>
              </a:ext>
            </a:extLst>
          </p:cNvPr>
          <p:cNvSpPr txBox="1"/>
          <p:nvPr/>
        </p:nvSpPr>
        <p:spPr>
          <a:xfrm>
            <a:off x="838200" y="1368982"/>
            <a:ext cx="10515600" cy="307777"/>
          </a:xfrm>
          <a:prstGeom prst="rect">
            <a:avLst/>
          </a:prstGeom>
          <a:noFill/>
        </p:spPr>
        <p:txBody>
          <a:bodyPr wrap="square" rtlCol="0">
            <a:spAutoFit/>
          </a:bodyPr>
          <a:lstStyle/>
          <a:p>
            <a:pPr marL="0" indent="0">
              <a:lnSpc>
                <a:spcPct val="100000"/>
              </a:lnSpc>
              <a:spcBef>
                <a:spcPts val="0"/>
              </a:spcBef>
              <a:buNone/>
            </a:pPr>
            <a:r>
              <a:rPr lang="en-US" sz="1400" b="1" dirty="0"/>
              <a:t>An award given annually as needed - OPTIONAL</a:t>
            </a:r>
          </a:p>
        </p:txBody>
      </p:sp>
      <p:sp>
        <p:nvSpPr>
          <p:cNvPr id="9" name="Text Placeholder 8">
            <a:extLst>
              <a:ext uri="{FF2B5EF4-FFF2-40B4-BE49-F238E27FC236}">
                <a16:creationId xmlns:a16="http://schemas.microsoft.com/office/drawing/2014/main" id="{70358CCF-B1E9-65BE-8900-ABF0A052F53A}"/>
              </a:ext>
            </a:extLst>
          </p:cNvPr>
          <p:cNvSpPr>
            <a:spLocks noGrp="1"/>
          </p:cNvSpPr>
          <p:nvPr>
            <p:ph type="body" sz="quarter" idx="10"/>
          </p:nvPr>
        </p:nvSpPr>
        <p:spPr>
          <a:xfrm>
            <a:off x="838200" y="1842467"/>
            <a:ext cx="10515600" cy="3976382"/>
          </a:xfrm>
        </p:spPr>
        <p:txBody>
          <a:bodyPr>
            <a:normAutofit lnSpcReduction="10000"/>
          </a:bodyPr>
          <a:lstStyle/>
          <a:p>
            <a:pPr marL="0" indent="0">
              <a:lnSpc>
                <a:spcPct val="100000"/>
              </a:lnSpc>
              <a:spcBef>
                <a:spcPts val="0"/>
              </a:spcBef>
              <a:spcAft>
                <a:spcPts val="0"/>
              </a:spcAft>
              <a:buNone/>
            </a:pPr>
            <a:r>
              <a:rPr lang="en-US" sz="1400" dirty="0">
                <a:latin typeface="+mj-lt"/>
              </a:rPr>
              <a:t>The Everest award honors an HBA volunteer who has achieved a significant “above and beyond” accomplishment and:</a:t>
            </a:r>
          </a:p>
          <a:p>
            <a:pPr>
              <a:lnSpc>
                <a:spcPct val="100000"/>
              </a:lnSpc>
              <a:spcBef>
                <a:spcPts val="0"/>
              </a:spcBef>
              <a:spcAft>
                <a:spcPts val="0"/>
              </a:spcAft>
            </a:pPr>
            <a:r>
              <a:rPr lang="en-US" sz="1200" dirty="0">
                <a:latin typeface="+mj-lt"/>
              </a:rPr>
              <a:t>Showed a willingness to go the extra mile to improve HBA and extended themselves to help others with a high degree of excellence, professionalism, positivity, and integrity in their work, which contributed significantly to improve the overall HBA environment and experience</a:t>
            </a:r>
          </a:p>
          <a:p>
            <a:pPr>
              <a:lnSpc>
                <a:spcPct val="100000"/>
              </a:lnSpc>
              <a:spcBef>
                <a:spcPts val="0"/>
              </a:spcBef>
              <a:spcAft>
                <a:spcPts val="0"/>
              </a:spcAft>
            </a:pPr>
            <a:r>
              <a:rPr lang="en-US" sz="1200" dirty="0">
                <a:latin typeface="+mj-lt"/>
              </a:rPr>
              <a:t>Led a team, encouraging collaboration and teamwork, to accomplish significant transformational change for the benefit of peers and organization</a:t>
            </a:r>
          </a:p>
          <a:p>
            <a:pPr>
              <a:lnSpc>
                <a:spcPct val="100000"/>
              </a:lnSpc>
              <a:spcBef>
                <a:spcPts val="0"/>
              </a:spcBef>
              <a:spcAft>
                <a:spcPts val="0"/>
              </a:spcAft>
            </a:pPr>
            <a:r>
              <a:rPr lang="en-US" sz="1200" dirty="0">
                <a:latin typeface="+mj-lt"/>
              </a:rPr>
              <a:t>Overcame a significant challenge and/or made a sacrifice to ensure an initiative, program,  and/or project was executed properly. </a:t>
            </a:r>
          </a:p>
          <a:p>
            <a:pPr>
              <a:lnSpc>
                <a:spcPct val="100000"/>
              </a:lnSpc>
              <a:spcBef>
                <a:spcPts val="0"/>
              </a:spcBef>
              <a:spcAft>
                <a:spcPts val="0"/>
              </a:spcAft>
            </a:pPr>
            <a:r>
              <a:rPr lang="en-US" sz="1200" dirty="0">
                <a:latin typeface="+mj-lt"/>
              </a:rPr>
              <a:t>Used new and creative solutions to overcome existing obstacles </a:t>
            </a:r>
          </a:p>
          <a:p>
            <a:pPr marL="0" indent="0">
              <a:lnSpc>
                <a:spcPct val="100000"/>
              </a:lnSpc>
              <a:spcBef>
                <a:spcPts val="0"/>
              </a:spcBef>
              <a:spcAft>
                <a:spcPts val="0"/>
              </a:spcAft>
              <a:buNone/>
            </a:pPr>
            <a:endParaRPr lang="en-US" sz="1400" dirty="0">
              <a:latin typeface="+mj-lt"/>
            </a:endParaRPr>
          </a:p>
          <a:p>
            <a:pPr marL="45720" lvl="1" indent="0" fontAlgn="base">
              <a:spcBef>
                <a:spcPts val="0"/>
              </a:spcBef>
              <a:spcAft>
                <a:spcPts val="0"/>
              </a:spcAft>
              <a:buNone/>
            </a:pPr>
            <a:r>
              <a:rPr lang="en-US" sz="1400" dirty="0">
                <a:latin typeface="+mj-lt"/>
              </a:rPr>
              <a:t>Awardee receives:</a:t>
            </a:r>
          </a:p>
          <a:p>
            <a:pPr marL="473202" lvl="2" indent="-171450" fontAlgn="base">
              <a:spcBef>
                <a:spcPts val="0"/>
              </a:spcBef>
              <a:spcAft>
                <a:spcPts val="0"/>
              </a:spcAft>
            </a:pPr>
            <a:r>
              <a:rPr lang="en-US" sz="1200" dirty="0">
                <a:latin typeface="+mj-lt"/>
              </a:rPr>
              <a:t>Physical reward:</a:t>
            </a:r>
          </a:p>
          <a:p>
            <a:pPr marL="720090" lvl="3" indent="-171450" fontAlgn="base">
              <a:spcBef>
                <a:spcPts val="0"/>
              </a:spcBef>
              <a:spcAft>
                <a:spcPts val="0"/>
              </a:spcAft>
            </a:pPr>
            <a:r>
              <a:rPr lang="en-US" sz="1100" dirty="0">
                <a:latin typeface="+mj-lt"/>
              </a:rPr>
              <a:t>Certificate</a:t>
            </a:r>
          </a:p>
          <a:p>
            <a:pPr marL="720090" lvl="3" indent="-171450" fontAlgn="base">
              <a:spcBef>
                <a:spcPts val="0"/>
              </a:spcBef>
              <a:spcAft>
                <a:spcPts val="0"/>
              </a:spcAft>
            </a:pPr>
            <a:r>
              <a:rPr lang="en-US" sz="1100" dirty="0">
                <a:latin typeface="+mj-lt"/>
              </a:rPr>
              <a:t>Letter from the HBA CEO</a:t>
            </a:r>
          </a:p>
          <a:p>
            <a:pPr marL="720090" lvl="3" indent="-171450" fontAlgn="base">
              <a:spcBef>
                <a:spcPts val="0"/>
              </a:spcBef>
              <a:spcAft>
                <a:spcPts val="0"/>
              </a:spcAft>
            </a:pPr>
            <a:r>
              <a:rPr lang="en-US" sz="1100" dirty="0">
                <a:latin typeface="+mj-lt"/>
              </a:rPr>
              <a:t>Trophy or plaque </a:t>
            </a:r>
            <a:r>
              <a:rPr lang="en-US" sz="1100" i="1" dirty="0">
                <a:latin typeface="+mj-lt"/>
              </a:rPr>
              <a:t>(optional and dependent on regional budget) </a:t>
            </a:r>
            <a:r>
              <a:rPr lang="en-US" sz="1100" dirty="0">
                <a:latin typeface="+mj-lt"/>
              </a:rPr>
              <a:t>or HBA gift card</a:t>
            </a:r>
          </a:p>
          <a:p>
            <a:pPr marL="473202" lvl="2" indent="-171450" fontAlgn="base">
              <a:spcBef>
                <a:spcPts val="0"/>
              </a:spcBef>
              <a:spcAft>
                <a:spcPts val="0"/>
              </a:spcAft>
            </a:pPr>
            <a:r>
              <a:rPr lang="en-US" sz="1200" dirty="0">
                <a:latin typeface="+mj-lt"/>
              </a:rPr>
              <a:t>Event rewards/announcement:</a:t>
            </a:r>
          </a:p>
          <a:p>
            <a:pPr marL="720090" lvl="3" indent="-171450" fontAlgn="base">
              <a:spcBef>
                <a:spcPts val="0"/>
              </a:spcBef>
              <a:spcAft>
                <a:spcPts val="0"/>
              </a:spcAft>
            </a:pPr>
            <a:r>
              <a:rPr lang="en-US" sz="1100" dirty="0"/>
              <a:t>Live recognition at a component-level event</a:t>
            </a:r>
          </a:p>
          <a:p>
            <a:pPr marL="720090" lvl="3" indent="-171450" fontAlgn="base">
              <a:spcBef>
                <a:spcPts val="0"/>
              </a:spcBef>
              <a:spcAft>
                <a:spcPts val="0"/>
              </a:spcAft>
            </a:pPr>
            <a:r>
              <a:rPr lang="en-US" sz="1100" dirty="0"/>
              <a:t>Free registration for awardee plus one for guest </a:t>
            </a:r>
            <a:r>
              <a:rPr lang="en-US" sz="1100" i="1" dirty="0"/>
              <a:t>for the component-level event at which the awardee is being honored </a:t>
            </a:r>
          </a:p>
          <a:p>
            <a:pPr marL="473202" lvl="2" indent="-171450" fontAlgn="base">
              <a:spcBef>
                <a:spcPts val="0"/>
              </a:spcBef>
              <a:spcAft>
                <a:spcPts val="0"/>
              </a:spcAft>
            </a:pPr>
            <a:r>
              <a:rPr lang="en-US" sz="1200" dirty="0">
                <a:latin typeface="+mj-lt"/>
              </a:rPr>
              <a:t>Recognition / PR:</a:t>
            </a:r>
          </a:p>
          <a:p>
            <a:pPr marL="720090" lvl="3" indent="-171450" fontAlgn="base">
              <a:spcBef>
                <a:spcPts val="0"/>
              </a:spcBef>
              <a:spcAft>
                <a:spcPts val="0"/>
              </a:spcAft>
            </a:pPr>
            <a:r>
              <a:rPr lang="en-US" sz="1100" dirty="0">
                <a:latin typeface="+mj-lt"/>
              </a:rPr>
              <a:t>Announcement on social media and in Community (if desired) </a:t>
            </a:r>
          </a:p>
          <a:p>
            <a:pPr marL="720090" lvl="3" indent="-171450" fontAlgn="base">
              <a:spcBef>
                <a:spcPts val="0"/>
              </a:spcBef>
              <a:spcAft>
                <a:spcPts val="0"/>
              </a:spcAft>
            </a:pPr>
            <a:r>
              <a:rPr lang="en-US" sz="1100" dirty="0">
                <a:latin typeface="+mj-lt"/>
              </a:rPr>
              <a:t>Letter notifying awardee’s boss (if desired)</a:t>
            </a:r>
          </a:p>
          <a:p>
            <a:pPr marL="720090" lvl="3" indent="-171450" fontAlgn="base">
              <a:spcBef>
                <a:spcPts val="0"/>
              </a:spcBef>
              <a:spcAft>
                <a:spcPts val="0"/>
              </a:spcAft>
            </a:pPr>
            <a:r>
              <a:rPr lang="en-US" sz="1100" dirty="0">
                <a:latin typeface="+mj-lt"/>
              </a:rPr>
              <a:t>LinkedIn endorsement/recommendation (if desired)</a:t>
            </a:r>
          </a:p>
          <a:p>
            <a:pPr marL="720090" lvl="3" indent="-171450" fontAlgn="base">
              <a:spcBef>
                <a:spcPts val="0"/>
              </a:spcBef>
              <a:spcAft>
                <a:spcPts val="0"/>
              </a:spcAft>
            </a:pPr>
            <a:r>
              <a:rPr lang="en-US" sz="1100" dirty="0">
                <a:latin typeface="+mj-lt"/>
              </a:rPr>
              <a:t>Digital Badge which can be shared via the awardee’s social networks, LinkedIn, and email signature</a:t>
            </a:r>
          </a:p>
          <a:p>
            <a:pPr marL="274320" lvl="1" indent="0">
              <a:lnSpc>
                <a:spcPct val="100000"/>
              </a:lnSpc>
              <a:spcBef>
                <a:spcPts val="0"/>
              </a:spcBef>
              <a:spcAft>
                <a:spcPts val="0"/>
              </a:spcAft>
              <a:buNone/>
            </a:pPr>
            <a:endParaRPr lang="en-US" sz="1400" dirty="0">
              <a:latin typeface="+mj-lt"/>
            </a:endParaRPr>
          </a:p>
          <a:p>
            <a:pPr marL="0" indent="0">
              <a:lnSpc>
                <a:spcPct val="100000"/>
              </a:lnSpc>
              <a:spcBef>
                <a:spcPts val="0"/>
              </a:spcBef>
              <a:spcAft>
                <a:spcPts val="0"/>
              </a:spcAft>
              <a:buNone/>
            </a:pPr>
            <a:r>
              <a:rPr lang="en-US" sz="1400" dirty="0">
                <a:latin typeface="+mj-lt"/>
              </a:rPr>
              <a:t>Nomination process:</a:t>
            </a:r>
          </a:p>
          <a:p>
            <a:pPr lvl="1">
              <a:lnSpc>
                <a:spcPct val="100000"/>
              </a:lnSpc>
              <a:spcBef>
                <a:spcPts val="0"/>
              </a:spcBef>
              <a:spcAft>
                <a:spcPts val="0"/>
              </a:spcAft>
              <a:buFont typeface="Arial" panose="020B0604020202020204" pitchFamily="34" charset="0"/>
              <a:buChar char="•"/>
            </a:pPr>
            <a:r>
              <a:rPr lang="en-US" sz="1200" dirty="0">
                <a:latin typeface="+mj-lt"/>
              </a:rPr>
              <a:t>All component leaders can nominate via online survey once annually</a:t>
            </a:r>
          </a:p>
          <a:p>
            <a:pPr lvl="1">
              <a:lnSpc>
                <a:spcPct val="100000"/>
              </a:lnSpc>
              <a:spcBef>
                <a:spcPts val="0"/>
              </a:spcBef>
              <a:spcAft>
                <a:spcPts val="0"/>
              </a:spcAft>
              <a:buFont typeface="Arial" panose="020B0604020202020204" pitchFamily="34" charset="0"/>
              <a:buChar char="•"/>
            </a:pPr>
            <a:r>
              <a:rPr lang="en-US" sz="1200" dirty="0">
                <a:latin typeface="+mj-lt"/>
              </a:rPr>
              <a:t>From those nominations, component executive leadership then reviews nominees and selects honoree(s)</a:t>
            </a:r>
          </a:p>
        </p:txBody>
      </p:sp>
    </p:spTree>
    <p:extLst>
      <p:ext uri="{BB962C8B-B14F-4D97-AF65-F5344CB8AC3E}">
        <p14:creationId xmlns:p14="http://schemas.microsoft.com/office/powerpoint/2010/main" val="2893800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sz="quarter" idx="10"/>
          </p:nvPr>
        </p:nvSpPr>
        <p:spPr>
          <a:xfrm>
            <a:off x="838200" y="1774685"/>
            <a:ext cx="10515600" cy="3976382"/>
          </a:xfrm>
        </p:spPr>
        <p:txBody>
          <a:bodyPr>
            <a:normAutofit lnSpcReduction="10000"/>
          </a:bodyPr>
          <a:lstStyle/>
          <a:p>
            <a:pPr marL="0" lvl="1" indent="0">
              <a:spcBef>
                <a:spcPts val="1000"/>
              </a:spcBef>
              <a:buNone/>
            </a:pPr>
            <a:r>
              <a:rPr lang="en-US" sz="1400" dirty="0"/>
              <a:t>The Honored Volunteer award honors any HBA volunteer (leader, committee member, or other volunteer) or group of volunteers (i.e.</a:t>
            </a:r>
            <a:r>
              <a:rPr lang="en-US" sz="1400" dirty="0">
                <a:solidFill>
                  <a:schemeClr val="accent6">
                    <a:lumMod val="75000"/>
                  </a:schemeClr>
                </a:solidFill>
              </a:rPr>
              <a:t>,</a:t>
            </a:r>
            <a:r>
              <a:rPr lang="en-US" sz="1400" dirty="0"/>
              <a:t> a team on a specific initiative) who:</a:t>
            </a:r>
          </a:p>
          <a:p>
            <a:pPr lvl="1">
              <a:spcBef>
                <a:spcPts val="0"/>
              </a:spcBef>
              <a:spcAft>
                <a:spcPts val="0"/>
              </a:spcAft>
              <a:buFont typeface="Arial" panose="020B0604020202020204" pitchFamily="34" charset="0"/>
              <a:buChar char="•"/>
            </a:pPr>
            <a:r>
              <a:rPr lang="en-US" sz="1200" dirty="0"/>
              <a:t>Shows strong commitment to HBA</a:t>
            </a:r>
          </a:p>
          <a:p>
            <a:pPr lvl="1">
              <a:spcBef>
                <a:spcPts val="0"/>
              </a:spcBef>
              <a:spcAft>
                <a:spcPts val="0"/>
              </a:spcAft>
              <a:buFont typeface="Arial" panose="020B0604020202020204" pitchFamily="34" charset="0"/>
              <a:buChar char="•"/>
            </a:pPr>
            <a:r>
              <a:rPr lang="en-US" sz="1200" dirty="0"/>
              <a:t>Made an outstanding volunteer contribution</a:t>
            </a:r>
          </a:p>
          <a:p>
            <a:pPr lvl="1">
              <a:spcBef>
                <a:spcPts val="0"/>
              </a:spcBef>
              <a:spcAft>
                <a:spcPts val="0"/>
              </a:spcAft>
              <a:buFont typeface="Arial" panose="020B0604020202020204" pitchFamily="34" charset="0"/>
              <a:buChar char="•"/>
            </a:pPr>
            <a:r>
              <a:rPr lang="en-US" sz="1200" dirty="0"/>
              <a:t>Has gone beyond her role within the committee</a:t>
            </a:r>
          </a:p>
          <a:p>
            <a:pPr lvl="1">
              <a:spcBef>
                <a:spcPts val="0"/>
              </a:spcBef>
              <a:spcAft>
                <a:spcPts val="0"/>
              </a:spcAft>
              <a:buFont typeface="Arial" panose="020B0604020202020204" pitchFamily="34" charset="0"/>
              <a:buChar char="•"/>
            </a:pPr>
            <a:r>
              <a:rPr lang="en-US" sz="1200" dirty="0"/>
              <a:t>Has high energy and a positive attitude</a:t>
            </a:r>
          </a:p>
          <a:p>
            <a:pPr marL="45720" lvl="1" indent="0" fontAlgn="base">
              <a:spcBef>
                <a:spcPts val="0"/>
              </a:spcBef>
              <a:spcAft>
                <a:spcPts val="0"/>
              </a:spcAft>
              <a:buNone/>
            </a:pPr>
            <a:endParaRPr lang="en-US" sz="1400" dirty="0"/>
          </a:p>
          <a:p>
            <a:pPr marL="45720" lvl="1" indent="0" fontAlgn="base">
              <a:spcBef>
                <a:spcPts val="0"/>
              </a:spcBef>
              <a:spcAft>
                <a:spcPts val="0"/>
              </a:spcAft>
              <a:buNone/>
            </a:pPr>
            <a:r>
              <a:rPr lang="en-US" sz="1400" dirty="0"/>
              <a:t>Awardee receives:</a:t>
            </a:r>
          </a:p>
          <a:p>
            <a:pPr marL="473202" lvl="2" indent="-171450" fontAlgn="base">
              <a:spcBef>
                <a:spcPts val="0"/>
              </a:spcBef>
              <a:spcAft>
                <a:spcPts val="0"/>
              </a:spcAft>
            </a:pPr>
            <a:r>
              <a:rPr lang="en-US" sz="1200" dirty="0"/>
              <a:t>Physical reward:</a:t>
            </a:r>
          </a:p>
          <a:p>
            <a:pPr marL="720090" lvl="3" indent="-171450" fontAlgn="base">
              <a:spcBef>
                <a:spcPts val="0"/>
              </a:spcBef>
              <a:spcAft>
                <a:spcPts val="0"/>
              </a:spcAft>
            </a:pPr>
            <a:r>
              <a:rPr lang="en-US" sz="1100" dirty="0"/>
              <a:t>Certificate (via email or printed)</a:t>
            </a:r>
          </a:p>
          <a:p>
            <a:pPr marL="473202" lvl="2" indent="-171450" fontAlgn="base">
              <a:spcBef>
                <a:spcPts val="0"/>
              </a:spcBef>
              <a:spcAft>
                <a:spcPts val="0"/>
              </a:spcAft>
            </a:pPr>
            <a:r>
              <a:rPr lang="en-US" sz="1200" dirty="0"/>
              <a:t>Event rewards/announcement:</a:t>
            </a:r>
          </a:p>
          <a:p>
            <a:pPr marL="720090" lvl="3" indent="-171450" fontAlgn="base">
              <a:spcBef>
                <a:spcPts val="0"/>
              </a:spcBef>
              <a:spcAft>
                <a:spcPts val="0"/>
              </a:spcAft>
            </a:pPr>
            <a:r>
              <a:rPr lang="en-US" sz="1100" dirty="0"/>
              <a:t>Live recognition at a component event</a:t>
            </a:r>
          </a:p>
          <a:p>
            <a:pPr marL="473202" lvl="2" indent="-171450" fontAlgn="base">
              <a:spcBef>
                <a:spcPts val="0"/>
              </a:spcBef>
              <a:spcAft>
                <a:spcPts val="0"/>
              </a:spcAft>
            </a:pPr>
            <a:r>
              <a:rPr lang="en-US" sz="1200" dirty="0"/>
              <a:t>Recognition / PR:</a:t>
            </a:r>
          </a:p>
          <a:p>
            <a:pPr marL="720090" lvl="3" indent="-171450" fontAlgn="base">
              <a:spcBef>
                <a:spcPts val="0"/>
              </a:spcBef>
              <a:spcAft>
                <a:spcPts val="0"/>
              </a:spcAft>
            </a:pPr>
            <a:r>
              <a:rPr lang="en-US" sz="1100" dirty="0"/>
              <a:t>Announcement on social media and in HBA Community (if desired)</a:t>
            </a:r>
          </a:p>
          <a:p>
            <a:pPr marL="720090" lvl="3" indent="-171450" fontAlgn="base">
              <a:spcBef>
                <a:spcPts val="0"/>
              </a:spcBef>
              <a:spcAft>
                <a:spcPts val="0"/>
              </a:spcAft>
            </a:pPr>
            <a:r>
              <a:rPr lang="en-US" sz="1100" dirty="0"/>
              <a:t>Letter notifying awardee’s boss (if desired)</a:t>
            </a:r>
          </a:p>
          <a:p>
            <a:pPr marL="720090" lvl="3" indent="-171450" fontAlgn="base">
              <a:spcBef>
                <a:spcPts val="0"/>
              </a:spcBef>
              <a:spcAft>
                <a:spcPts val="0"/>
              </a:spcAft>
            </a:pPr>
            <a:r>
              <a:rPr lang="en-US" sz="1100" dirty="0"/>
              <a:t>LinkedIn endorsement/recommendation (if desired)</a:t>
            </a:r>
          </a:p>
          <a:p>
            <a:pPr marL="720090" lvl="3" indent="-171450" fontAlgn="base">
              <a:spcBef>
                <a:spcPts val="0"/>
              </a:spcBef>
            </a:pPr>
            <a:r>
              <a:rPr lang="en-US" sz="1100" dirty="0"/>
              <a:t>Digital Badge which can be shared via the awardee’s social networks, LinkedIn, and email signature</a:t>
            </a:r>
          </a:p>
          <a:p>
            <a:pPr marL="720090" lvl="3" indent="-171450" fontAlgn="base">
              <a:spcBef>
                <a:spcPts val="0"/>
              </a:spcBef>
              <a:spcAft>
                <a:spcPts val="0"/>
              </a:spcAft>
            </a:pPr>
            <a:endParaRPr lang="en-US" sz="1100" dirty="0"/>
          </a:p>
          <a:p>
            <a:pPr>
              <a:spcBef>
                <a:spcPts val="0"/>
              </a:spcBef>
              <a:spcAft>
                <a:spcPts val="0"/>
              </a:spcAft>
            </a:pPr>
            <a:endParaRPr lang="en-US" sz="600" dirty="0"/>
          </a:p>
          <a:p>
            <a:pPr>
              <a:spcBef>
                <a:spcPts val="0"/>
              </a:spcBef>
              <a:spcAft>
                <a:spcPts val="0"/>
              </a:spcAft>
            </a:pPr>
            <a:endParaRPr lang="en-US" sz="600" dirty="0"/>
          </a:p>
          <a:p>
            <a:pPr marL="0" indent="0">
              <a:spcBef>
                <a:spcPts val="0"/>
              </a:spcBef>
              <a:spcAft>
                <a:spcPts val="0"/>
              </a:spcAft>
              <a:buNone/>
            </a:pPr>
            <a:r>
              <a:rPr lang="en-US" sz="1400" dirty="0"/>
              <a:t>Nomination process:</a:t>
            </a:r>
          </a:p>
          <a:p>
            <a:pPr>
              <a:spcBef>
                <a:spcPts val="0"/>
              </a:spcBef>
              <a:spcAft>
                <a:spcPts val="0"/>
              </a:spcAft>
            </a:pPr>
            <a:endParaRPr lang="en-US" sz="500" dirty="0"/>
          </a:p>
          <a:p>
            <a:pPr lvl="1">
              <a:spcBef>
                <a:spcPts val="0"/>
              </a:spcBef>
              <a:spcAft>
                <a:spcPts val="0"/>
              </a:spcAft>
            </a:pPr>
            <a:r>
              <a:rPr lang="en-US" sz="1200" dirty="0"/>
              <a:t>All component leadership can nominate an individual for the Honored Volunteer award</a:t>
            </a:r>
          </a:p>
          <a:p>
            <a:pPr lvl="1">
              <a:spcBef>
                <a:spcPts val="0"/>
              </a:spcBef>
              <a:spcAft>
                <a:spcPts val="0"/>
              </a:spcAft>
            </a:pPr>
            <a:r>
              <a:rPr lang="en-US" sz="1200" dirty="0"/>
              <a:t>Volunteer committee reviews nominees and determines which individual to honor</a:t>
            </a:r>
          </a:p>
          <a:p>
            <a:pPr lvl="1">
              <a:spcBef>
                <a:spcPts val="0"/>
              </a:spcBef>
              <a:spcAft>
                <a:spcPts val="0"/>
              </a:spcAft>
            </a:pPr>
            <a:r>
              <a:rPr lang="en-US" sz="1200" dirty="0"/>
              <a:t>This award can be done a maximum once a month, or at least quarterly</a:t>
            </a:r>
          </a:p>
          <a:p>
            <a:endParaRPr lang="en-US" sz="1400" dirty="0"/>
          </a:p>
          <a:p>
            <a:pPr marL="914400" lvl="2" indent="0">
              <a:buNone/>
            </a:pPr>
            <a:endParaRPr lang="en-US" sz="1400" dirty="0"/>
          </a:p>
          <a:p>
            <a:pPr marL="914400" lvl="2" indent="0">
              <a:buNone/>
            </a:pPr>
            <a:endParaRPr lang="en-US" sz="1400" dirty="0"/>
          </a:p>
          <a:p>
            <a:pPr lvl="2"/>
            <a:endParaRPr lang="en-US" sz="1400" dirty="0"/>
          </a:p>
        </p:txBody>
      </p:sp>
      <p:sp>
        <p:nvSpPr>
          <p:cNvPr id="2" name="Title 1"/>
          <p:cNvSpPr>
            <a:spLocks noGrp="1"/>
          </p:cNvSpPr>
          <p:nvPr>
            <p:ph type="title"/>
          </p:nvPr>
        </p:nvSpPr>
        <p:spPr/>
        <p:txBody>
          <a:bodyPr>
            <a:normAutofit/>
          </a:bodyPr>
          <a:lstStyle/>
          <a:p>
            <a:r>
              <a:rPr lang="en-US" dirty="0"/>
              <a:t>Honored Volunteer award</a:t>
            </a:r>
            <a:endParaRPr lang="en-US" sz="1400" dirty="0"/>
          </a:p>
        </p:txBody>
      </p:sp>
      <p:sp>
        <p:nvSpPr>
          <p:cNvPr id="6" name="TextBox 5"/>
          <p:cNvSpPr txBox="1"/>
          <p:nvPr/>
        </p:nvSpPr>
        <p:spPr>
          <a:xfrm>
            <a:off x="8314823" y="281128"/>
            <a:ext cx="3334753" cy="584775"/>
          </a:xfrm>
          <a:prstGeom prst="rect">
            <a:avLst/>
          </a:prstGeom>
          <a:noFill/>
        </p:spPr>
        <p:txBody>
          <a:bodyPr wrap="square" rtlCol="0">
            <a:spAutoFit/>
          </a:bodyPr>
          <a:lstStyle/>
          <a:p>
            <a:pPr algn="r"/>
            <a:r>
              <a:rPr lang="en-US" sz="1600" b="1" i="1" dirty="0"/>
              <a:t>HBA Core Value: </a:t>
            </a:r>
            <a:r>
              <a:rPr lang="en-US" sz="1600" i="1" dirty="0"/>
              <a:t>Engagement</a:t>
            </a:r>
          </a:p>
          <a:p>
            <a:pPr algn="r"/>
            <a:r>
              <a:rPr lang="en-US" sz="1600" b="1" i="1" dirty="0"/>
              <a:t>Category: </a:t>
            </a:r>
            <a:r>
              <a:rPr lang="en-US" sz="1600" i="1" dirty="0"/>
              <a:t>outstanding service</a:t>
            </a:r>
          </a:p>
        </p:txBody>
      </p:sp>
      <p:sp>
        <p:nvSpPr>
          <p:cNvPr id="4" name="TextBox 3">
            <a:extLst>
              <a:ext uri="{FF2B5EF4-FFF2-40B4-BE49-F238E27FC236}">
                <a16:creationId xmlns:a16="http://schemas.microsoft.com/office/drawing/2014/main" id="{4AE47E1D-E33B-E56D-B559-F6F5E7262235}"/>
              </a:ext>
            </a:extLst>
          </p:cNvPr>
          <p:cNvSpPr txBox="1"/>
          <p:nvPr/>
        </p:nvSpPr>
        <p:spPr>
          <a:xfrm>
            <a:off x="838200" y="1368982"/>
            <a:ext cx="10515600" cy="307777"/>
          </a:xfrm>
          <a:prstGeom prst="rect">
            <a:avLst/>
          </a:prstGeom>
          <a:noFill/>
        </p:spPr>
        <p:txBody>
          <a:bodyPr wrap="square" rtlCol="0">
            <a:spAutoFit/>
          </a:bodyPr>
          <a:lstStyle/>
          <a:p>
            <a:pPr marL="0" indent="0">
              <a:lnSpc>
                <a:spcPct val="100000"/>
              </a:lnSpc>
              <a:spcBef>
                <a:spcPts val="0"/>
              </a:spcBef>
              <a:buNone/>
            </a:pPr>
            <a:r>
              <a:rPr lang="en-US" sz="1400" dirty="0"/>
              <a:t>A </a:t>
            </a:r>
            <a:r>
              <a:rPr lang="en-US" sz="1400" b="1" dirty="0"/>
              <a:t>monthly or quarterly award.</a:t>
            </a:r>
          </a:p>
        </p:txBody>
      </p:sp>
    </p:spTree>
    <p:extLst>
      <p:ext uri="{BB962C8B-B14F-4D97-AF65-F5344CB8AC3E}">
        <p14:creationId xmlns:p14="http://schemas.microsoft.com/office/powerpoint/2010/main" val="3184125"/>
      </p:ext>
    </p:extLst>
  </p:cSld>
  <p:clrMapOvr>
    <a:masterClrMapping/>
  </p:clrMapOvr>
</p:sld>
</file>

<file path=ppt/theme/theme1.xml><?xml version="1.0" encoding="utf-8"?>
<a:theme xmlns:a="http://schemas.openxmlformats.org/drawingml/2006/main" name="Theme5">
  <a:themeElements>
    <a:clrScheme name="Custom 1">
      <a:dk1>
        <a:srgbClr val="58595B"/>
      </a:dk1>
      <a:lt1>
        <a:sysClr val="window" lastClr="FFFFFF"/>
      </a:lt1>
      <a:dk2>
        <a:srgbClr val="44546A"/>
      </a:dk2>
      <a:lt2>
        <a:srgbClr val="FFFFFF"/>
      </a:lt2>
      <a:accent1>
        <a:srgbClr val="7757A1"/>
      </a:accent1>
      <a:accent2>
        <a:srgbClr val="FB515B"/>
      </a:accent2>
      <a:accent3>
        <a:srgbClr val="86D5C8"/>
      </a:accent3>
      <a:accent4>
        <a:srgbClr val="F9EB3B"/>
      </a:accent4>
      <a:accent5>
        <a:srgbClr val="58595B"/>
      </a:accent5>
      <a:accent6>
        <a:srgbClr val="70AD47"/>
      </a:accent6>
      <a:hlink>
        <a:srgbClr val="0563C1"/>
      </a:hlink>
      <a:folHlink>
        <a:srgbClr val="954F72"/>
      </a:folHlink>
    </a:clrScheme>
    <a:fontScheme name="HBA 2022">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5" id="{AB54E2B6-1E1F-4DFC-B41B-C3F1891A0DFB}" vid="{3BD6281E-F9EC-4DCF-A69A-79EC344D0BB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20278</TotalTime>
  <Words>3020</Words>
  <Application>Microsoft Office PowerPoint</Application>
  <PresentationFormat>Widescreen</PresentationFormat>
  <Paragraphs>441</Paragraphs>
  <Slides>20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Palatino Linotype</vt:lpstr>
      <vt:lpstr>Symbol</vt:lpstr>
      <vt:lpstr>Tahoma</vt:lpstr>
      <vt:lpstr>Wingdings</vt:lpstr>
      <vt:lpstr>Theme5</vt:lpstr>
      <vt:lpstr>PowerPoint Presentation</vt:lpstr>
      <vt:lpstr>HBA Volunteer Recognition Awards At-a-glance </vt:lpstr>
      <vt:lpstr>HBA Core Values  Woven into the fabric of the Volunteer Experience</vt:lpstr>
      <vt:lpstr>PowerPoint Presentation</vt:lpstr>
      <vt:lpstr>LEAD award</vt:lpstr>
      <vt:lpstr>Legacy award</vt:lpstr>
      <vt:lpstr>Marie Curie Award</vt:lpstr>
      <vt:lpstr>Everest award</vt:lpstr>
      <vt:lpstr>Honored Volunteer award</vt:lpstr>
      <vt:lpstr>Spark award</vt:lpstr>
      <vt:lpstr>PowerPoint Presentation</vt:lpstr>
      <vt:lpstr>Volunteer Rewards at-a-glance </vt:lpstr>
      <vt:lpstr>Reward details</vt:lpstr>
      <vt:lpstr>Reward details</vt:lpstr>
      <vt:lpstr>Reward details</vt:lpstr>
      <vt:lpstr>PowerPoint Presentation</vt:lpstr>
      <vt:lpstr>HBA Volunteer Recognition Awards Additional details</vt:lpstr>
      <vt:lpstr>HBA Volunteer Recognition Awards – Chapter Level Additional details</vt:lpstr>
      <vt:lpstr>HBA Volunteer Recognition Awards – Regional Level Additional details</vt:lpstr>
      <vt:lpstr>Award Process at-a-glance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Leena Gademsky</dc:creator>
  <cp:lastModifiedBy>Lauren Peck</cp:lastModifiedBy>
  <cp:revision>45</cp:revision>
  <dcterms:created xsi:type="dcterms:W3CDTF">2018-10-03T17:21:24Z</dcterms:created>
  <dcterms:modified xsi:type="dcterms:W3CDTF">2023-12-14T13:50:30Z</dcterms:modified>
</cp:coreProperties>
</file>