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9" r:id="rId2"/>
    <p:sldId id="256" r:id="rId3"/>
    <p:sldId id="257" r:id="rId4"/>
    <p:sldId id="258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74632A-4DFC-4705-92CE-F5C70032A062}" v="18" dt="2024-08-01T13:59:04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ina Hurtado" userId="515baf58-30ea-4cc5-90eb-84823fa6dd66" providerId="ADAL" clId="{7D74632A-4DFC-4705-92CE-F5C70032A062}"/>
    <pc:docChg chg="custSel addSld delSld modSld sldOrd">
      <pc:chgData name="Petrina Hurtado" userId="515baf58-30ea-4cc5-90eb-84823fa6dd66" providerId="ADAL" clId="{7D74632A-4DFC-4705-92CE-F5C70032A062}" dt="2024-08-01T13:59:16.207" v="233" actId="47"/>
      <pc:docMkLst>
        <pc:docMk/>
      </pc:docMkLst>
      <pc:sldChg chg="modSp new mod ord">
        <pc:chgData name="Petrina Hurtado" userId="515baf58-30ea-4cc5-90eb-84823fa6dd66" providerId="ADAL" clId="{7D74632A-4DFC-4705-92CE-F5C70032A062}" dt="2024-01-29T19:29:31.580" v="69" actId="14100"/>
        <pc:sldMkLst>
          <pc:docMk/>
          <pc:sldMk cId="1717101515" sldId="259"/>
        </pc:sldMkLst>
        <pc:spChg chg="mod">
          <ac:chgData name="Petrina Hurtado" userId="515baf58-30ea-4cc5-90eb-84823fa6dd66" providerId="ADAL" clId="{7D74632A-4DFC-4705-92CE-F5C70032A062}" dt="2024-01-29T19:29:27.550" v="68" actId="122"/>
          <ac:spMkLst>
            <pc:docMk/>
            <pc:sldMk cId="1717101515" sldId="259"/>
            <ac:spMk id="2" creationId="{76BD1C3D-C18E-EFB3-B75A-9421ECD70BA1}"/>
          </ac:spMkLst>
        </pc:spChg>
        <pc:spChg chg="mod">
          <ac:chgData name="Petrina Hurtado" userId="515baf58-30ea-4cc5-90eb-84823fa6dd66" providerId="ADAL" clId="{7D74632A-4DFC-4705-92CE-F5C70032A062}" dt="2024-01-29T19:29:31.580" v="69" actId="14100"/>
          <ac:spMkLst>
            <pc:docMk/>
            <pc:sldMk cId="1717101515" sldId="259"/>
            <ac:spMk id="3" creationId="{6AE94C85-4100-F352-CCD7-E039F5A81F75}"/>
          </ac:spMkLst>
        </pc:spChg>
      </pc:sldChg>
      <pc:sldChg chg="addSp modSp new mod">
        <pc:chgData name="Petrina Hurtado" userId="515baf58-30ea-4cc5-90eb-84823fa6dd66" providerId="ADAL" clId="{7D74632A-4DFC-4705-92CE-F5C70032A062}" dt="2024-06-27T15:29:25.425" v="205" actId="20577"/>
        <pc:sldMkLst>
          <pc:docMk/>
          <pc:sldMk cId="3608899028" sldId="260"/>
        </pc:sldMkLst>
        <pc:spChg chg="mod">
          <ac:chgData name="Petrina Hurtado" userId="515baf58-30ea-4cc5-90eb-84823fa6dd66" providerId="ADAL" clId="{7D74632A-4DFC-4705-92CE-F5C70032A062}" dt="2024-06-27T15:29:25.425" v="205" actId="20577"/>
          <ac:spMkLst>
            <pc:docMk/>
            <pc:sldMk cId="3608899028" sldId="260"/>
            <ac:spMk id="2" creationId="{9C0A09D2-139E-50F0-CECE-5D69FE9243E0}"/>
          </ac:spMkLst>
        </pc:spChg>
        <pc:spChg chg="mod">
          <ac:chgData name="Petrina Hurtado" userId="515baf58-30ea-4cc5-90eb-84823fa6dd66" providerId="ADAL" clId="{7D74632A-4DFC-4705-92CE-F5C70032A062}" dt="2024-01-29T19:35:09.987" v="163" actId="1076"/>
          <ac:spMkLst>
            <pc:docMk/>
            <pc:sldMk cId="3608899028" sldId="260"/>
            <ac:spMk id="3" creationId="{5C375B98-103D-B069-2EBF-FC9F812527C6}"/>
          </ac:spMkLst>
        </pc:spChg>
        <pc:graphicFrameChg chg="add mod">
          <ac:chgData name="Petrina Hurtado" userId="515baf58-30ea-4cc5-90eb-84823fa6dd66" providerId="ADAL" clId="{7D74632A-4DFC-4705-92CE-F5C70032A062}" dt="2024-01-29T19:35:13.547" v="164" actId="14100"/>
          <ac:graphicFrameMkLst>
            <pc:docMk/>
            <pc:sldMk cId="3608899028" sldId="260"/>
            <ac:graphicFrameMk id="4" creationId="{43289865-7E6E-702C-CA2C-AFF1BF81BC9F}"/>
          </ac:graphicFrameMkLst>
        </pc:graphicFrameChg>
      </pc:sldChg>
      <pc:sldChg chg="addSp delSp modSp new mod">
        <pc:chgData name="Petrina Hurtado" userId="515baf58-30ea-4cc5-90eb-84823fa6dd66" providerId="ADAL" clId="{7D74632A-4DFC-4705-92CE-F5C70032A062}" dt="2024-06-27T15:32:53.147" v="215" actId="27918"/>
        <pc:sldMkLst>
          <pc:docMk/>
          <pc:sldMk cId="3474218725" sldId="261"/>
        </pc:sldMkLst>
        <pc:spChg chg="mod">
          <ac:chgData name="Petrina Hurtado" userId="515baf58-30ea-4cc5-90eb-84823fa6dd66" providerId="ADAL" clId="{7D74632A-4DFC-4705-92CE-F5C70032A062}" dt="2024-06-27T15:29:19.164" v="194" actId="20577"/>
          <ac:spMkLst>
            <pc:docMk/>
            <pc:sldMk cId="3474218725" sldId="261"/>
            <ac:spMk id="2" creationId="{6973DF67-FC12-A1F8-850E-86C74EEF7EA7}"/>
          </ac:spMkLst>
        </pc:spChg>
        <pc:spChg chg="del">
          <ac:chgData name="Petrina Hurtado" userId="515baf58-30ea-4cc5-90eb-84823fa6dd66" providerId="ADAL" clId="{7D74632A-4DFC-4705-92CE-F5C70032A062}" dt="2024-06-27T15:31:57.012" v="206" actId="478"/>
          <ac:spMkLst>
            <pc:docMk/>
            <pc:sldMk cId="3474218725" sldId="261"/>
            <ac:spMk id="3" creationId="{1451647E-44FF-5764-4395-55E8D8D099A5}"/>
          </ac:spMkLst>
        </pc:spChg>
        <pc:graphicFrameChg chg="add mod">
          <ac:chgData name="Petrina Hurtado" userId="515baf58-30ea-4cc5-90eb-84823fa6dd66" providerId="ADAL" clId="{7D74632A-4DFC-4705-92CE-F5C70032A062}" dt="2024-06-27T15:32:27.264" v="212" actId="14100"/>
          <ac:graphicFrameMkLst>
            <pc:docMk/>
            <pc:sldMk cId="3474218725" sldId="261"/>
            <ac:graphicFrameMk id="4" creationId="{53921278-7228-1893-3EC3-71B70F7BFE86}"/>
          </ac:graphicFrameMkLst>
        </pc:graphicFrameChg>
      </pc:sldChg>
      <pc:sldChg chg="addSp delSp modSp add mod">
        <pc:chgData name="Petrina Hurtado" userId="515baf58-30ea-4cc5-90eb-84823fa6dd66" providerId="ADAL" clId="{7D74632A-4DFC-4705-92CE-F5C70032A062}" dt="2024-07-25T20:21:50.539" v="221" actId="14100"/>
        <pc:sldMkLst>
          <pc:docMk/>
          <pc:sldMk cId="194133065" sldId="262"/>
        </pc:sldMkLst>
        <pc:graphicFrameChg chg="add mod">
          <ac:chgData name="Petrina Hurtado" userId="515baf58-30ea-4cc5-90eb-84823fa6dd66" providerId="ADAL" clId="{7D74632A-4DFC-4705-92CE-F5C70032A062}" dt="2024-07-25T20:21:50.539" v="221" actId="14100"/>
          <ac:graphicFrameMkLst>
            <pc:docMk/>
            <pc:sldMk cId="194133065" sldId="262"/>
            <ac:graphicFrameMk id="3" creationId="{D7DDF28C-4342-128A-CBA8-9CCD21648561}"/>
          </ac:graphicFrameMkLst>
        </pc:graphicFrameChg>
        <pc:graphicFrameChg chg="del">
          <ac:chgData name="Petrina Hurtado" userId="515baf58-30ea-4cc5-90eb-84823fa6dd66" providerId="ADAL" clId="{7D74632A-4DFC-4705-92CE-F5C70032A062}" dt="2024-07-25T20:21:44.193" v="217" actId="478"/>
          <ac:graphicFrameMkLst>
            <pc:docMk/>
            <pc:sldMk cId="194133065" sldId="262"/>
            <ac:graphicFrameMk id="4" creationId="{109B6C15-0980-2C7E-4288-50C77AC5D857}"/>
          </ac:graphicFrameMkLst>
        </pc:graphicFrameChg>
      </pc:sldChg>
      <pc:sldChg chg="addSp delSp modSp new del mod">
        <pc:chgData name="Petrina Hurtado" userId="515baf58-30ea-4cc5-90eb-84823fa6dd66" providerId="ADAL" clId="{7D74632A-4DFC-4705-92CE-F5C70032A062}" dt="2024-08-01T13:59:16.207" v="233" actId="47"/>
        <pc:sldMkLst>
          <pc:docMk/>
          <pc:sldMk cId="4081093291" sldId="263"/>
        </pc:sldMkLst>
        <pc:spChg chg="del">
          <ac:chgData name="Petrina Hurtado" userId="515baf58-30ea-4cc5-90eb-84823fa6dd66" providerId="ADAL" clId="{7D74632A-4DFC-4705-92CE-F5C70032A062}" dt="2024-08-01T13:58:42.207" v="229" actId="478"/>
          <ac:spMkLst>
            <pc:docMk/>
            <pc:sldMk cId="4081093291" sldId="263"/>
            <ac:spMk id="3" creationId="{698C6CF9-9A6F-7EAF-618E-9146A56C8780}"/>
          </ac:spMkLst>
        </pc:spChg>
        <pc:graphicFrameChg chg="add mod">
          <ac:chgData name="Petrina Hurtado" userId="515baf58-30ea-4cc5-90eb-84823fa6dd66" providerId="ADAL" clId="{7D74632A-4DFC-4705-92CE-F5C70032A062}" dt="2024-08-01T13:58:46.694" v="230" actId="14100"/>
          <ac:graphicFrameMkLst>
            <pc:docMk/>
            <pc:sldMk cId="4081093291" sldId="263"/>
            <ac:graphicFrameMk id="4" creationId="{BBBC833B-1EB5-6C80-81F8-3EC54F3445AA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Downloads\Contacts%20Advanced%20Find%20View%2008-28-2023%203-35-44%20P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Downloads\Contacts%20Advanced%20Find%20View%2008-28-2023%203-35-44%20P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rina%20Hurtado\Downloads\Contacts%20Advanced%20Find%20View%2008-28-2023%203-35-44%20P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hbanet2-my.sharepoint.com/personal/phurtado_hbanet_org/Documents/Membership%20Lists/2023%20End%20of%20Year%20Member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hbanet2-my.sharepoint.com/personal/phurtado_hbanet_org/Documents/Membership%20Lists/2023%20End%20of%20Year%20Member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hbanet2-my.sharepoint.com/personal/phurtado_hbanet_org/Documents/Membership%20Lists/2023%20End%20of%20Year%20Member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[Contacts Advanced Find View 08-28-2023 3-35-44 PM.xlsx]Sheet1!PivotTable10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Sheet1!$H$1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90E-4B3E-BED6-51A26F3F5B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90E-4B3E-BED6-51A26F3F5B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90E-4B3E-BED6-51A26F3F5B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90E-4B3E-BED6-51A26F3F5BD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90E-4B3E-BED6-51A26F3F5BD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90E-4B3E-BED6-51A26F3F5BD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90E-4B3E-BED6-51A26F3F5BD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90E-4B3E-BED6-51A26F3F5BD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90E-4B3E-BED6-51A26F3F5BD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90E-4B3E-BED6-51A26F3F5BD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90E-4B3E-BED6-51A26F3F5BD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F90E-4B3E-BED6-51A26F3F5BDA}"/>
              </c:ext>
            </c:extLst>
          </c:dPt>
          <c:dLbls>
            <c:dLbl>
              <c:idx val="0"/>
              <c:layout>
                <c:manualLayout>
                  <c:x val="-9.6473162042172031E-2"/>
                  <c:y val="-4.519487365334562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0E-4B3E-BED6-51A26F3F5BDA}"/>
                </c:ext>
              </c:extLst>
            </c:dLbl>
            <c:dLbl>
              <c:idx val="1"/>
              <c:layout>
                <c:manualLayout>
                  <c:x val="-1.8903565459439806E-2"/>
                  <c:y val="-6.31124875080991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0E-4B3E-BED6-51A26F3F5BDA}"/>
                </c:ext>
              </c:extLst>
            </c:dLbl>
            <c:dLbl>
              <c:idx val="3"/>
              <c:layout>
                <c:manualLayout>
                  <c:x val="0.10641287708652251"/>
                  <c:y val="-6.338505803929320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90E-4B3E-BED6-51A26F3F5BDA}"/>
                </c:ext>
              </c:extLst>
            </c:dLbl>
            <c:dLbl>
              <c:idx val="5"/>
              <c:layout>
                <c:manualLayout>
                  <c:x val="8.2691648410072136E-2"/>
                  <c:y val="-4.34841146948681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90E-4B3E-BED6-51A26F3F5BDA}"/>
                </c:ext>
              </c:extLst>
            </c:dLbl>
            <c:dLbl>
              <c:idx val="6"/>
              <c:layout>
                <c:manualLayout>
                  <c:x val="3.9083167572621522E-2"/>
                  <c:y val="5.139942235254066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90E-4B3E-BED6-51A26F3F5BDA}"/>
                </c:ext>
              </c:extLst>
            </c:dLbl>
            <c:dLbl>
              <c:idx val="7"/>
              <c:layout>
                <c:manualLayout>
                  <c:x val="5.0205665502522312E-2"/>
                  <c:y val="5.531117187757388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90E-4B3E-BED6-51A26F3F5BDA}"/>
                </c:ext>
              </c:extLst>
            </c:dLbl>
            <c:dLbl>
              <c:idx val="8"/>
              <c:layout>
                <c:manualLayout>
                  <c:x val="1.0917168532047581E-2"/>
                  <c:y val="-1.423538584873543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90E-4B3E-BED6-51A26F3F5BDA}"/>
                </c:ext>
              </c:extLst>
            </c:dLbl>
            <c:dLbl>
              <c:idx val="9"/>
              <c:layout>
                <c:manualLayout>
                  <c:x val="-4.1329752290858869E-2"/>
                  <c:y val="-6.790081156173470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90E-4B3E-BED6-51A26F3F5BDA}"/>
                </c:ext>
              </c:extLst>
            </c:dLbl>
            <c:dLbl>
              <c:idx val="10"/>
              <c:layout>
                <c:manualLayout>
                  <c:x val="-9.6044536924153392E-2"/>
                  <c:y val="-0.1071070404902316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90E-4B3E-BED6-51A26F3F5BDA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Sheet1!$G$2:$G$12</c:f>
              <c:strCache>
                <c:ptCount val="10"/>
                <c:pt idx="0">
                  <c:v>Biotechnology</c:v>
                </c:pt>
                <c:pt idx="1">
                  <c:v>College/University</c:v>
                </c:pt>
                <c:pt idx="2">
                  <c:v>Consulting</c:v>
                </c:pt>
                <c:pt idx="3">
                  <c:v>Industry services</c:v>
                </c:pt>
                <c:pt idx="4">
                  <c:v>Life Sciences</c:v>
                </c:pt>
                <c:pt idx="5">
                  <c:v>Managed Care</c:v>
                </c:pt>
                <c:pt idx="6">
                  <c:v>Medical delivery</c:v>
                </c:pt>
                <c:pt idx="7">
                  <c:v>Medical device/diagnostics</c:v>
                </c:pt>
                <c:pt idx="8">
                  <c:v>Other</c:v>
                </c:pt>
                <c:pt idx="9">
                  <c:v>Pharmaceuticals</c:v>
                </c:pt>
              </c:strCache>
            </c:strRef>
          </c:cat>
          <c:val>
            <c:numRef>
              <c:f>Sheet1!$H$2:$H$12</c:f>
              <c:numCache>
                <c:formatCode>0.00%</c:formatCode>
                <c:ptCount val="10"/>
                <c:pt idx="0">
                  <c:v>9.727626459143969E-2</c:v>
                </c:pt>
                <c:pt idx="1">
                  <c:v>2.0865053854395759E-3</c:v>
                </c:pt>
                <c:pt idx="2">
                  <c:v>3.9248858061241752E-2</c:v>
                </c:pt>
                <c:pt idx="3">
                  <c:v>2.1598150341171827E-2</c:v>
                </c:pt>
                <c:pt idx="4">
                  <c:v>4.4493317543562852E-2</c:v>
                </c:pt>
                <c:pt idx="5">
                  <c:v>2.8196018722156432E-3</c:v>
                </c:pt>
                <c:pt idx="6">
                  <c:v>4.6241470704336549E-3</c:v>
                </c:pt>
                <c:pt idx="7">
                  <c:v>9.5189759206000119E-2</c:v>
                </c:pt>
                <c:pt idx="8">
                  <c:v>4.9286640726329441E-2</c:v>
                </c:pt>
                <c:pt idx="9">
                  <c:v>0.64337675520216542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90E-4B3E-BED6-51A26F3F5BD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[Contacts Advanced Find View 08-28-2023 3-35-44 PM.xlsx]Sheet1!PivotTable8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Sheet1!$A$4:$A$10</c:f>
              <c:strCache>
                <c:ptCount val="6"/>
                <c:pt idx="0">
                  <c:v>Less than one year</c:v>
                </c:pt>
                <c:pt idx="1">
                  <c:v>1-5 years</c:v>
                </c:pt>
                <c:pt idx="2">
                  <c:v>6-10  years</c:v>
                </c:pt>
                <c:pt idx="3">
                  <c:v>11-15 years</c:v>
                </c:pt>
                <c:pt idx="4">
                  <c:v>16-20 years</c:v>
                </c:pt>
                <c:pt idx="5">
                  <c:v>More than 20 years</c:v>
                </c:pt>
              </c:strCache>
            </c:strRef>
          </c:cat>
          <c:val>
            <c:numRef>
              <c:f>Sheet1!$B$4:$B$10</c:f>
              <c:numCache>
                <c:formatCode>0.00%</c:formatCode>
                <c:ptCount val="6"/>
                <c:pt idx="0">
                  <c:v>2.407051644253588E-2</c:v>
                </c:pt>
                <c:pt idx="1">
                  <c:v>0.16708102610464459</c:v>
                </c:pt>
                <c:pt idx="2">
                  <c:v>0.17640411345914792</c:v>
                </c:pt>
                <c:pt idx="3">
                  <c:v>0.17194033224093117</c:v>
                </c:pt>
                <c:pt idx="4">
                  <c:v>0.18081139111764041</c:v>
                </c:pt>
                <c:pt idx="5">
                  <c:v>0.27969262063510003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B-4836-BCEA-1FC029126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7465232"/>
        <c:axId val="967460192"/>
      </c:barChart>
      <c:catAx>
        <c:axId val="96746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460192"/>
        <c:crosses val="autoZero"/>
        <c:auto val="1"/>
        <c:lblAlgn val="ctr"/>
        <c:lblOffset val="100"/>
        <c:noMultiLvlLbl val="0"/>
      </c:catAx>
      <c:valAx>
        <c:axId val="96746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465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[Contacts Advanced Find View 08-28-2023 3-35-44 PM.xlsx]Sheet1!PivotTable9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Sheet1!$B$20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Sheet1!$A$21:$A$29</c:f>
              <c:strCache>
                <c:ptCount val="8"/>
                <c:pt idx="0">
                  <c:v>Individual Contributor</c:v>
                </c:pt>
                <c:pt idx="1">
                  <c:v>Manager (all levels)</c:v>
                </c:pt>
                <c:pt idx="2">
                  <c:v>Director (all levels)</c:v>
                </c:pt>
                <c:pt idx="3">
                  <c:v>VP (all levels)</c:v>
                </c:pt>
                <c:pt idx="4">
                  <c:v>Principal/Partner (all levels)</c:v>
                </c:pt>
                <c:pt idx="5">
                  <c:v>C-Suite (all levels)</c:v>
                </c:pt>
                <c:pt idx="6">
                  <c:v>Owner/Founder</c:v>
                </c:pt>
                <c:pt idx="7">
                  <c:v>N/A</c:v>
                </c:pt>
              </c:strCache>
            </c:strRef>
          </c:cat>
          <c:val>
            <c:numRef>
              <c:f>Sheet1!$B$21:$B$29</c:f>
              <c:numCache>
                <c:formatCode>0.00%</c:formatCode>
                <c:ptCount val="8"/>
                <c:pt idx="0">
                  <c:v>0.29481464763301923</c:v>
                </c:pt>
                <c:pt idx="1">
                  <c:v>0.28567398295999546</c:v>
                </c:pt>
                <c:pt idx="2">
                  <c:v>0.28172431303955314</c:v>
                </c:pt>
                <c:pt idx="3">
                  <c:v>4.8468092309428425E-2</c:v>
                </c:pt>
                <c:pt idx="4">
                  <c:v>1.3316030017491395E-2</c:v>
                </c:pt>
                <c:pt idx="5">
                  <c:v>1.3598149297522993E-2</c:v>
                </c:pt>
                <c:pt idx="6">
                  <c:v>1.1849009761327089E-2</c:v>
                </c:pt>
                <c:pt idx="7">
                  <c:v>5.0555774981662249E-2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74-446C-848A-B9E287D824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0910360"/>
        <c:axId val="1117178840"/>
      </c:barChart>
      <c:catAx>
        <c:axId val="730910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178840"/>
        <c:crosses val="autoZero"/>
        <c:auto val="1"/>
        <c:lblAlgn val="ctr"/>
        <c:lblOffset val="100"/>
        <c:noMultiLvlLbl val="0"/>
      </c:catAx>
      <c:valAx>
        <c:axId val="1117178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910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[2023 End of Year Members.xlsx]Sheet3!PivotTable2</c:name>
    <c:fmtId val="5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5.6535214348206471E-2"/>
              <c:y val="0.1360637212015164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1254571303587052"/>
              <c:y val="-4.187481773111694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0463692038495188E-2"/>
              <c:y val="0.1127540828229804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0463692038495188E-2"/>
              <c:y val="0.1127540828229804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1254571303587052"/>
              <c:y val="-4.187481773111694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5.6535214348206471E-2"/>
              <c:y val="0.1360637212015164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7.0463692038495188E-2"/>
              <c:y val="0.1127540828229804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1254571303587052"/>
              <c:y val="-4.187481773111694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5.6535214348206471E-2"/>
              <c:y val="0.1360637212015164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Sheet3!$B$3</c:f>
              <c:strCache>
                <c:ptCount val="1"/>
                <c:pt idx="0">
                  <c:v>Count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2F-4C1E-9164-2B96509D94A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2F-4C1E-9164-2B96509D94A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2F-4C1E-9164-2B96509D94A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2F-4C1E-9164-2B96509D94A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D2F-4C1E-9164-2B96509D94A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D2F-4C1E-9164-2B96509D94A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D2F-4C1E-9164-2B96509D94AC}"/>
              </c:ext>
            </c:extLst>
          </c:dPt>
          <c:dLbls>
            <c:dLbl>
              <c:idx val="4"/>
              <c:layout>
                <c:manualLayout>
                  <c:x val="7.0463692038495188E-2"/>
                  <c:y val="0.1127540828229804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2F-4C1E-9164-2B96509D94AC}"/>
                </c:ext>
              </c:extLst>
            </c:dLbl>
            <c:dLbl>
              <c:idx val="5"/>
              <c:layout>
                <c:manualLayout>
                  <c:x val="-0.11254571303587052"/>
                  <c:y val="-4.187481773111694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D2F-4C1E-9164-2B96509D94AC}"/>
                </c:ext>
              </c:extLst>
            </c:dLbl>
            <c:dLbl>
              <c:idx val="6"/>
              <c:layout>
                <c:manualLayout>
                  <c:x val="-5.6535214348206471E-2"/>
                  <c:y val="0.1360637212015164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2F-4C1E-9164-2B96509D94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Sheet3!$A$4:$A$11</c:f>
              <c:strCache>
                <c:ptCount val="7"/>
                <c:pt idx="0">
                  <c:v>Owner/Founder</c:v>
                </c:pt>
                <c:pt idx="1">
                  <c:v>Principal/Partner (all levels)</c:v>
                </c:pt>
                <c:pt idx="2">
                  <c:v>C-Suite (all levels)</c:v>
                </c:pt>
                <c:pt idx="3">
                  <c:v>VP (all levels)</c:v>
                </c:pt>
                <c:pt idx="4">
                  <c:v>Director (all levels)</c:v>
                </c:pt>
                <c:pt idx="5">
                  <c:v>Manager (all levels)</c:v>
                </c:pt>
                <c:pt idx="6">
                  <c:v>Individual Contributor</c:v>
                </c:pt>
              </c:strCache>
            </c:strRef>
          </c:cat>
          <c:val>
            <c:numRef>
              <c:f>Sheet3!$B$4:$B$11</c:f>
              <c:numCache>
                <c:formatCode>General</c:formatCode>
                <c:ptCount val="7"/>
                <c:pt idx="0">
                  <c:v>212</c:v>
                </c:pt>
                <c:pt idx="1">
                  <c:v>268</c:v>
                </c:pt>
                <c:pt idx="2">
                  <c:v>258</c:v>
                </c:pt>
                <c:pt idx="3">
                  <c:v>906</c:v>
                </c:pt>
                <c:pt idx="4">
                  <c:v>5520</c:v>
                </c:pt>
                <c:pt idx="5">
                  <c:v>5755</c:v>
                </c:pt>
                <c:pt idx="6">
                  <c:v>6037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D2F-4C1E-9164-2B96509D94AC}"/>
            </c:ext>
          </c:extLst>
        </c:ser>
        <c:ser>
          <c:idx val="1"/>
          <c:order val="1"/>
          <c:tx>
            <c:strRef>
              <c:f>Sheet3!$C$3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ED2F-4C1E-9164-2B96509D94A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ED2F-4C1E-9164-2B96509D94A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ED2F-4C1E-9164-2B96509D94A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ED2F-4C1E-9164-2B96509D94A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ED2F-4C1E-9164-2B96509D94A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ED2F-4C1E-9164-2B96509D94A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ED2F-4C1E-9164-2B96509D94A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Sheet3!$A$4:$A$11</c:f>
              <c:strCache>
                <c:ptCount val="7"/>
                <c:pt idx="0">
                  <c:v>Owner/Founder</c:v>
                </c:pt>
                <c:pt idx="1">
                  <c:v>Principal/Partner (all levels)</c:v>
                </c:pt>
                <c:pt idx="2">
                  <c:v>C-Suite (all levels)</c:v>
                </c:pt>
                <c:pt idx="3">
                  <c:v>VP (all levels)</c:v>
                </c:pt>
                <c:pt idx="4">
                  <c:v>Director (all levels)</c:v>
                </c:pt>
                <c:pt idx="5">
                  <c:v>Manager (all levels)</c:v>
                </c:pt>
                <c:pt idx="6">
                  <c:v>Individual Contributor</c:v>
                </c:pt>
              </c:strCache>
            </c:strRef>
          </c:cat>
          <c:val>
            <c:numRef>
              <c:f>Sheet3!$C$4:$C$11</c:f>
              <c:numCache>
                <c:formatCode>0.00%</c:formatCode>
                <c:ptCount val="7"/>
                <c:pt idx="0">
                  <c:v>1.1183794049377506E-2</c:v>
                </c:pt>
                <c:pt idx="1">
                  <c:v>1.4138003798269677E-2</c:v>
                </c:pt>
                <c:pt idx="2">
                  <c:v>1.3610466343110361E-2</c:v>
                </c:pt>
                <c:pt idx="3">
                  <c:v>4.7794893437434059E-2</c:v>
                </c:pt>
                <c:pt idx="4">
                  <c:v>0.29120067524794263</c:v>
                </c:pt>
                <c:pt idx="5">
                  <c:v>0.30359780544418652</c:v>
                </c:pt>
                <c:pt idx="6">
                  <c:v>0.31847436167967924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ED2F-4C1E-9164-2B96509D94A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[2023 End of Year Members.xlsx]Sheet4!PivotTable16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Sheet4!$A$4:$A$16</c:f>
              <c:strCache>
                <c:ptCount val="12"/>
                <c:pt idx="0">
                  <c:v>Latin America</c:v>
                </c:pt>
                <c:pt idx="1">
                  <c:v>India</c:v>
                </c:pt>
                <c:pt idx="2">
                  <c:v>Canada</c:v>
                </c:pt>
                <c:pt idx="3">
                  <c:v>Southwest</c:v>
                </c:pt>
                <c:pt idx="4">
                  <c:v>Asia-Pacific</c:v>
                </c:pt>
                <c:pt idx="5">
                  <c:v>Southeast</c:v>
                </c:pt>
                <c:pt idx="6">
                  <c:v>New England</c:v>
                </c:pt>
                <c:pt idx="7">
                  <c:v>Pacific</c:v>
                </c:pt>
                <c:pt idx="8">
                  <c:v>Mid-Atlantic</c:v>
                </c:pt>
                <c:pt idx="9">
                  <c:v>Midwest</c:v>
                </c:pt>
                <c:pt idx="10">
                  <c:v>NY Tri-State</c:v>
                </c:pt>
                <c:pt idx="11">
                  <c:v>Europe</c:v>
                </c:pt>
              </c:strCache>
            </c:strRef>
          </c:cat>
          <c:val>
            <c:numRef>
              <c:f>Sheet4!$B$4:$B$16</c:f>
              <c:numCache>
                <c:formatCode>General</c:formatCode>
                <c:ptCount val="12"/>
                <c:pt idx="0">
                  <c:v>235</c:v>
                </c:pt>
                <c:pt idx="1">
                  <c:v>299</c:v>
                </c:pt>
                <c:pt idx="2">
                  <c:v>399</c:v>
                </c:pt>
                <c:pt idx="3">
                  <c:v>631</c:v>
                </c:pt>
                <c:pt idx="4">
                  <c:v>727</c:v>
                </c:pt>
                <c:pt idx="5">
                  <c:v>1334</c:v>
                </c:pt>
                <c:pt idx="6">
                  <c:v>1517</c:v>
                </c:pt>
                <c:pt idx="7">
                  <c:v>1598</c:v>
                </c:pt>
                <c:pt idx="8">
                  <c:v>2020</c:v>
                </c:pt>
                <c:pt idx="9">
                  <c:v>2050</c:v>
                </c:pt>
                <c:pt idx="10">
                  <c:v>3742</c:v>
                </c:pt>
                <c:pt idx="11">
                  <c:v>3966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8-4BAD-AEA9-13BD0D4FB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6043415"/>
        <c:axId val="196042335"/>
      </c:barChart>
      <c:catAx>
        <c:axId val="196043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42335"/>
        <c:crosses val="autoZero"/>
        <c:auto val="1"/>
        <c:lblAlgn val="ctr"/>
        <c:lblOffset val="100"/>
        <c:noMultiLvlLbl val="0"/>
      </c:catAx>
      <c:valAx>
        <c:axId val="19604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43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[2023 End of Year Members.xlsx]Sheet9!PivotTable19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Sheet9!$B$3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Sheet9!$A$4:$A$13</c:f>
              <c:strCache>
                <c:ptCount val="9"/>
                <c:pt idx="0">
                  <c:v>White</c:v>
                </c:pt>
                <c:pt idx="1">
                  <c:v>Prefer to leave blank</c:v>
                </c:pt>
                <c:pt idx="2">
                  <c:v>East/Southeast Asian</c:v>
                </c:pt>
                <c:pt idx="3">
                  <c:v>South Asian or Indian</c:v>
                </c:pt>
                <c:pt idx="4">
                  <c:v>Black or African American</c:v>
                </c:pt>
                <c:pt idx="5">
                  <c:v>Hispanic, Latino/a, or Spanish origin</c:v>
                </c:pt>
                <c:pt idx="6">
                  <c:v>Other</c:v>
                </c:pt>
                <c:pt idx="7">
                  <c:v>Middle Eastern or North African</c:v>
                </c:pt>
                <c:pt idx="8">
                  <c:v>American Indian or Alaska Native</c:v>
                </c:pt>
              </c:strCache>
            </c:strRef>
          </c:cat>
          <c:val>
            <c:numRef>
              <c:f>Sheet9!$B$4:$B$13</c:f>
              <c:numCache>
                <c:formatCode>0.00%</c:formatCode>
                <c:ptCount val="9"/>
                <c:pt idx="0">
                  <c:v>0.54040886031443069</c:v>
                </c:pt>
                <c:pt idx="1">
                  <c:v>8.905520116530212E-2</c:v>
                </c:pt>
                <c:pt idx="2">
                  <c:v>8.7246973730473659E-2</c:v>
                </c:pt>
                <c:pt idx="3">
                  <c:v>8.6694459792053841E-2</c:v>
                </c:pt>
                <c:pt idx="4">
                  <c:v>8.2123662665126329E-2</c:v>
                </c:pt>
                <c:pt idx="5">
                  <c:v>7.1625897835149929E-2</c:v>
                </c:pt>
                <c:pt idx="6">
                  <c:v>2.5666783866592997E-2</c:v>
                </c:pt>
                <c:pt idx="7">
                  <c:v>1.4516048018484103E-2</c:v>
                </c:pt>
                <c:pt idx="8">
                  <c:v>2.6621126123863581E-3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28-416B-9439-4C99259DA9F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21911087"/>
        <c:axId val="321911447"/>
      </c:barChart>
      <c:catAx>
        <c:axId val="3219110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911447"/>
        <c:crosses val="autoZero"/>
        <c:auto val="1"/>
        <c:lblAlgn val="ctr"/>
        <c:lblOffset val="100"/>
        <c:noMultiLvlLbl val="0"/>
      </c:catAx>
      <c:valAx>
        <c:axId val="3219114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911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028366-11EC-14D2-8F98-574801A4D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138" y="2338388"/>
            <a:ext cx="6816725" cy="1743075"/>
          </a:xfrm>
        </p:spPr>
        <p:txBody>
          <a:bodyPr>
            <a:norm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EFCA0C-CD71-4BED-7162-3151F5A53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6138" y="4364038"/>
            <a:ext cx="4818062" cy="481012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PRESENTATION SUBTITLE/DATE</a:t>
            </a:r>
          </a:p>
        </p:txBody>
      </p:sp>
    </p:spTree>
    <p:extLst>
      <p:ext uri="{BB962C8B-B14F-4D97-AF65-F5344CB8AC3E}">
        <p14:creationId xmlns:p14="http://schemas.microsoft.com/office/powerpoint/2010/main" val="257096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B8C9674-082C-6F52-3EAC-FA933D794F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quote copy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E8C125B-B7F4-6F96-920F-4754447D36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8881" y="5146364"/>
            <a:ext cx="3355975" cy="6223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 dirty="0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389383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730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7927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825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7182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2954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962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406CB8-DD43-EF40-0941-63587EB271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3204" y="641972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INFO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E236C71-22EE-204D-1EF7-DFDF36AC3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3206" y="1498482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INFO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D196F5D-403F-71BA-39F3-619CC3CA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23206" y="2353723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INFO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01F6EB9-8C2B-47D6-9EC3-6371FF1F87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3205" y="3211502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INFO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76FAE-8AF0-06BC-EE06-AF2764FE1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3205" y="4066743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INFO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6C13C8-C5A5-5186-1F4C-B10AE3D56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3204" y="4921984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INFO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0C48FA2-F8DB-346B-D209-D46A60DE657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1975" y="641350"/>
            <a:ext cx="3128963" cy="492702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92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2823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42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FE1F5-CF32-9632-63C9-B5C445C79B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0575" y="574675"/>
            <a:ext cx="6570663" cy="962025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05874-2154-0CD0-627A-03E0FEB9CD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0575" y="1847850"/>
            <a:ext cx="6570663" cy="402431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4462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47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E52DCAE-CF0A-5F72-78E6-3D3F8DDE6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7789" y="192306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LINE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147882-E29B-FABF-6A30-02B00F809A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7789" y="302521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LINE 2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DCDA0A2-7BC2-BB42-2EED-71A8390CB0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7789" y="412736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DATE, SUBTITLE, ETC.</a:t>
            </a:r>
          </a:p>
        </p:txBody>
      </p:sp>
    </p:spTree>
    <p:extLst>
      <p:ext uri="{BB962C8B-B14F-4D97-AF65-F5344CB8AC3E}">
        <p14:creationId xmlns:p14="http://schemas.microsoft.com/office/powerpoint/2010/main" val="3991993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E52DCAE-CF0A-5F72-78E6-3D3F8DDE6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7789" y="192306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LINE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147882-E29B-FABF-6A30-02B00F809A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7789" y="302521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LINE 2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DCDA0A2-7BC2-BB42-2EED-71A8390CB0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7789" y="412736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DATE, SUBTITLE, ETC.</a:t>
            </a:r>
          </a:p>
        </p:txBody>
      </p:sp>
    </p:spTree>
    <p:extLst>
      <p:ext uri="{BB962C8B-B14F-4D97-AF65-F5344CB8AC3E}">
        <p14:creationId xmlns:p14="http://schemas.microsoft.com/office/powerpoint/2010/main" val="2832886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5520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4577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522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1252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8868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999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781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7BB4-6FA4-8ACB-B06B-8716CF00D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5A0FFF-CAE1-8C8C-DAF0-6EF49ABD8E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22463"/>
            <a:ext cx="10587038" cy="24415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9071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690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46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970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0509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769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6981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0933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4281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356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60D79-A667-0435-127E-6FB568CC80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0854" y="365125"/>
            <a:ext cx="676294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4C2D10-A5DF-C06D-24E5-107E00052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0854" y="1885950"/>
            <a:ext cx="6762946" cy="41100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75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2181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65514-CD9A-0289-5E23-533ECF1D9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96373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9A4889-9BDA-F0C2-7450-8A6C005FA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47850"/>
            <a:ext cx="6307138" cy="41576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7940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65514-CD9A-0289-5E23-533ECF1D9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96373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9A4889-9BDA-F0C2-7450-8A6C005FA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47850"/>
            <a:ext cx="6307138" cy="41576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7185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D869-361B-2BA4-028F-2ADB0F6E9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04593"/>
            <a:ext cx="10515600" cy="7951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E0B41D-B357-DE33-B974-E33D7E4EA6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38388"/>
            <a:ext cx="10515600" cy="3571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7363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D869-361B-2BA4-028F-2ADB0F6E9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6956" y="1404593"/>
            <a:ext cx="8836843" cy="7951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E0B41D-B357-DE33-B974-E33D7E4EA6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6956" y="2338388"/>
            <a:ext cx="8836843" cy="3571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917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93DFA-0070-27B6-FE87-1FF4847B6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F24EB5-C5B0-47C8-311A-2EAB3534A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CCE2F-4F01-BC11-9F34-EE6A9B24B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7CE0-A862-406C-A347-C44924E3CEA1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2C91E-15EE-04B7-45FB-3162284B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CF82D-89D3-129F-A57A-7A2B7248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0207-437B-4BBD-98F6-E601D392A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4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6B951-9768-D64F-69B7-64ABD6D44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E3A95-9D45-B0E0-D18B-251DB09E4D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970088"/>
            <a:ext cx="10515600" cy="2479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5865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F8E22-522C-6CCB-067F-D116CCD8A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E246FB-862D-DBA4-6FDC-AC9F774F6D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57375"/>
            <a:ext cx="10515600" cy="420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85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904539-7BE1-2C8C-9E6D-B72FA64EBF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268913"/>
            <a:ext cx="1960563" cy="15890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Insert headshot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E5E839-CD07-74A1-2536-2704BF658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quote copy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7A6278-716B-5F39-9A58-6F27746271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93950" y="5268913"/>
            <a:ext cx="3355975" cy="622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196670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E5E839-CD07-74A1-2536-2704BF658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quote copy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7A6278-716B-5F39-9A58-6F27746271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8881" y="5146364"/>
            <a:ext cx="3355975" cy="6223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 dirty="0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370894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015EF68-A2C6-0641-4EB7-DBCA75D248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quote copy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15005DB-BD06-8E32-75FC-C852837FFE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268913"/>
            <a:ext cx="1960563" cy="15890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Insert headshot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830AC4-53E4-4EC0-27E1-E4BAC08B3E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2804" y="5655412"/>
            <a:ext cx="3355975" cy="622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151059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273B9-6953-5CC4-BD41-059D9B35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E0F3A-124D-CF10-113A-228F87D4E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603A-C3AE-0739-1618-7AB142867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97CE0-A862-406C-A347-C44924E3CEA1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A8085-DCD2-4293-52A9-6B2AE37B2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35501-B6B6-8A01-FF2B-D9B1F6C45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D0207-437B-4BBD-98F6-E601D392A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2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1C3D-C18E-EFB3-B75A-9421ECD7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HBA Membership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94C85-4100-F352-CCD7-E039F5A81F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08976"/>
            <a:ext cx="10587038" cy="1755062"/>
          </a:xfrm>
        </p:spPr>
        <p:txBody>
          <a:bodyPr/>
          <a:lstStyle/>
          <a:p>
            <a:pPr algn="ctr"/>
            <a:r>
              <a:rPr lang="en-US" dirty="0"/>
              <a:t>Total Members as of 12/31/2023 = 20,286</a:t>
            </a:r>
          </a:p>
        </p:txBody>
      </p:sp>
    </p:spTree>
    <p:extLst>
      <p:ext uri="{BB962C8B-B14F-4D97-AF65-F5344CB8AC3E}">
        <p14:creationId xmlns:p14="http://schemas.microsoft.com/office/powerpoint/2010/main" val="1717101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426417-F010-5B3A-58D4-5B43C5586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HBA MEMBERS BY INDUSTRY SECTOR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E0F7FC0-AC73-A49D-AEFF-D215712CC2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09402"/>
              </p:ext>
            </p:extLst>
          </p:nvPr>
        </p:nvGraphicFramePr>
        <p:xfrm>
          <a:off x="1019590" y="1587531"/>
          <a:ext cx="9437644" cy="5134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1640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BAAD-F505-8792-B142-1E5836F3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365125"/>
            <a:ext cx="11353801" cy="1325563"/>
          </a:xfrm>
        </p:spPr>
        <p:txBody>
          <a:bodyPr/>
          <a:lstStyle/>
          <a:p>
            <a:r>
              <a:rPr lang="en-US" dirty="0"/>
              <a:t>HBA MEMBERS BY INDUSTRY EXPERIENCE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57EDF06-F33A-948D-1412-A806F6B784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881809"/>
              </p:ext>
            </p:extLst>
          </p:nvPr>
        </p:nvGraphicFramePr>
        <p:xfrm>
          <a:off x="2091447" y="1556426"/>
          <a:ext cx="8599251" cy="4936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441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2DB81-1215-B63F-0E6A-6A71D9C5A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HBA MEMBERS BY ROLE LEVEL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09B6C15-0980-2C7E-4288-50C77AC5D8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9146519"/>
              </p:ext>
            </p:extLst>
          </p:nvPr>
        </p:nvGraphicFramePr>
        <p:xfrm>
          <a:off x="1786647" y="1391055"/>
          <a:ext cx="8618706" cy="52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3087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2DB81-1215-B63F-0E6A-6A71D9C5A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HBA MEMBERS BY ROLE LEVEL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7DDF28C-4342-128A-CBA8-9CCD216485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132890"/>
              </p:ext>
            </p:extLst>
          </p:nvPr>
        </p:nvGraphicFramePr>
        <p:xfrm>
          <a:off x="2327563" y="1366981"/>
          <a:ext cx="7998691" cy="5125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13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A09D2-139E-50F0-CECE-5D69FE92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HBA MEMBERS BY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75B98-103D-B069-2EBF-FC9F81252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4089" y="5759451"/>
            <a:ext cx="6287278" cy="69597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Distribution of members who have indicated their home HBA region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289865-7E6E-702C-CA2C-AFF1BF81BC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703582"/>
              </p:ext>
            </p:extLst>
          </p:nvPr>
        </p:nvGraphicFramePr>
        <p:xfrm>
          <a:off x="838200" y="1690687"/>
          <a:ext cx="10283890" cy="3665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8899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3DF67-FC12-A1F8-850E-86C74EEF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HBA MEMBERS BY RACE/ETHNICITY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3921278-7228-1893-3EC3-71B70F7BFE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3725092"/>
              </p:ext>
            </p:extLst>
          </p:nvPr>
        </p:nvGraphicFramePr>
        <p:xfrm>
          <a:off x="1145309" y="1690689"/>
          <a:ext cx="9873673" cy="4423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4218725"/>
      </p:ext>
    </p:extLst>
  </p:cSld>
  <p:clrMapOvr>
    <a:masterClrMapping/>
  </p:clrMapOvr>
</p:sld>
</file>

<file path=ppt/theme/theme1.xml><?xml version="1.0" encoding="utf-8"?>
<a:theme xmlns:a="http://schemas.openxmlformats.org/drawingml/2006/main" name="2022 final">
  <a:themeElements>
    <a:clrScheme name="Custom 1">
      <a:dk1>
        <a:srgbClr val="58595B"/>
      </a:dk1>
      <a:lt1>
        <a:sysClr val="window" lastClr="FFFFFF"/>
      </a:lt1>
      <a:dk2>
        <a:srgbClr val="44546A"/>
      </a:dk2>
      <a:lt2>
        <a:srgbClr val="FFFFFF"/>
      </a:lt2>
      <a:accent1>
        <a:srgbClr val="7757A1"/>
      </a:accent1>
      <a:accent2>
        <a:srgbClr val="FB515B"/>
      </a:accent2>
      <a:accent3>
        <a:srgbClr val="86D5C8"/>
      </a:accent3>
      <a:accent4>
        <a:srgbClr val="F9EB3B"/>
      </a:accent4>
      <a:accent5>
        <a:srgbClr val="58595B"/>
      </a:accent5>
      <a:accent6>
        <a:srgbClr val="70AD47"/>
      </a:accent6>
      <a:hlink>
        <a:srgbClr val="0563C1"/>
      </a:hlink>
      <a:folHlink>
        <a:srgbClr val="954F72"/>
      </a:folHlink>
    </a:clrScheme>
    <a:fontScheme name="HBA 202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final" id="{9705FEA5-7499-4A92-9784-CFC216E84577}" vid="{100A3F50-AF00-4207-A196-CEB9A4870C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8750</TotalTime>
  <Words>83</Words>
  <Application>Microsoft Office PowerPoint</Application>
  <PresentationFormat>Widescreen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Tahoma</vt:lpstr>
      <vt:lpstr>2022 final</vt:lpstr>
      <vt:lpstr>HBA Membership Overview</vt:lpstr>
      <vt:lpstr>HBA MEMBERS BY INDUSTRY SECTOR</vt:lpstr>
      <vt:lpstr>HBA MEMBERS BY INDUSTRY EXPERIENCE</vt:lpstr>
      <vt:lpstr>HBA MEMBERS BY ROLE LEVEL</vt:lpstr>
      <vt:lpstr>HBA MEMBERS BY ROLE LEVEL</vt:lpstr>
      <vt:lpstr>HBA MEMBERS BY LOCATION</vt:lpstr>
      <vt:lpstr>HBA MEMBERS BY RACE/ETHNICITY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HBA MEMBERS BY INDUSTRY SECTOR</dc:title>
  <dc:creator>Petrina Hurtado</dc:creator>
  <cp:lastModifiedBy>Petrina Hurtado</cp:lastModifiedBy>
  <cp:revision>1</cp:revision>
  <dcterms:created xsi:type="dcterms:W3CDTF">2023-08-28T19:44:10Z</dcterms:created>
  <dcterms:modified xsi:type="dcterms:W3CDTF">2024-08-01T13:59:23Z</dcterms:modified>
</cp:coreProperties>
</file>