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3"/>
  </p:sldMasterIdLst>
  <p:notesMasterIdLst>
    <p:notesMasterId r:id="rId13"/>
  </p:notesMasterIdLst>
  <p:handoutMasterIdLst>
    <p:handoutMasterId r:id="rId14"/>
  </p:handoutMasterIdLst>
  <p:sldIdLst>
    <p:sldId id="2147471046" r:id="rId4"/>
    <p:sldId id="2147471041" r:id="rId5"/>
    <p:sldId id="2147471042" r:id="rId6"/>
    <p:sldId id="2147471043" r:id="rId7"/>
    <p:sldId id="2141411569" r:id="rId8"/>
    <p:sldId id="2141410844" r:id="rId9"/>
    <p:sldId id="262" r:id="rId10"/>
    <p:sldId id="2147471047" r:id="rId11"/>
    <p:sldId id="214747104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orient="horz" pos="1416" userDrawn="1">
          <p15:clr>
            <a:srgbClr val="A4A3A4"/>
          </p15:clr>
        </p15:guide>
        <p15:guide id="5" orient="horz" pos="648" userDrawn="1">
          <p15:clr>
            <a:srgbClr val="A4A3A4"/>
          </p15:clr>
        </p15:guide>
        <p15:guide id="6" pos="23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3B"/>
    <a:srgbClr val="FF00FF"/>
    <a:srgbClr val="58595B"/>
    <a:srgbClr val="7757A1"/>
    <a:srgbClr val="86D5C8"/>
    <a:srgbClr val="FB5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 pos="360"/>
        <p:guide orient="horz" pos="1416"/>
        <p:guide orient="horz" pos="648"/>
        <p:guide pos="23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Treudt" userId="S::atreudt@hbanet.org::9ddfacbd-adb1-411e-b30a-0c6bd71900d3" providerId="AD" clId="Web-{C97FCC5A-600A-5550-0039-CEDC1605512F}"/>
    <pc:docChg chg="addSld sldOrd">
      <pc:chgData name="Anna Treudt" userId="S::atreudt@hbanet.org::9ddfacbd-adb1-411e-b30a-0c6bd71900d3" providerId="AD" clId="Web-{C97FCC5A-600A-5550-0039-CEDC1605512F}" dt="2024-10-24T19:16:16.863" v="2"/>
      <pc:docMkLst>
        <pc:docMk/>
      </pc:docMkLst>
      <pc:sldChg chg="add ord">
        <pc:chgData name="Anna Treudt" userId="S::atreudt@hbanet.org::9ddfacbd-adb1-411e-b30a-0c6bd71900d3" providerId="AD" clId="Web-{C97FCC5A-600A-5550-0039-CEDC1605512F}" dt="2024-10-24T19:16:16.863" v="2"/>
        <pc:sldMkLst>
          <pc:docMk/>
          <pc:sldMk cId="530326832" sldId="262"/>
        </pc:sldMkLst>
      </pc:sldChg>
      <pc:sldChg chg="add">
        <pc:chgData name="Anna Treudt" userId="S::atreudt@hbanet.org::9ddfacbd-adb1-411e-b30a-0c6bd71900d3" providerId="AD" clId="Web-{C97FCC5A-600A-5550-0039-CEDC1605512F}" dt="2024-10-24T17:28:01.795" v="0"/>
        <pc:sldMkLst>
          <pc:docMk/>
          <pc:sldMk cId="1793914135" sldId="2141410844"/>
        </pc:sldMkLst>
      </pc:sldChg>
      <pc:sldMasterChg chg="addSldLayout">
        <pc:chgData name="Anna Treudt" userId="S::atreudt@hbanet.org::9ddfacbd-adb1-411e-b30a-0c6bd71900d3" providerId="AD" clId="Web-{C97FCC5A-600A-5550-0039-CEDC1605512F}" dt="2024-10-24T17:28:01.795" v="0"/>
        <pc:sldMasterMkLst>
          <pc:docMk/>
          <pc:sldMasterMk cId="2457774075" sldId="2147483694"/>
        </pc:sldMasterMkLst>
        <pc:sldLayoutChg chg="add">
          <pc:chgData name="Anna Treudt" userId="S::atreudt@hbanet.org::9ddfacbd-adb1-411e-b30a-0c6bd71900d3" providerId="AD" clId="Web-{C97FCC5A-600A-5550-0039-CEDC1605512F}" dt="2024-10-24T17:28:01.795" v="0"/>
          <pc:sldLayoutMkLst>
            <pc:docMk/>
            <pc:sldMasterMk cId="2457774075" sldId="2147483694"/>
            <pc:sldLayoutMk cId="397510599" sldId="2147483707"/>
          </pc:sldLayoutMkLst>
        </pc:sldLayoutChg>
      </pc:sldMasterChg>
    </pc:docChg>
  </pc:docChgLst>
  <pc:docChgLst>
    <pc:chgData name="Lauren Peck" userId="a9ffd8a0-e865-45c1-82ff-3b34bee25adf" providerId="ADAL" clId="{1BBF799B-0ACC-4944-B50C-A958851BC74C}"/>
    <pc:docChg chg="undo custSel modSld">
      <pc:chgData name="Lauren Peck" userId="a9ffd8a0-e865-45c1-82ff-3b34bee25adf" providerId="ADAL" clId="{1BBF799B-0ACC-4944-B50C-A958851BC74C}" dt="2024-11-01T20:29:21.830" v="918" actId="20577"/>
      <pc:docMkLst>
        <pc:docMk/>
      </pc:docMkLst>
      <pc:sldChg chg="modSp modNotesTx">
        <pc:chgData name="Lauren Peck" userId="a9ffd8a0-e865-45c1-82ff-3b34bee25adf" providerId="ADAL" clId="{1BBF799B-0ACC-4944-B50C-A958851BC74C}" dt="2024-09-18T17:26:52.858" v="774" actId="255"/>
        <pc:sldMkLst>
          <pc:docMk/>
          <pc:sldMk cId="2849958404" sldId="2147471041"/>
        </pc:sldMkLst>
        <pc:spChg chg="mod">
          <ac:chgData name="Lauren Peck" userId="a9ffd8a0-e865-45c1-82ff-3b34bee25adf" providerId="ADAL" clId="{1BBF799B-0ACC-4944-B50C-A958851BC74C}" dt="2024-09-18T17:26:52.858" v="774" actId="255"/>
          <ac:spMkLst>
            <pc:docMk/>
            <pc:sldMk cId="2849958404" sldId="2147471041"/>
            <ac:spMk id="6" creationId="{C34AD95D-15E6-D3F8-E770-7F8908AA1AEE}"/>
          </ac:spMkLst>
        </pc:spChg>
      </pc:sldChg>
      <pc:sldChg chg="addSp modSp mod">
        <pc:chgData name="Lauren Peck" userId="a9ffd8a0-e865-45c1-82ff-3b34bee25adf" providerId="ADAL" clId="{1BBF799B-0ACC-4944-B50C-A958851BC74C}" dt="2024-09-18T17:27:37.507" v="786" actId="1035"/>
        <pc:sldMkLst>
          <pc:docMk/>
          <pc:sldMk cId="805544914" sldId="2147471042"/>
        </pc:sldMkLst>
        <pc:spChg chg="mod">
          <ac:chgData name="Lauren Peck" userId="a9ffd8a0-e865-45c1-82ff-3b34bee25adf" providerId="ADAL" clId="{1BBF799B-0ACC-4944-B50C-A958851BC74C}" dt="2024-09-18T17:25:38.669" v="734" actId="14100"/>
          <ac:spMkLst>
            <pc:docMk/>
            <pc:sldMk cId="805544914" sldId="2147471042"/>
            <ac:spMk id="3" creationId="{478A8EDF-FC48-43D7-06DC-AEB693DCCB7B}"/>
          </ac:spMkLst>
        </pc:spChg>
        <pc:spChg chg="add mod">
          <ac:chgData name="Lauren Peck" userId="a9ffd8a0-e865-45c1-82ff-3b34bee25adf" providerId="ADAL" clId="{1BBF799B-0ACC-4944-B50C-A958851BC74C}" dt="2024-09-18T17:27:37.507" v="786" actId="1035"/>
          <ac:spMkLst>
            <pc:docMk/>
            <pc:sldMk cId="805544914" sldId="2147471042"/>
            <ac:spMk id="5" creationId="{8A7902BB-B4C7-A150-B3A0-2A37643BB0FA}"/>
          </ac:spMkLst>
        </pc:spChg>
        <pc:spChg chg="mod">
          <ac:chgData name="Lauren Peck" userId="a9ffd8a0-e865-45c1-82ff-3b34bee25adf" providerId="ADAL" clId="{1BBF799B-0ACC-4944-B50C-A958851BC74C}" dt="2024-09-18T17:23:55.023" v="719" actId="14100"/>
          <ac:spMkLst>
            <pc:docMk/>
            <pc:sldMk cId="805544914" sldId="2147471042"/>
            <ac:spMk id="13" creationId="{2F69D145-44D6-D5B3-2C8C-16FE9D886C3C}"/>
          </ac:spMkLst>
        </pc:spChg>
      </pc:sldChg>
      <pc:sldChg chg="modSp">
        <pc:chgData name="Lauren Peck" userId="a9ffd8a0-e865-45c1-82ff-3b34bee25adf" providerId="ADAL" clId="{1BBF799B-0ACC-4944-B50C-A958851BC74C}" dt="2024-09-18T17:27:47.022" v="788" actId="122"/>
        <pc:sldMkLst>
          <pc:docMk/>
          <pc:sldMk cId="1408325926" sldId="2147471043"/>
        </pc:sldMkLst>
        <pc:spChg chg="mod">
          <ac:chgData name="Lauren Peck" userId="a9ffd8a0-e865-45c1-82ff-3b34bee25adf" providerId="ADAL" clId="{1BBF799B-0ACC-4944-B50C-A958851BC74C}" dt="2024-09-18T17:27:47.022" v="788" actId="122"/>
          <ac:spMkLst>
            <pc:docMk/>
            <pc:sldMk cId="1408325926" sldId="2147471043"/>
            <ac:spMk id="2" creationId="{1CBA9008-D1E6-6277-BFC3-821B93D2010F}"/>
          </ac:spMkLst>
        </pc:spChg>
      </pc:sldChg>
      <pc:sldChg chg="addSp modSp mod">
        <pc:chgData name="Lauren Peck" userId="a9ffd8a0-e865-45c1-82ff-3b34bee25adf" providerId="ADAL" clId="{1BBF799B-0ACC-4944-B50C-A958851BC74C}" dt="2024-11-01T20:29:21.830" v="918" actId="20577"/>
        <pc:sldMkLst>
          <pc:docMk/>
          <pc:sldMk cId="2172808298" sldId="2147471047"/>
        </pc:sldMkLst>
        <pc:spChg chg="mod">
          <ac:chgData name="Lauren Peck" userId="a9ffd8a0-e865-45c1-82ff-3b34bee25adf" providerId="ADAL" clId="{1BBF799B-0ACC-4944-B50C-A958851BC74C}" dt="2024-11-01T20:29:21.830" v="918" actId="20577"/>
          <ac:spMkLst>
            <pc:docMk/>
            <pc:sldMk cId="2172808298" sldId="2147471047"/>
            <ac:spMk id="3" creationId="{BB83B882-4FAA-7E94-7B5C-591564F7B6E5}"/>
          </ac:spMkLst>
        </pc:spChg>
        <pc:spChg chg="mod">
          <ac:chgData name="Lauren Peck" userId="a9ffd8a0-e865-45c1-82ff-3b34bee25adf" providerId="ADAL" clId="{1BBF799B-0ACC-4944-B50C-A958851BC74C}" dt="2024-09-18T17:28:33.048" v="806" actId="1035"/>
          <ac:spMkLst>
            <pc:docMk/>
            <pc:sldMk cId="2172808298" sldId="2147471047"/>
            <ac:spMk id="4" creationId="{A863B2E5-DA9A-715E-96FD-9DE78C22C96A}"/>
          </ac:spMkLst>
        </pc:spChg>
        <pc:spChg chg="mod">
          <ac:chgData name="Lauren Peck" userId="a9ffd8a0-e865-45c1-82ff-3b34bee25adf" providerId="ADAL" clId="{1BBF799B-0ACC-4944-B50C-A958851BC74C}" dt="2024-09-18T21:05:36.633" v="860" actId="20577"/>
          <ac:spMkLst>
            <pc:docMk/>
            <pc:sldMk cId="2172808298" sldId="2147471047"/>
            <ac:spMk id="5" creationId="{0C31A057-4E49-94AC-BF3B-8C4128BD950B}"/>
          </ac:spMkLst>
        </pc:spChg>
        <pc:spChg chg="mod">
          <ac:chgData name="Lauren Peck" userId="a9ffd8a0-e865-45c1-82ff-3b34bee25adf" providerId="ADAL" clId="{1BBF799B-0ACC-4944-B50C-A958851BC74C}" dt="2024-09-18T17:28:33.048" v="806" actId="1035"/>
          <ac:spMkLst>
            <pc:docMk/>
            <pc:sldMk cId="2172808298" sldId="2147471047"/>
            <ac:spMk id="6" creationId="{9D3F9A25-7CCF-43A7-0F9D-7BB9EED1A8BC}"/>
          </ac:spMkLst>
        </pc:spChg>
        <pc:spChg chg="mod">
          <ac:chgData name="Lauren Peck" userId="a9ffd8a0-e865-45c1-82ff-3b34bee25adf" providerId="ADAL" clId="{1BBF799B-0ACC-4944-B50C-A958851BC74C}" dt="2024-09-18T21:05:24.704" v="851" actId="20577"/>
          <ac:spMkLst>
            <pc:docMk/>
            <pc:sldMk cId="2172808298" sldId="2147471047"/>
            <ac:spMk id="7" creationId="{023A6B55-A909-E51D-4C90-4994669D76D5}"/>
          </ac:spMkLst>
        </pc:spChg>
        <pc:spChg chg="mod">
          <ac:chgData name="Lauren Peck" userId="a9ffd8a0-e865-45c1-82ff-3b34bee25adf" providerId="ADAL" clId="{1BBF799B-0ACC-4944-B50C-A958851BC74C}" dt="2024-09-18T17:28:33.048" v="806" actId="1035"/>
          <ac:spMkLst>
            <pc:docMk/>
            <pc:sldMk cId="2172808298" sldId="2147471047"/>
            <ac:spMk id="8" creationId="{7E7F7983-4863-5BB9-362E-6F1E5DCA3628}"/>
          </ac:spMkLst>
        </pc:spChg>
        <pc:spChg chg="mod">
          <ac:chgData name="Lauren Peck" userId="a9ffd8a0-e865-45c1-82ff-3b34bee25adf" providerId="ADAL" clId="{1BBF799B-0ACC-4944-B50C-A958851BC74C}" dt="2024-09-18T21:05:06.025" v="844" actId="20577"/>
          <ac:spMkLst>
            <pc:docMk/>
            <pc:sldMk cId="2172808298" sldId="2147471047"/>
            <ac:spMk id="9" creationId="{80F7CC2C-C5F6-2288-1D3D-C97A5E693B10}"/>
          </ac:spMkLst>
        </pc:spChg>
        <pc:spChg chg="add mod">
          <ac:chgData name="Lauren Peck" userId="a9ffd8a0-e865-45c1-82ff-3b34bee25adf" providerId="ADAL" clId="{1BBF799B-0ACC-4944-B50C-A958851BC74C}" dt="2024-09-18T17:26:40.101" v="773" actId="1076"/>
          <ac:spMkLst>
            <pc:docMk/>
            <pc:sldMk cId="2172808298" sldId="2147471047"/>
            <ac:spMk id="10" creationId="{A4CC59AC-E957-3A25-4AC6-06753A26B46C}"/>
          </ac:spMkLst>
        </pc:spChg>
        <pc:spChg chg="mod">
          <ac:chgData name="Lauren Peck" userId="a9ffd8a0-e865-45c1-82ff-3b34bee25adf" providerId="ADAL" clId="{1BBF799B-0ACC-4944-B50C-A958851BC74C}" dt="2024-09-18T17:28:33.048" v="806" actId="1035"/>
          <ac:spMkLst>
            <pc:docMk/>
            <pc:sldMk cId="2172808298" sldId="2147471047"/>
            <ac:spMk id="13" creationId="{18A6E10C-DBE8-E302-745D-8621BF3FB369}"/>
          </ac:spMkLst>
        </pc:spChg>
        <pc:spChg chg="mod">
          <ac:chgData name="Lauren Peck" userId="a9ffd8a0-e865-45c1-82ff-3b34bee25adf" providerId="ADAL" clId="{1BBF799B-0ACC-4944-B50C-A958851BC74C}" dt="2024-09-18T17:28:33.048" v="806" actId="1035"/>
          <ac:spMkLst>
            <pc:docMk/>
            <pc:sldMk cId="2172808298" sldId="2147471047"/>
            <ac:spMk id="14" creationId="{7E5C5116-811A-9237-2029-965068BAD175}"/>
          </ac:spMkLst>
        </pc:spChg>
        <pc:spChg chg="mod">
          <ac:chgData name="Lauren Peck" userId="a9ffd8a0-e865-45c1-82ff-3b34bee25adf" providerId="ADAL" clId="{1BBF799B-0ACC-4944-B50C-A958851BC74C}" dt="2024-09-18T17:28:33.048" v="806" actId="1035"/>
          <ac:spMkLst>
            <pc:docMk/>
            <pc:sldMk cId="2172808298" sldId="2147471047"/>
            <ac:spMk id="15" creationId="{B6CBDDE5-7765-2098-7F44-6C8F641F3594}"/>
          </ac:spMkLst>
        </pc:spChg>
        <pc:spChg chg="mod">
          <ac:chgData name="Lauren Peck" userId="a9ffd8a0-e865-45c1-82ff-3b34bee25adf" providerId="ADAL" clId="{1BBF799B-0ACC-4944-B50C-A958851BC74C}" dt="2024-09-18T17:28:33.048" v="806" actId="1035"/>
          <ac:spMkLst>
            <pc:docMk/>
            <pc:sldMk cId="2172808298" sldId="2147471047"/>
            <ac:spMk id="16" creationId="{BB29A9CF-AA52-3EC0-C889-2960664ACCFC}"/>
          </ac:spMkLst>
        </pc:spChg>
        <pc:spChg chg="mod">
          <ac:chgData name="Lauren Peck" userId="a9ffd8a0-e865-45c1-82ff-3b34bee25adf" providerId="ADAL" clId="{1BBF799B-0ACC-4944-B50C-A958851BC74C}" dt="2024-09-18T17:28:33.048" v="806" actId="1035"/>
          <ac:spMkLst>
            <pc:docMk/>
            <pc:sldMk cId="2172808298" sldId="2147471047"/>
            <ac:spMk id="17" creationId="{487231CF-43E0-1670-C3B1-D57FA3CC654B}"/>
          </ac:spMkLst>
        </pc:spChg>
        <pc:spChg chg="mod">
          <ac:chgData name="Lauren Peck" userId="a9ffd8a0-e865-45c1-82ff-3b34bee25adf" providerId="ADAL" clId="{1BBF799B-0ACC-4944-B50C-A958851BC74C}" dt="2024-09-18T17:28:33.048" v="806" actId="1035"/>
          <ac:spMkLst>
            <pc:docMk/>
            <pc:sldMk cId="2172808298" sldId="2147471047"/>
            <ac:spMk id="18" creationId="{2AB96989-DA57-C0BA-5A6F-7BB3FDE6A23C}"/>
          </ac:spMkLst>
        </pc:spChg>
      </pc:sldChg>
      <pc:sldChg chg="modSp mod">
        <pc:chgData name="Lauren Peck" userId="a9ffd8a0-e865-45c1-82ff-3b34bee25adf" providerId="ADAL" clId="{1BBF799B-0ACC-4944-B50C-A958851BC74C}" dt="2024-09-18T17:21:45.088" v="461" actId="20577"/>
        <pc:sldMkLst>
          <pc:docMk/>
          <pc:sldMk cId="1838267845" sldId="2147471048"/>
        </pc:sldMkLst>
        <pc:spChg chg="mod">
          <ac:chgData name="Lauren Peck" userId="a9ffd8a0-e865-45c1-82ff-3b34bee25adf" providerId="ADAL" clId="{1BBF799B-0ACC-4944-B50C-A958851BC74C}" dt="2024-09-18T17:21:45.088" v="461" actId="20577"/>
          <ac:spMkLst>
            <pc:docMk/>
            <pc:sldMk cId="1838267845" sldId="2147471048"/>
            <ac:spMk id="2" creationId="{9D3388EC-E363-E56C-3E5E-F93E8296BEC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A582D3-859C-B348-8875-638388E676DD}" type="datetimeFigureOut">
              <a:rPr lang="en-US" smtClean="0"/>
              <a:t>11/1/2024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003733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49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90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t>Significant improvements in the program inclusions, and additional clarity to set expectations</a:t>
            </a:r>
          </a:p>
          <a:p>
            <a:pPr algn="l"/>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56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758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highlight>
                  <a:srgbClr val="FFFFFF"/>
                </a:highlight>
                <a:latin typeface="Abel" panose="02000506030000020004" pitchFamily="2" charset="0"/>
              </a:rPr>
              <a:t>The HBA Global Ambassador Program Group Initiatives represent a visionary approach to strategic problem-solving. These initiatives foster co-creation and collaboration, harnessing real-time innovation to address gaps, create multiple options for challenges, and cultivate solutions that nurture the next generation of leaders.  </a:t>
            </a:r>
          </a:p>
          <a:p>
            <a:pPr algn="l"/>
            <a:r>
              <a:rPr lang="en-US" b="0" i="0" dirty="0">
                <a:solidFill>
                  <a:srgbClr val="444444"/>
                </a:solidFill>
                <a:effectLst/>
                <a:highlight>
                  <a:srgbClr val="FFFFFF"/>
                </a:highlight>
                <a:latin typeface="Abel" panose="02000506030000020004" pitchFamily="2" charset="0"/>
              </a:rPr>
              <a:t>During the program, your cohort will work on 2-3 group initiatives for the company, in most cases from initial ideation to completion. Group Initiative focuses vary widely and can address any element of DE&amp;I, career or professional development, work/life, company culture, leadership delivery, etc. Employee-focused initiatives benefit the individual, which results in organizational success.</a:t>
            </a:r>
          </a:p>
          <a:p>
            <a:pPr algn="l"/>
            <a:endParaRPr lang="en-US" b="0" i="0" dirty="0">
              <a:solidFill>
                <a:srgbClr val="444444"/>
              </a:solidFill>
              <a:effectLst/>
              <a:highlight>
                <a:srgbClr val="FFFFFF"/>
              </a:highlight>
              <a:latin typeface="Abel" panose="02000506030000020004" pitchFamily="2" charset="0"/>
            </a:endParaRPr>
          </a:p>
          <a:p>
            <a:pPr algn="l"/>
            <a:r>
              <a:rPr lang="en-US" b="0" i="0" dirty="0">
                <a:solidFill>
                  <a:srgbClr val="444444"/>
                </a:solidFill>
                <a:effectLst/>
                <a:highlight>
                  <a:srgbClr val="FFFFFF"/>
                </a:highlight>
                <a:latin typeface="Abel" panose="02000506030000020004" pitchFamily="2" charset="0"/>
              </a:rPr>
              <a:t>Throughout this process, you’ll cultivate a diverse skill set, which includes:</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Visualization:</a:t>
            </a:r>
            <a:r>
              <a:rPr lang="en-US" b="0" i="0" dirty="0">
                <a:solidFill>
                  <a:srgbClr val="444444"/>
                </a:solidFill>
                <a:effectLst/>
                <a:highlight>
                  <a:srgbClr val="FFFFFF"/>
                </a:highlight>
                <a:latin typeface="Abel" panose="02000506030000020004" pitchFamily="2" charset="0"/>
              </a:rPr>
              <a:t> The ability to conceive and communicate abstract concepts. </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Adaptation and Pivoting:</a:t>
            </a:r>
            <a:r>
              <a:rPr lang="en-US" b="0" i="0" dirty="0">
                <a:solidFill>
                  <a:srgbClr val="444444"/>
                </a:solidFill>
                <a:effectLst/>
                <a:highlight>
                  <a:srgbClr val="FFFFFF"/>
                </a:highlight>
                <a:latin typeface="Abel" panose="02000506030000020004" pitchFamily="2" charset="0"/>
              </a:rPr>
              <a:t> The skill of modifying approaches based on real-time feedback and changing circumstances. </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Experimentation</a:t>
            </a:r>
            <a:r>
              <a:rPr lang="en-US" b="0" i="0" dirty="0">
                <a:solidFill>
                  <a:srgbClr val="444444"/>
                </a:solidFill>
                <a:effectLst/>
                <a:highlight>
                  <a:srgbClr val="FFFFFF"/>
                </a:highlight>
                <a:latin typeface="Abel" panose="02000506030000020004" pitchFamily="2" charset="0"/>
              </a:rPr>
              <a:t>, Testing, and Refinement: A culture of constant improvement through iterative testing and analysis. </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Prototyping:</a:t>
            </a:r>
            <a:r>
              <a:rPr lang="en-US" b="0" i="0" dirty="0">
                <a:solidFill>
                  <a:srgbClr val="444444"/>
                </a:solidFill>
                <a:effectLst/>
                <a:highlight>
                  <a:srgbClr val="FFFFFF"/>
                </a:highlight>
                <a:latin typeface="Abel" panose="02000506030000020004" pitchFamily="2" charset="0"/>
              </a:rPr>
              <a:t> Transforming concepts into tangible prototypes to evaluate their viability. </a:t>
            </a:r>
          </a:p>
          <a:p>
            <a:pPr algn="l">
              <a:buFont typeface="Arial" panose="020B0604020202020204" pitchFamily="34" charset="0"/>
              <a:buChar char="•"/>
            </a:pPr>
            <a:r>
              <a:rPr lang="en-US" b="1" i="0" dirty="0">
                <a:solidFill>
                  <a:srgbClr val="444444"/>
                </a:solidFill>
                <a:effectLst/>
                <a:highlight>
                  <a:srgbClr val="FFFFFF"/>
                </a:highlight>
                <a:latin typeface="Abel" panose="02000506030000020004" pitchFamily="2" charset="0"/>
              </a:rPr>
              <a:t>Overcoming Challenges:</a:t>
            </a:r>
            <a:r>
              <a:rPr lang="en-US" b="0" i="0" dirty="0">
                <a:solidFill>
                  <a:srgbClr val="444444"/>
                </a:solidFill>
                <a:effectLst/>
                <a:highlight>
                  <a:srgbClr val="FFFFFF"/>
                </a:highlight>
                <a:latin typeface="Abel" panose="02000506030000020004" pitchFamily="2" charset="0"/>
              </a:rPr>
              <a:t> The aptitude to confront obstacles and setbacks with optimism, approaching them as opportunities for growth and innovation. </a:t>
            </a:r>
          </a:p>
          <a:p>
            <a:pPr algn="l"/>
            <a:endParaRPr lang="en-US" b="0" i="0" dirty="0">
              <a:solidFill>
                <a:srgbClr val="444444"/>
              </a:solidFill>
              <a:effectLst/>
              <a:highlight>
                <a:srgbClr val="FFFFFF"/>
              </a:highlight>
              <a:latin typeface="Abel" panose="02000506030000020004" pitchFamily="2" charset="0"/>
            </a:endParaRPr>
          </a:p>
          <a:p>
            <a:pPr algn="l"/>
            <a:r>
              <a:rPr lang="en-US" b="0" i="0" dirty="0">
                <a:solidFill>
                  <a:srgbClr val="444444"/>
                </a:solidFill>
                <a:effectLst/>
                <a:highlight>
                  <a:srgbClr val="FFFFFF"/>
                </a:highlight>
                <a:latin typeface="Abel" panose="02000506030000020004" pitchFamily="2" charset="0"/>
              </a:rPr>
              <a:t>You will be provided a framework within which you can ideate – you may be presented a challenge the company is facing, a focus area to ideate within, or a partially developed initiative to carry forward. No two initiatives are exactly the same, and it will be up to you and your cohort to brainstorm, develop plans and move forward in the execution of each of your program’s initiatives. </a:t>
            </a: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6</a:t>
            </a:fld>
            <a:endParaRPr lang="en-US"/>
          </a:p>
        </p:txBody>
      </p:sp>
    </p:spTree>
    <p:extLst>
      <p:ext uri="{BB962C8B-B14F-4D97-AF65-F5344CB8AC3E}">
        <p14:creationId xmlns:p14="http://schemas.microsoft.com/office/powerpoint/2010/main" val="61158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7</a:t>
            </a:fld>
            <a:endParaRPr lang="en-US"/>
          </a:p>
        </p:txBody>
      </p:sp>
    </p:spTree>
    <p:extLst>
      <p:ext uri="{BB962C8B-B14F-4D97-AF65-F5344CB8AC3E}">
        <p14:creationId xmlns:p14="http://schemas.microsoft.com/office/powerpoint/2010/main" val="377859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MILESTONE DEFINITIONS: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The </a:t>
            </a:r>
            <a:r>
              <a:rPr lang="en-US" sz="1200" b="1"/>
              <a:t>HBA Activation Form </a:t>
            </a:r>
            <a:r>
              <a:rPr lang="en-US" sz="1200"/>
              <a:t>is the official indication of your company’s intent to launch a program. This form is REQUIRED to be submitted by the launch window deadline to ensure your internal program team has time/support to prepare for launch.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The </a:t>
            </a:r>
            <a:r>
              <a:rPr lang="en-US" sz="1200" b="1"/>
              <a:t>Program Launch </a:t>
            </a:r>
            <a:r>
              <a:rPr lang="en-US" sz="1200"/>
              <a:t>is the official kickoff of the program, where the cohort will bond, ideate, and begin to self-organize themselves for the journey.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The </a:t>
            </a:r>
            <a:r>
              <a:rPr lang="en-US" sz="1200" b="1"/>
              <a:t>Graduation </a:t>
            </a:r>
            <a:r>
              <a:rPr lang="en-US" sz="1200"/>
              <a:t>is the official end of the program, where initiative summaries are shared and goals achieved are celebrated.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A8D20-4E21-4418-9044-1ADC4F0E42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3872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407768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997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30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163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1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9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10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720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09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478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619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807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spTree>
    <p:extLst>
      <p:ext uri="{BB962C8B-B14F-4D97-AF65-F5344CB8AC3E}">
        <p14:creationId xmlns:p14="http://schemas.microsoft.com/office/powerpoint/2010/main" val="1758036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7740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hyperlink" Target="https://www.pngall.com/world-pn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membership@hbanet.org"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hbanet.org/membership/corporate-partnerships/ambassador-progra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hbanet.org/membership/corporate-partnerships/ambassador-program"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hbanet.org/sites/default/files/2024-06/HBA%20GAP%20Activation%20Toolkit%20Final%206.25.24.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globalambassadorprogram@hbanet.org" TargetMode="External"/><Relationship Id="rId2" Type="http://schemas.openxmlformats.org/officeDocument/2006/relationships/hyperlink" Target="https://hbanet.org/membership/corporate-partnerships/ambassador-progra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D251C2-2870-CE0B-45D3-59D3DEA789C8}"/>
              </a:ext>
            </a:extLst>
          </p:cNvPr>
          <p:cNvSpPr/>
          <p:nvPr/>
        </p:nvSpPr>
        <p:spPr>
          <a:xfrm>
            <a:off x="7543800" y="3008376"/>
            <a:ext cx="3758184" cy="8869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 name="Picture 1" descr="A purple text on a black background&#10;&#10;Description automatically generated">
            <a:extLst>
              <a:ext uri="{FF2B5EF4-FFF2-40B4-BE49-F238E27FC236}">
                <a16:creationId xmlns:a16="http://schemas.microsoft.com/office/drawing/2014/main" id="{F57A3763-EDEE-D250-429E-8AF498D3B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3023" y="3118209"/>
            <a:ext cx="4019737" cy="667301"/>
          </a:xfrm>
          <a:prstGeom prst="rect">
            <a:avLst/>
          </a:prstGeom>
        </p:spPr>
      </p:pic>
    </p:spTree>
    <p:extLst>
      <p:ext uri="{BB962C8B-B14F-4D97-AF65-F5344CB8AC3E}">
        <p14:creationId xmlns:p14="http://schemas.microsoft.com/office/powerpoint/2010/main" val="2944114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C34AD95D-15E6-D3F8-E770-7F8908AA1AEE}"/>
              </a:ext>
            </a:extLst>
          </p:cNvPr>
          <p:cNvSpPr>
            <a:spLocks noGrp="1"/>
          </p:cNvSpPr>
          <p:nvPr>
            <p:ph type="body" sz="quarter" idx="10"/>
          </p:nvPr>
        </p:nvSpPr>
        <p:spPr>
          <a:xfrm>
            <a:off x="662202" y="2398650"/>
            <a:ext cx="6737460" cy="4183089"/>
          </a:xfrm>
        </p:spPr>
        <p:txBody>
          <a:bodyPr vert="horz" lIns="91440" tIns="45720" rIns="91440" bIns="45720" rtlCol="0" anchor="t">
            <a:noAutofit/>
          </a:bodyPr>
          <a:lstStyle/>
          <a:p>
            <a:pPr marL="0" indent="0" algn="just">
              <a:lnSpc>
                <a:spcPct val="120000"/>
              </a:lnSpc>
              <a:spcBef>
                <a:spcPts val="0"/>
              </a:spcBef>
              <a:buNone/>
            </a:pPr>
            <a:r>
              <a:rPr lang="en-US" sz="1200"/>
              <a:t>The Global Ambassador Program (GAP) is the HBA’s premier corporate program for leadership development. Serving as a global resource for eligible HBA Corporate Partners, it offers leadership immersion to address gaps in current professional development opportunities. The program transcends existing ERGs, aiming to elevate women to influential decision-making roles.</a:t>
            </a:r>
          </a:p>
          <a:p>
            <a:pPr algn="just">
              <a:lnSpc>
                <a:spcPct val="120000"/>
              </a:lnSpc>
              <a:spcBef>
                <a:spcPts val="0"/>
              </a:spcBef>
            </a:pPr>
            <a:endParaRPr lang="en-US" sz="1200"/>
          </a:p>
          <a:p>
            <a:pPr marL="0" indent="0" algn="just">
              <a:lnSpc>
                <a:spcPct val="120000"/>
              </a:lnSpc>
              <a:spcBef>
                <a:spcPts val="600"/>
              </a:spcBef>
              <a:buNone/>
            </a:pPr>
            <a:r>
              <a:rPr lang="en-US" sz="1200"/>
              <a:t>The program also ‘bridges the GAP’ across Corporate Partners to:</a:t>
            </a:r>
            <a:endParaRPr lang="en-US" sz="1200">
              <a:ea typeface="Tahoma"/>
              <a:cs typeface="Tahoma"/>
            </a:endParaRPr>
          </a:p>
          <a:p>
            <a:pPr marL="457200" indent="-457200">
              <a:lnSpc>
                <a:spcPct val="120000"/>
              </a:lnSpc>
              <a:spcBef>
                <a:spcPts val="600"/>
              </a:spcBef>
              <a:buFont typeface="Arial" panose="020B0604020202020204" pitchFamily="34" charset="0"/>
              <a:buChar char="•"/>
            </a:pPr>
            <a:r>
              <a:rPr lang="en-US" sz="1200"/>
              <a:t>Collect and share best practices on equity and inclusion</a:t>
            </a:r>
            <a:endParaRPr lang="en-US" sz="1200">
              <a:ea typeface="Tahoma"/>
              <a:cs typeface="Tahoma"/>
            </a:endParaRPr>
          </a:p>
          <a:p>
            <a:pPr marL="457200" indent="-457200">
              <a:lnSpc>
                <a:spcPct val="120000"/>
              </a:lnSpc>
              <a:spcBef>
                <a:spcPts val="600"/>
              </a:spcBef>
              <a:buFont typeface="Arial" panose="020B0604020202020204" pitchFamily="34" charset="0"/>
              <a:buChar char="•"/>
            </a:pPr>
            <a:r>
              <a:rPr lang="en-US" sz="1200"/>
              <a:t>Foster community and connections among participating business professionals, resulting in robust HBA networks both internally and externally</a:t>
            </a:r>
            <a:endParaRPr lang="en-US" sz="1200">
              <a:ea typeface="Tahoma"/>
              <a:cs typeface="Tahoma"/>
            </a:endParaRPr>
          </a:p>
          <a:p>
            <a:pPr marL="457200" indent="-457200">
              <a:lnSpc>
                <a:spcPct val="120000"/>
              </a:lnSpc>
              <a:spcBef>
                <a:spcPts val="600"/>
              </a:spcBef>
              <a:buFont typeface="Arial" panose="020B0604020202020204" pitchFamily="34" charset="0"/>
              <a:buChar char="•"/>
            </a:pPr>
            <a:r>
              <a:rPr lang="en-US" sz="1200"/>
              <a:t>Activate executives as allies and sponsors, enhancing their commitment as champions of DE&amp;I and gender equity</a:t>
            </a:r>
            <a:endParaRPr lang="en-US" sz="1200">
              <a:ea typeface="Tahoma"/>
              <a:cs typeface="Tahoma"/>
            </a:endParaRPr>
          </a:p>
          <a:p>
            <a:pPr marL="457200" indent="-457200">
              <a:lnSpc>
                <a:spcPct val="120000"/>
              </a:lnSpc>
              <a:spcBef>
                <a:spcPts val="600"/>
              </a:spcBef>
              <a:buFont typeface="Arial" panose="020B0604020202020204" pitchFamily="34" charset="0"/>
              <a:buChar char="•"/>
            </a:pPr>
            <a:r>
              <a:rPr lang="en-US" sz="1200"/>
              <a:t>Accelerate HBA’s growth in new markets</a:t>
            </a:r>
          </a:p>
        </p:txBody>
      </p:sp>
      <p:pic>
        <p:nvPicPr>
          <p:cNvPr id="7" name="Picture 6">
            <a:extLst>
              <a:ext uri="{FF2B5EF4-FFF2-40B4-BE49-F238E27FC236}">
                <a16:creationId xmlns:a16="http://schemas.microsoft.com/office/drawing/2014/main" id="{A5237222-B207-95E6-F6C9-3DE299B3004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92642" y="1441609"/>
            <a:ext cx="3275125" cy="3691766"/>
          </a:xfrm>
          <a:prstGeom prst="rect">
            <a:avLst/>
          </a:prstGeom>
        </p:spPr>
      </p:pic>
      <p:pic>
        <p:nvPicPr>
          <p:cNvPr id="9" name="Picture 8" descr="A purple text on a black background&#10;&#10;Description automatically generated">
            <a:extLst>
              <a:ext uri="{FF2B5EF4-FFF2-40B4-BE49-F238E27FC236}">
                <a16:creationId xmlns:a16="http://schemas.microsoft.com/office/drawing/2014/main" id="{D02B4185-B491-BA9D-964D-A688AA4DCF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50" y="795739"/>
            <a:ext cx="5433798" cy="902044"/>
          </a:xfrm>
          <a:prstGeom prst="rect">
            <a:avLst/>
          </a:prstGeom>
        </p:spPr>
      </p:pic>
    </p:spTree>
    <p:extLst>
      <p:ext uri="{BB962C8B-B14F-4D97-AF65-F5344CB8AC3E}">
        <p14:creationId xmlns:p14="http://schemas.microsoft.com/office/powerpoint/2010/main" val="2849958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4EDC-7436-1CD1-7D57-7C09E969F9C9}"/>
              </a:ext>
            </a:extLst>
          </p:cNvPr>
          <p:cNvSpPr>
            <a:spLocks noGrp="1"/>
          </p:cNvSpPr>
          <p:nvPr>
            <p:ph type="title"/>
          </p:nvPr>
        </p:nvSpPr>
        <p:spPr/>
        <p:txBody>
          <a:bodyPr/>
          <a:lstStyle/>
          <a:p>
            <a:r>
              <a:rPr lang="en-US"/>
              <a:t>How does it work?</a:t>
            </a:r>
          </a:p>
        </p:txBody>
      </p:sp>
      <p:sp>
        <p:nvSpPr>
          <p:cNvPr id="3" name="Text Placeholder 2">
            <a:extLst>
              <a:ext uri="{FF2B5EF4-FFF2-40B4-BE49-F238E27FC236}">
                <a16:creationId xmlns:a16="http://schemas.microsoft.com/office/drawing/2014/main" id="{478A8EDF-FC48-43D7-06DC-AEB693DCCB7B}"/>
              </a:ext>
            </a:extLst>
          </p:cNvPr>
          <p:cNvSpPr>
            <a:spLocks noGrp="1"/>
          </p:cNvSpPr>
          <p:nvPr>
            <p:ph type="body" sz="quarter" idx="10"/>
          </p:nvPr>
        </p:nvSpPr>
        <p:spPr>
          <a:xfrm>
            <a:off x="678802" y="3181148"/>
            <a:ext cx="7225678" cy="2640532"/>
          </a:xfrm>
        </p:spPr>
        <p:txBody>
          <a:bodyPr>
            <a:normAutofit fontScale="55000" lnSpcReduction="20000"/>
          </a:bodyPr>
          <a:lstStyle/>
          <a:p>
            <a:pPr marL="0" indent="0" algn="just">
              <a:lnSpc>
                <a:spcPct val="120000"/>
              </a:lnSpc>
              <a:spcBef>
                <a:spcPts val="1800"/>
              </a:spcBef>
              <a:buNone/>
            </a:pPr>
            <a:r>
              <a:rPr lang="en-US" sz="2600"/>
              <a:t>The HBA Global Ambassador Program is a 12-month self-directed leadership development program for 15-30 mid-level, emerging leaders* embedded in the workday, office-based or virtually. </a:t>
            </a:r>
          </a:p>
          <a:p>
            <a:pPr marL="0" indent="0" algn="just">
              <a:lnSpc>
                <a:spcPct val="120000"/>
              </a:lnSpc>
              <a:spcBef>
                <a:spcPts val="1800"/>
              </a:spcBef>
              <a:buNone/>
            </a:pPr>
            <a:r>
              <a:rPr lang="en-US" sz="2600"/>
              <a:t>Designed to accelerate their advancement, the HBA and HBA-trained volunteer Advisors will empower and guide the ‘Ambassadors’ through the development and execution of:</a:t>
            </a:r>
            <a:endParaRPr lang="en-US" sz="2600">
              <a:ea typeface="Tahoma"/>
              <a:cs typeface="Tahoma"/>
            </a:endParaRPr>
          </a:p>
          <a:p>
            <a:pPr marL="285750" indent="-285750" algn="just">
              <a:lnSpc>
                <a:spcPct val="120000"/>
              </a:lnSpc>
              <a:spcBef>
                <a:spcPts val="1800"/>
              </a:spcBef>
            </a:pPr>
            <a:r>
              <a:rPr lang="en-US" sz="2000" b="1"/>
              <a:t>Individual goals and leadership capabilities development </a:t>
            </a:r>
            <a:r>
              <a:rPr lang="en-US" sz="2000"/>
              <a:t>to ready themselves for the next step on their career ladder</a:t>
            </a:r>
          </a:p>
          <a:p>
            <a:pPr marL="285750" indent="-285750" algn="just">
              <a:lnSpc>
                <a:spcPct val="120000"/>
              </a:lnSpc>
              <a:spcBef>
                <a:spcPts val="1800"/>
              </a:spcBef>
            </a:pPr>
            <a:r>
              <a:rPr lang="en-US" sz="2000" b="1"/>
              <a:t>Group initiatives</a:t>
            </a:r>
            <a:r>
              <a:rPr lang="en-US" sz="2000"/>
              <a:t> for the company, which empower the Ambassadors to explore their leadership potential in new ways </a:t>
            </a:r>
            <a:r>
              <a:rPr lang="en-US" sz="2000" i="1"/>
              <a:t>and</a:t>
            </a:r>
            <a:r>
              <a:rPr lang="en-US" sz="2000"/>
              <a:t> result in positive impacts and benefits across the organization</a:t>
            </a:r>
          </a:p>
        </p:txBody>
      </p:sp>
      <p:sp>
        <p:nvSpPr>
          <p:cNvPr id="10" name="TextBox 9">
            <a:extLst>
              <a:ext uri="{FF2B5EF4-FFF2-40B4-BE49-F238E27FC236}">
                <a16:creationId xmlns:a16="http://schemas.microsoft.com/office/drawing/2014/main" id="{F8695D25-E401-82A4-8AF4-8CA34B787A8F}"/>
              </a:ext>
            </a:extLst>
          </p:cNvPr>
          <p:cNvSpPr txBox="1"/>
          <p:nvPr/>
        </p:nvSpPr>
        <p:spPr>
          <a:xfrm>
            <a:off x="8339271" y="2674947"/>
            <a:ext cx="3200400" cy="144655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8595B"/>
                </a:solidFill>
                <a:effectLst/>
                <a:uLnTx/>
                <a:uFillTx/>
                <a:latin typeface="Tahoma"/>
                <a:ea typeface="+mn-ea"/>
                <a:cs typeface="+mn-cs"/>
              </a:rPr>
              <a:t>For the Ambassadors: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58595B"/>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Significant cross-functional exposure </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Visibility</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Confidence-boosting autonomy </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Customized leadership development</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Accelerated advancement </a:t>
            </a:r>
          </a:p>
        </p:txBody>
      </p:sp>
      <p:sp>
        <p:nvSpPr>
          <p:cNvPr id="11" name="TextBox 10">
            <a:extLst>
              <a:ext uri="{FF2B5EF4-FFF2-40B4-BE49-F238E27FC236}">
                <a16:creationId xmlns:a16="http://schemas.microsoft.com/office/drawing/2014/main" id="{7C150700-06ED-5145-E0D6-84EC28A09BD0}"/>
              </a:ext>
            </a:extLst>
          </p:cNvPr>
          <p:cNvSpPr txBox="1"/>
          <p:nvPr/>
        </p:nvSpPr>
        <p:spPr>
          <a:xfrm>
            <a:off x="8339271" y="4383049"/>
            <a:ext cx="3200400" cy="163121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8595B"/>
                </a:solidFill>
                <a:effectLst/>
                <a:uLnTx/>
                <a:uFillTx/>
                <a:latin typeface="Tahoma"/>
                <a:ea typeface="+mn-ea"/>
                <a:cs typeface="+mn-cs"/>
              </a:rPr>
              <a:t>For the Company: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58595B"/>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An engaged HBA Community internally</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Customized task force for strategic priorities</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Showcases inclusion initiatives</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Positive impacts from group initiatives</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Develops, diversifies, retains talent</a:t>
            </a:r>
            <a:endParaRPr kumimoji="0" lang="en-US" sz="1200" b="0" i="0" u="none" strike="noStrike" kern="1200" cap="none" spc="0" normalizeH="0" baseline="0" noProof="0">
              <a:ln>
                <a:noFill/>
              </a:ln>
              <a:solidFill>
                <a:srgbClr val="58595B"/>
              </a:solidFill>
              <a:effectLst/>
              <a:uLnTx/>
              <a:uFillTx/>
              <a:latin typeface="Tahoma"/>
              <a:ea typeface="Tahoma"/>
              <a:cs typeface="Tahoma"/>
            </a:endParaRPr>
          </a:p>
        </p:txBody>
      </p:sp>
      <p:sp>
        <p:nvSpPr>
          <p:cNvPr id="12" name="TextBox 11">
            <a:extLst>
              <a:ext uri="{FF2B5EF4-FFF2-40B4-BE49-F238E27FC236}">
                <a16:creationId xmlns:a16="http://schemas.microsoft.com/office/drawing/2014/main" id="{BB7320C4-0A82-F468-E4A4-7BC2D1A4ECD5}"/>
              </a:ext>
            </a:extLst>
          </p:cNvPr>
          <p:cNvSpPr txBox="1"/>
          <p:nvPr/>
        </p:nvSpPr>
        <p:spPr>
          <a:xfrm>
            <a:off x="8249149" y="2110579"/>
            <a:ext cx="326404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8595B"/>
                </a:solidFill>
                <a:effectLst/>
                <a:uLnTx/>
                <a:uFillTx/>
                <a:latin typeface="Tahoma"/>
                <a:ea typeface="+mn-ea"/>
                <a:cs typeface="+mn-cs"/>
              </a:rPr>
              <a:t>THE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13" name="TextBox 12">
            <a:extLst>
              <a:ext uri="{FF2B5EF4-FFF2-40B4-BE49-F238E27FC236}">
                <a16:creationId xmlns:a16="http://schemas.microsoft.com/office/drawing/2014/main" id="{2F69D145-44D6-D5B3-2C8C-16FE9D886C3C}"/>
              </a:ext>
            </a:extLst>
          </p:cNvPr>
          <p:cNvSpPr txBox="1"/>
          <p:nvPr/>
        </p:nvSpPr>
        <p:spPr>
          <a:xfrm>
            <a:off x="5577839" y="6363842"/>
            <a:ext cx="5127459"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7757A1"/>
              </a:buClr>
              <a:buSzTx/>
              <a:buFontTx/>
              <a:buNone/>
              <a:tabLst/>
              <a:defRPr/>
            </a:pPr>
            <a:r>
              <a:rPr kumimoji="0" lang="en-US" sz="1000" b="0" i="1" u="none" strike="noStrike" kern="1200" cap="none" spc="0" normalizeH="0" baseline="0" noProof="0">
                <a:ln>
                  <a:noFill/>
                </a:ln>
                <a:solidFill>
                  <a:srgbClr val="58595B"/>
                </a:solidFill>
                <a:effectLst/>
                <a:uLnTx/>
                <a:uFillTx/>
                <a:latin typeface="Tahoma"/>
                <a:ea typeface="+mn-ea"/>
                <a:cs typeface="+mn-cs"/>
              </a:rPr>
              <a:t>*HBA members. Many companies provide designee memberships to their Ambassadors, but the HBA can facilitate a bulk membership purchase if needed. Please </a:t>
            </a:r>
            <a:r>
              <a:rPr kumimoji="0" lang="en-US" sz="1000" b="0" i="1" u="none" strike="noStrike" kern="1200" cap="none" spc="0" normalizeH="0" baseline="0" noProof="0">
                <a:ln>
                  <a:noFill/>
                </a:ln>
                <a:solidFill>
                  <a:srgbClr val="58595B"/>
                </a:solidFill>
                <a:effectLst/>
                <a:uLnTx/>
                <a:uFillTx/>
                <a:latin typeface="Tahoma"/>
                <a:ea typeface="+mn-ea"/>
                <a:cs typeface="+mn-cs"/>
                <a:hlinkClick r:id="rId3"/>
              </a:rPr>
              <a:t>contact us</a:t>
            </a:r>
            <a:r>
              <a:rPr kumimoji="0" lang="en-US" sz="1000" b="0" i="1" u="none" strike="noStrike" kern="1200" cap="none" spc="0" normalizeH="0" baseline="0" noProof="0">
                <a:ln>
                  <a:noFill/>
                </a:ln>
                <a:solidFill>
                  <a:srgbClr val="58595B"/>
                </a:solidFill>
                <a:effectLst/>
                <a:uLnTx/>
                <a:uFillTx/>
                <a:latin typeface="Tahoma"/>
                <a:ea typeface="+mn-ea"/>
                <a:cs typeface="+mn-cs"/>
              </a:rPr>
              <a:t>.</a:t>
            </a:r>
          </a:p>
        </p:txBody>
      </p:sp>
      <p:sp>
        <p:nvSpPr>
          <p:cNvPr id="5" name="TextBox 4">
            <a:extLst>
              <a:ext uri="{FF2B5EF4-FFF2-40B4-BE49-F238E27FC236}">
                <a16:creationId xmlns:a16="http://schemas.microsoft.com/office/drawing/2014/main" id="{8A7902BB-B4C7-A150-B3A0-2A37643BB0FA}"/>
              </a:ext>
            </a:extLst>
          </p:cNvPr>
          <p:cNvSpPr txBox="1"/>
          <p:nvPr/>
        </p:nvSpPr>
        <p:spPr>
          <a:xfrm>
            <a:off x="678802" y="5911395"/>
            <a:ext cx="8739518" cy="323102"/>
          </a:xfrm>
          <a:prstGeom prst="rect">
            <a:avLst/>
          </a:prstGeom>
          <a:noFill/>
        </p:spPr>
        <p:txBody>
          <a:bodyPr wrap="square">
            <a:spAutoFit/>
          </a:bodyPr>
          <a:lstStyle/>
          <a:p>
            <a:pPr marL="0" indent="0">
              <a:lnSpc>
                <a:spcPct val="120000"/>
              </a:lnSpc>
              <a:spcBef>
                <a:spcPts val="1800"/>
              </a:spcBef>
              <a:buNone/>
            </a:pPr>
            <a:r>
              <a:rPr lang="en-US" sz="1400" b="1"/>
              <a:t>Visit </a:t>
            </a:r>
            <a:r>
              <a:rPr lang="en-US" sz="1400" b="1">
                <a:solidFill>
                  <a:schemeClr val="accent1"/>
                </a:solidFill>
                <a:hlinkClick r:id="rId4">
                  <a:extLst>
                    <a:ext uri="{A12FA001-AC4F-418D-AE19-62706E023703}">
                      <ahyp:hlinkClr xmlns:ahyp="http://schemas.microsoft.com/office/drawing/2018/hyperlinkcolor" val="tx"/>
                    </a:ext>
                  </a:extLst>
                </a:hlinkClick>
              </a:rPr>
              <a:t>HBAnet.org/Ambassador-Program </a:t>
            </a:r>
            <a:r>
              <a:rPr lang="en-US" sz="1400" b="1"/>
              <a:t>for full program information.</a:t>
            </a:r>
          </a:p>
        </p:txBody>
      </p:sp>
    </p:spTree>
    <p:extLst>
      <p:ext uri="{BB962C8B-B14F-4D97-AF65-F5344CB8AC3E}">
        <p14:creationId xmlns:p14="http://schemas.microsoft.com/office/powerpoint/2010/main" val="805544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9008-D1E6-6277-BFC3-821B93D2010F}"/>
              </a:ext>
            </a:extLst>
          </p:cNvPr>
          <p:cNvSpPr>
            <a:spLocks noGrp="1"/>
          </p:cNvSpPr>
          <p:nvPr>
            <p:ph type="title"/>
          </p:nvPr>
        </p:nvSpPr>
        <p:spPr>
          <a:xfrm>
            <a:off x="838200" y="270110"/>
            <a:ext cx="10834396" cy="1325563"/>
          </a:xfrm>
        </p:spPr>
        <p:txBody>
          <a:bodyPr/>
          <a:lstStyle/>
          <a:p>
            <a:pPr algn="ctr"/>
            <a:r>
              <a:rPr lang="en-US"/>
              <a:t>What’s included?</a:t>
            </a:r>
          </a:p>
        </p:txBody>
      </p:sp>
      <p:sp>
        <p:nvSpPr>
          <p:cNvPr id="4" name="Text Placeholder 4">
            <a:extLst>
              <a:ext uri="{FF2B5EF4-FFF2-40B4-BE49-F238E27FC236}">
                <a16:creationId xmlns:a16="http://schemas.microsoft.com/office/drawing/2014/main" id="{3F0DEE1C-24FC-B1D0-E36D-3EA2B46D1C19}"/>
              </a:ext>
            </a:extLst>
          </p:cNvPr>
          <p:cNvSpPr txBox="1">
            <a:spLocks/>
          </p:cNvSpPr>
          <p:nvPr/>
        </p:nvSpPr>
        <p:spPr>
          <a:xfrm>
            <a:off x="642088" y="1489980"/>
            <a:ext cx="1905863" cy="35266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6600" b="1" i="0" u="none" strike="noStrike" kern="1200" cap="none" spc="0" normalizeH="0" baseline="0" noProof="0">
                <a:ln>
                  <a:noFill/>
                </a:ln>
                <a:solidFill>
                  <a:srgbClr val="7757A1"/>
                </a:solidFill>
                <a:effectLst>
                  <a:outerShdw blurRad="50800" dist="38100" dir="2700000" algn="tl" rotWithShape="0">
                    <a:prstClr val="black">
                      <a:alpha val="40000"/>
                    </a:prstClr>
                  </a:outerShdw>
                </a:effectLst>
                <a:uLnTx/>
                <a:uFillTx/>
                <a:latin typeface="Tahoma"/>
                <a:ea typeface="+mn-ea"/>
                <a:cs typeface="+mn-cs"/>
              </a:rPr>
              <a:t>5</a:t>
            </a:r>
            <a:endParaRPr kumimoji="0" lang="en-US" sz="6600" b="0" i="0" u="none" strike="noStrike" kern="1200" cap="none" spc="0" normalizeH="0" baseline="0" noProof="0">
              <a:ln>
                <a:noFill/>
              </a:ln>
              <a:solidFill>
                <a:srgbClr val="58595B"/>
              </a:solidFill>
              <a:effectLst>
                <a:outerShdw blurRad="50800" dist="38100" dir="2700000" algn="tl" rotWithShape="0">
                  <a:prstClr val="black">
                    <a:alpha val="40000"/>
                  </a:prstClr>
                </a:outerShdw>
              </a:effectLst>
              <a:uLnTx/>
              <a:uFillTx/>
              <a:latin typeface="Tahoma"/>
              <a:ea typeface="+mn-ea"/>
              <a:cs typeface="+mn-cs"/>
            </a:endParaRP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1800" b="0" i="0" u="none" strike="noStrike" kern="1200" cap="none" spc="0" normalizeH="0" baseline="0" noProof="0">
                <a:ln>
                  <a:noFill/>
                </a:ln>
                <a:solidFill>
                  <a:srgbClr val="58595B"/>
                </a:solidFill>
                <a:effectLst/>
                <a:uLnTx/>
                <a:uFillTx/>
                <a:latin typeface="Tahoma"/>
                <a:ea typeface="+mn-ea"/>
                <a:cs typeface="+mn-cs"/>
              </a:rPr>
              <a:t>Live and virtual peer-support ‘communities of practice’ for:</a:t>
            </a:r>
          </a:p>
          <a:p>
            <a:pPr marL="228600" marR="0" lvl="0" indent="-228600" algn="l" defTabSz="914400" rtl="0" eaLnBrk="1" fontAlgn="auto" latinLnBrk="0" hangingPunct="1">
              <a:lnSpc>
                <a:spcPct val="90000"/>
              </a:lnSpc>
              <a:spcBef>
                <a:spcPts val="600"/>
              </a:spcBef>
              <a:spcAft>
                <a:spcPts val="0"/>
              </a:spcAft>
              <a:buClr>
                <a:srgbClr val="86D5C8"/>
              </a:buClr>
              <a:buSzTx/>
              <a:buFont typeface="Arial" panose="020B0604020202020204" pitchFamily="34" charset="0"/>
              <a:buChar char="•"/>
              <a:tabLst/>
              <a:defRPr/>
            </a:pPr>
            <a:r>
              <a:rPr kumimoji="0" lang="en-US" sz="1050" b="0" i="0" u="none" strike="noStrike" kern="1200" cap="none" spc="0" normalizeH="0" baseline="0" noProof="0">
                <a:ln>
                  <a:noFill/>
                </a:ln>
                <a:solidFill>
                  <a:srgbClr val="58595B"/>
                </a:solidFill>
                <a:effectLst/>
                <a:uLnTx/>
                <a:uFillTx/>
                <a:latin typeface="Tahoma"/>
                <a:ea typeface="+mn-ea"/>
                <a:cs typeface="+mn-cs"/>
              </a:rPr>
              <a:t>Champions</a:t>
            </a:r>
            <a:endParaRPr kumimoji="0" lang="en-US" sz="1050" b="0" i="0" u="none" strike="noStrike" kern="1200" cap="none" spc="0" normalizeH="0" baseline="0" noProof="0">
              <a:ln>
                <a:noFill/>
              </a:ln>
              <a:solidFill>
                <a:srgbClr val="58595B"/>
              </a:solidFill>
              <a:effectLst/>
              <a:uLnTx/>
              <a:uFillTx/>
              <a:latin typeface="Tahoma"/>
              <a:ea typeface="Tahoma"/>
              <a:cs typeface="Tahoma"/>
            </a:endParaRPr>
          </a:p>
          <a:p>
            <a:pPr marL="228600" marR="0" lvl="0" indent="-228600" algn="l" defTabSz="914400" rtl="0" eaLnBrk="1" fontAlgn="auto" latinLnBrk="0" hangingPunct="1">
              <a:lnSpc>
                <a:spcPct val="90000"/>
              </a:lnSpc>
              <a:spcBef>
                <a:spcPts val="600"/>
              </a:spcBef>
              <a:spcAft>
                <a:spcPts val="0"/>
              </a:spcAft>
              <a:buClr>
                <a:srgbClr val="86D5C8"/>
              </a:buClr>
              <a:buSzTx/>
              <a:buFont typeface="Arial" panose="020B0604020202020204" pitchFamily="34" charset="0"/>
              <a:buChar char="•"/>
              <a:tabLst/>
              <a:defRPr/>
            </a:pPr>
            <a:r>
              <a:rPr kumimoji="0" lang="en-US" sz="1050" b="0" i="0" u="none" strike="noStrike" kern="1200" cap="none" spc="0" normalizeH="0" baseline="0" noProof="0">
                <a:ln>
                  <a:noFill/>
                </a:ln>
                <a:solidFill>
                  <a:srgbClr val="58595B"/>
                </a:solidFill>
                <a:effectLst/>
                <a:uLnTx/>
                <a:uFillTx/>
                <a:latin typeface="Tahoma"/>
                <a:ea typeface="+mn-ea"/>
                <a:cs typeface="+mn-cs"/>
              </a:rPr>
              <a:t>Executive Sponsors* </a:t>
            </a:r>
            <a:endParaRPr kumimoji="0" lang="en-US" sz="1050" b="0" i="0" u="none" strike="noStrike" kern="1200" cap="none" spc="0" normalizeH="0" baseline="0" noProof="0">
              <a:ln>
                <a:noFill/>
              </a:ln>
              <a:solidFill>
                <a:srgbClr val="58595B"/>
              </a:solidFill>
              <a:effectLst/>
              <a:uLnTx/>
              <a:uFillTx/>
              <a:latin typeface="Tahoma"/>
              <a:ea typeface="Tahoma"/>
              <a:cs typeface="Tahoma"/>
            </a:endParaRPr>
          </a:p>
          <a:p>
            <a:pPr marL="228600" marR="0" lvl="0" indent="-228600" algn="l" defTabSz="914400" rtl="0" eaLnBrk="1" fontAlgn="auto" latinLnBrk="0" hangingPunct="1">
              <a:lnSpc>
                <a:spcPct val="90000"/>
              </a:lnSpc>
              <a:spcBef>
                <a:spcPts val="600"/>
              </a:spcBef>
              <a:spcAft>
                <a:spcPts val="0"/>
              </a:spcAft>
              <a:buClr>
                <a:srgbClr val="86D5C8"/>
              </a:buClr>
              <a:buSzTx/>
              <a:buFont typeface="Arial" panose="020B0604020202020204" pitchFamily="34" charset="0"/>
              <a:buChar char="•"/>
              <a:tabLst/>
              <a:defRPr/>
            </a:pPr>
            <a:r>
              <a:rPr kumimoji="0" lang="en-US" sz="1050" b="0" i="0" u="none" strike="noStrike" kern="1200" cap="none" spc="0" normalizeH="0" baseline="0" noProof="0">
                <a:ln>
                  <a:noFill/>
                </a:ln>
                <a:solidFill>
                  <a:srgbClr val="58595B"/>
                </a:solidFill>
                <a:effectLst/>
                <a:uLnTx/>
                <a:uFillTx/>
                <a:latin typeface="Tahoma"/>
                <a:ea typeface="+mn-ea"/>
                <a:cs typeface="+mn-cs"/>
              </a:rPr>
              <a:t>Executive Committees*</a:t>
            </a:r>
            <a:endParaRPr kumimoji="0" lang="en-US" sz="1050" b="0" i="0" u="none" strike="noStrike" kern="1200" cap="none" spc="0" normalizeH="0" baseline="0" noProof="0">
              <a:ln>
                <a:noFill/>
              </a:ln>
              <a:solidFill>
                <a:srgbClr val="58595B"/>
              </a:solidFill>
              <a:effectLst/>
              <a:uLnTx/>
              <a:uFillTx/>
              <a:latin typeface="Tahoma"/>
              <a:ea typeface="Tahoma"/>
              <a:cs typeface="Tahoma"/>
            </a:endParaRPr>
          </a:p>
          <a:p>
            <a:pPr marL="228600" marR="0" lvl="0" indent="-228600" algn="l" defTabSz="914400" rtl="0" eaLnBrk="1" fontAlgn="auto" latinLnBrk="0" hangingPunct="1">
              <a:lnSpc>
                <a:spcPct val="90000"/>
              </a:lnSpc>
              <a:spcBef>
                <a:spcPts val="600"/>
              </a:spcBef>
              <a:spcAft>
                <a:spcPts val="0"/>
              </a:spcAft>
              <a:buClr>
                <a:srgbClr val="86D5C8"/>
              </a:buClr>
              <a:buSzTx/>
              <a:buFont typeface="Arial" panose="020B0604020202020204" pitchFamily="34" charset="0"/>
              <a:buChar char="•"/>
              <a:tabLst/>
              <a:defRPr/>
            </a:pPr>
            <a:r>
              <a:rPr kumimoji="0" lang="en-US" sz="1050" b="0" i="0" u="none" strike="noStrike" kern="1200" cap="none" spc="0" normalizeH="0" baseline="0" noProof="0">
                <a:ln>
                  <a:noFill/>
                </a:ln>
                <a:solidFill>
                  <a:srgbClr val="58595B"/>
                </a:solidFill>
                <a:effectLst/>
                <a:uLnTx/>
                <a:uFillTx/>
                <a:latin typeface="Tahoma"/>
                <a:ea typeface="+mn-ea"/>
                <a:cs typeface="+mn-cs"/>
              </a:rPr>
              <a:t>Ambassadors</a:t>
            </a:r>
            <a:endParaRPr kumimoji="0" lang="en-US" sz="1050" b="0" i="0" u="none" strike="noStrike" kern="1200" cap="none" spc="0" normalizeH="0" baseline="0" noProof="0">
              <a:ln>
                <a:noFill/>
              </a:ln>
              <a:solidFill>
                <a:srgbClr val="58595B"/>
              </a:solidFill>
              <a:effectLst/>
              <a:uLnTx/>
              <a:uFillTx/>
              <a:latin typeface="Tahoma"/>
              <a:ea typeface="Tahoma"/>
              <a:cs typeface="Tahoma"/>
            </a:endParaRPr>
          </a:p>
          <a:p>
            <a:pPr marL="228600" marR="0" lvl="0" indent="-228600" algn="l" defTabSz="914400" rtl="0" eaLnBrk="1" fontAlgn="auto" latinLnBrk="0" hangingPunct="1">
              <a:lnSpc>
                <a:spcPct val="90000"/>
              </a:lnSpc>
              <a:spcBef>
                <a:spcPts val="600"/>
              </a:spcBef>
              <a:spcAft>
                <a:spcPts val="0"/>
              </a:spcAft>
              <a:buClr>
                <a:srgbClr val="86D5C8"/>
              </a:buClr>
              <a:buSzTx/>
              <a:buFont typeface="Arial" panose="020B0604020202020204" pitchFamily="34" charset="0"/>
              <a:buChar char="•"/>
              <a:tabLst/>
              <a:defRPr/>
            </a:pPr>
            <a:r>
              <a:rPr kumimoji="0" lang="en-US" sz="1050" b="0" i="0" u="none" strike="noStrike" kern="1200" cap="none" spc="0" normalizeH="0" baseline="0" noProof="0">
                <a:ln>
                  <a:noFill/>
                </a:ln>
                <a:solidFill>
                  <a:srgbClr val="58595B"/>
                </a:solidFill>
                <a:effectLst/>
                <a:uLnTx/>
                <a:uFillTx/>
                <a:latin typeface="Tahoma"/>
                <a:ea typeface="+mn-ea"/>
                <a:cs typeface="+mn-cs"/>
              </a:rPr>
              <a:t>And Alumni*</a:t>
            </a: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E532F562-B8E8-171F-AF6F-FC1D8B8F4628}"/>
              </a:ext>
            </a:extLst>
          </p:cNvPr>
          <p:cNvSpPr txBox="1">
            <a:spLocks/>
          </p:cNvSpPr>
          <p:nvPr/>
        </p:nvSpPr>
        <p:spPr>
          <a:xfrm>
            <a:off x="2539178" y="1489980"/>
            <a:ext cx="1796266" cy="1167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6600" b="1" i="0" u="none" strike="noStrike" kern="1200" cap="none" spc="0" normalizeH="0" baseline="0" noProof="0">
                <a:ln>
                  <a:noFill/>
                </a:ln>
                <a:solidFill>
                  <a:srgbClr val="7757A1"/>
                </a:solidFill>
                <a:effectLst>
                  <a:outerShdw blurRad="50800" dist="38100" dir="2700000" algn="tl" rotWithShape="0">
                    <a:prstClr val="black">
                      <a:alpha val="40000"/>
                    </a:prstClr>
                  </a:outerShdw>
                </a:effectLst>
                <a:uLnTx/>
                <a:uFillTx/>
                <a:latin typeface="Tahoma"/>
                <a:ea typeface="+mn-ea"/>
                <a:cs typeface="+mn-cs"/>
              </a:rPr>
              <a:t>6</a:t>
            </a:r>
            <a:r>
              <a:rPr kumimoji="0" lang="en-US" sz="2400" b="1" i="0" u="none" strike="noStrike" kern="1200" cap="none" spc="0" normalizeH="0" baseline="0" noProof="0">
                <a:ln>
                  <a:noFill/>
                </a:ln>
                <a:solidFill>
                  <a:srgbClr val="58595B"/>
                </a:solidFill>
                <a:effectLst>
                  <a:outerShdw blurRad="50800" dist="38100" dir="2700000" algn="tl" rotWithShape="0">
                    <a:prstClr val="black">
                      <a:alpha val="40000"/>
                    </a:prstClr>
                  </a:outerShdw>
                </a:effectLst>
                <a:uLnTx/>
                <a:uFillTx/>
                <a:latin typeface="Tahoma"/>
                <a:ea typeface="+mn-ea"/>
                <a:cs typeface="+mn-cs"/>
              </a:rPr>
              <a:t> </a:t>
            </a: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1800" b="0" i="0" u="none" strike="noStrike" kern="1200" cap="none" spc="0" normalizeH="0" baseline="0" noProof="0">
                <a:ln>
                  <a:noFill/>
                </a:ln>
                <a:solidFill>
                  <a:srgbClr val="58595B"/>
                </a:solidFill>
                <a:effectLst/>
                <a:uLnTx/>
                <a:uFillTx/>
                <a:latin typeface="Tahoma"/>
                <a:ea typeface="+mn-ea"/>
                <a:cs typeface="+mn-cs"/>
              </a:rPr>
              <a:t>6 HBA-led live sessions to get set up for success</a:t>
            </a: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6" name="Text Placeholder 4">
            <a:extLst>
              <a:ext uri="{FF2B5EF4-FFF2-40B4-BE49-F238E27FC236}">
                <a16:creationId xmlns:a16="http://schemas.microsoft.com/office/drawing/2014/main" id="{B78137F4-8597-E1CE-F309-3D70396532A7}"/>
              </a:ext>
            </a:extLst>
          </p:cNvPr>
          <p:cNvSpPr txBox="1">
            <a:spLocks/>
          </p:cNvSpPr>
          <p:nvPr/>
        </p:nvSpPr>
        <p:spPr>
          <a:xfrm>
            <a:off x="4243393" y="1489980"/>
            <a:ext cx="1920240" cy="2138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6600" b="1" i="0" u="none" strike="noStrike" kern="1200" cap="none" spc="0" normalizeH="0" baseline="0" noProof="0">
                <a:ln>
                  <a:noFill/>
                </a:ln>
                <a:solidFill>
                  <a:srgbClr val="7757A1"/>
                </a:solidFill>
                <a:effectLst>
                  <a:outerShdw blurRad="50800" dist="38100" dir="2700000" algn="tl" rotWithShape="0">
                    <a:prstClr val="black">
                      <a:alpha val="40000"/>
                    </a:prstClr>
                  </a:outerShdw>
                </a:effectLst>
                <a:uLnTx/>
                <a:uFillTx/>
                <a:latin typeface="Tahoma"/>
                <a:ea typeface="+mn-ea"/>
                <a:cs typeface="+mn-cs"/>
              </a:rPr>
              <a:t>1</a:t>
            </a:r>
            <a:r>
              <a:rPr kumimoji="0" lang="en-US" sz="4400" b="1" i="0" u="none" strike="noStrike" kern="1200" cap="none" spc="0" normalizeH="0" baseline="0" noProof="0">
                <a:ln>
                  <a:noFill/>
                </a:ln>
                <a:solidFill>
                  <a:srgbClr val="7757A1"/>
                </a:solidFill>
                <a:effectLst>
                  <a:outerShdw blurRad="50800" dist="38100" dir="2700000" algn="tl" rotWithShape="0">
                    <a:prstClr val="black">
                      <a:alpha val="40000"/>
                    </a:prstClr>
                  </a:outerShdw>
                </a:effectLst>
                <a:uLnTx/>
                <a:uFillTx/>
                <a:latin typeface="Tahoma"/>
                <a:ea typeface="+mn-ea"/>
                <a:cs typeface="+mn-cs"/>
              </a:rPr>
              <a:t> </a:t>
            </a: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1800" b="0" i="0" u="none" strike="noStrike" kern="1200" cap="none" spc="0" normalizeH="0" baseline="0" noProof="0">
                <a:ln>
                  <a:noFill/>
                </a:ln>
                <a:solidFill>
                  <a:srgbClr val="58595B"/>
                </a:solidFill>
                <a:effectLst/>
                <a:uLnTx/>
                <a:uFillTx/>
                <a:latin typeface="Tahoma"/>
                <a:ea typeface="+mn-ea"/>
                <a:cs typeface="+mn-cs"/>
              </a:rPr>
              <a:t>Live Launch event during a designated launch window</a:t>
            </a: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7" name="Text Placeholder 4">
            <a:extLst>
              <a:ext uri="{FF2B5EF4-FFF2-40B4-BE49-F238E27FC236}">
                <a16:creationId xmlns:a16="http://schemas.microsoft.com/office/drawing/2014/main" id="{1D8B49C9-8DC7-FC2B-00BE-F9D052823910}"/>
              </a:ext>
            </a:extLst>
          </p:cNvPr>
          <p:cNvSpPr txBox="1">
            <a:spLocks/>
          </p:cNvSpPr>
          <p:nvPr/>
        </p:nvSpPr>
        <p:spPr>
          <a:xfrm>
            <a:off x="6030886" y="1489980"/>
            <a:ext cx="1920240" cy="2678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6600" b="1" i="0" u="none" strike="noStrike" kern="1200" cap="none" spc="0" normalizeH="0" baseline="0" noProof="0">
                <a:ln>
                  <a:noFill/>
                </a:ln>
                <a:solidFill>
                  <a:srgbClr val="7757A1"/>
                </a:solidFill>
                <a:effectLst>
                  <a:outerShdw blurRad="50800" dist="38100" dir="2700000" algn="tl" rotWithShape="0">
                    <a:prstClr val="black">
                      <a:alpha val="40000"/>
                    </a:prstClr>
                  </a:outerShdw>
                </a:effectLst>
                <a:uLnTx/>
                <a:uFillTx/>
                <a:latin typeface="Tahoma"/>
                <a:ea typeface="+mn-ea"/>
                <a:cs typeface="+mn-cs"/>
              </a:rPr>
              <a:t>2</a:t>
            </a: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1800" b="0" i="0" u="none" strike="noStrike" kern="1200" cap="none" spc="0" normalizeH="0" baseline="0" noProof="0">
                <a:ln>
                  <a:noFill/>
                </a:ln>
                <a:solidFill>
                  <a:srgbClr val="58595B"/>
                </a:solidFill>
                <a:effectLst/>
                <a:uLnTx/>
                <a:uFillTx/>
                <a:latin typeface="Tahoma"/>
                <a:ea typeface="+mn-ea"/>
                <a:cs typeface="+mn-cs"/>
              </a:rPr>
              <a:t>HBA-trained volunteer Advisors</a:t>
            </a: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8" name="Text Placeholder 4">
            <a:extLst>
              <a:ext uri="{FF2B5EF4-FFF2-40B4-BE49-F238E27FC236}">
                <a16:creationId xmlns:a16="http://schemas.microsoft.com/office/drawing/2014/main" id="{A4E7225C-30D7-707C-4646-532BBAB05CF6}"/>
              </a:ext>
            </a:extLst>
          </p:cNvPr>
          <p:cNvSpPr txBox="1">
            <a:spLocks/>
          </p:cNvSpPr>
          <p:nvPr/>
        </p:nvSpPr>
        <p:spPr>
          <a:xfrm>
            <a:off x="9623417" y="1489980"/>
            <a:ext cx="1920240" cy="1537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6600" b="1" i="0" u="none" strike="noStrike" kern="1200" cap="none" spc="0" normalizeH="0" baseline="0" noProof="0">
                <a:ln>
                  <a:noFill/>
                </a:ln>
                <a:solidFill>
                  <a:srgbClr val="7757A1"/>
                </a:solidFill>
                <a:effectLst>
                  <a:outerShdw blurRad="50800" dist="38100" dir="2700000" algn="tl" rotWithShape="0">
                    <a:prstClr val="black">
                      <a:alpha val="40000"/>
                    </a:prstClr>
                  </a:outerShdw>
                </a:effectLst>
                <a:uLnTx/>
                <a:uFillTx/>
                <a:latin typeface="Tahoma"/>
                <a:ea typeface="+mn-ea"/>
                <a:cs typeface="+mn-cs"/>
              </a:rPr>
              <a:t>30</a:t>
            </a:r>
            <a:r>
              <a:rPr kumimoji="0" lang="en-US" sz="1800" b="1" i="0" u="none" strike="noStrike" kern="1200" cap="none" spc="0" normalizeH="0" baseline="0" noProof="0">
                <a:ln>
                  <a:noFill/>
                </a:ln>
                <a:solidFill>
                  <a:srgbClr val="7757A1"/>
                </a:solidFill>
                <a:effectLst/>
                <a:uLnTx/>
                <a:uFillTx/>
                <a:latin typeface="Tahoma"/>
                <a:ea typeface="+mn-ea"/>
                <a:cs typeface="+mn-cs"/>
              </a:rPr>
              <a:t> </a:t>
            </a: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1800" b="0" i="0" u="none" strike="noStrike" kern="1200" cap="none" spc="0" normalizeH="0" baseline="0" noProof="0">
                <a:ln>
                  <a:noFill/>
                </a:ln>
                <a:solidFill>
                  <a:srgbClr val="58595B"/>
                </a:solidFill>
                <a:effectLst/>
                <a:uLnTx/>
                <a:uFillTx/>
                <a:latin typeface="Tahoma"/>
                <a:ea typeface="+mn-ea"/>
                <a:cs typeface="+mn-cs"/>
              </a:rPr>
              <a:t>Digital Badges to showcase Ambassador credentials</a:t>
            </a:r>
          </a:p>
        </p:txBody>
      </p:sp>
      <p:sp>
        <p:nvSpPr>
          <p:cNvPr id="9" name="TextBox 8">
            <a:extLst>
              <a:ext uri="{FF2B5EF4-FFF2-40B4-BE49-F238E27FC236}">
                <a16:creationId xmlns:a16="http://schemas.microsoft.com/office/drawing/2014/main" id="{3E7AEB1B-8656-59FB-0573-5651107A0EA6}"/>
              </a:ext>
            </a:extLst>
          </p:cNvPr>
          <p:cNvSpPr txBox="1"/>
          <p:nvPr/>
        </p:nvSpPr>
        <p:spPr>
          <a:xfrm>
            <a:off x="7827151" y="1382872"/>
            <a:ext cx="1920240" cy="24929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7757A1"/>
                </a:solidFill>
                <a:effectLst>
                  <a:outerShdw blurRad="50800" dist="38100" dir="2700000" algn="tl" rotWithShape="0">
                    <a:prstClr val="black">
                      <a:alpha val="40000"/>
                    </a:prstClr>
                  </a:outerShdw>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58595B"/>
                </a:solidFill>
                <a:effectLst/>
                <a:uLnTx/>
                <a:uFillTx/>
                <a:latin typeface="Tahoma"/>
                <a:ea typeface="+mn-ea"/>
                <a:cs typeface="+mn-cs"/>
              </a:rPr>
              <a:t>HBA-trained volunteer Program Excellence Manager</a:t>
            </a:r>
          </a:p>
        </p:txBody>
      </p:sp>
      <p:sp>
        <p:nvSpPr>
          <p:cNvPr id="10" name="Text Placeholder 4">
            <a:extLst>
              <a:ext uri="{FF2B5EF4-FFF2-40B4-BE49-F238E27FC236}">
                <a16:creationId xmlns:a16="http://schemas.microsoft.com/office/drawing/2014/main" id="{22D09B4D-E6F1-C91D-94B9-2A947693EE93}"/>
              </a:ext>
            </a:extLst>
          </p:cNvPr>
          <p:cNvSpPr txBox="1">
            <a:spLocks/>
          </p:cNvSpPr>
          <p:nvPr/>
        </p:nvSpPr>
        <p:spPr>
          <a:xfrm>
            <a:off x="2887662" y="3990371"/>
            <a:ext cx="6286448" cy="2755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r>
              <a:rPr kumimoji="0" lang="en-US" sz="2000" b="1" i="0" u="none" strike="noStrike" kern="1200" cap="none" spc="0" normalizeH="0" baseline="0" noProof="0">
                <a:ln>
                  <a:noFill/>
                </a:ln>
                <a:solidFill>
                  <a:srgbClr val="58595B"/>
                </a:solidFill>
                <a:effectLst>
                  <a:outerShdw blurRad="50800" dist="38100" dir="2700000" algn="tl" rotWithShape="0">
                    <a:prstClr val="black">
                      <a:alpha val="40000"/>
                    </a:prstClr>
                  </a:outerShdw>
                </a:effectLst>
                <a:uLnTx/>
                <a:uFillTx/>
                <a:latin typeface="Tahoma"/>
                <a:ea typeface="+mn-ea"/>
                <a:cs typeface="+mn-cs"/>
              </a:rPr>
              <a:t>And exclusive access to:</a:t>
            </a:r>
          </a:p>
          <a:p>
            <a:pPr marL="228600" marR="0" lvl="0" indent="-22860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Char char="•"/>
              <a:tabLst/>
              <a:defRPr/>
            </a:pPr>
            <a:r>
              <a:rPr kumimoji="0" lang="en-US" sz="1600" b="0" i="0" u="none" strike="noStrike" kern="1200" cap="none" spc="0" normalizeH="0" baseline="0" noProof="0">
                <a:ln>
                  <a:noFill/>
                </a:ln>
                <a:solidFill>
                  <a:srgbClr val="58595B"/>
                </a:solidFill>
                <a:effectLst/>
                <a:uLnTx/>
                <a:uFillTx/>
                <a:latin typeface="Tahoma"/>
                <a:ea typeface="+mn-ea"/>
                <a:cs typeface="+mn-cs"/>
              </a:rPr>
              <a:t>The HBA GAP Resource Center</a:t>
            </a:r>
          </a:p>
          <a:p>
            <a:pPr marL="228600" marR="0" lvl="0" indent="-22860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Char char="•"/>
              <a:tabLst/>
              <a:defRPr/>
            </a:pPr>
            <a:r>
              <a:rPr kumimoji="0" lang="en-US" sz="1600" b="0" i="0" u="none" strike="noStrike" kern="1200" cap="none" spc="0" normalizeH="0" baseline="0" noProof="0">
                <a:ln>
                  <a:noFill/>
                </a:ln>
                <a:solidFill>
                  <a:srgbClr val="58595B"/>
                </a:solidFill>
                <a:effectLst/>
                <a:uLnTx/>
                <a:uFillTx/>
                <a:latin typeface="Tahoma"/>
                <a:ea typeface="+mn-ea"/>
                <a:cs typeface="+mn-cs"/>
              </a:rPr>
              <a:t>Ambassador Program events, content, and offerings</a:t>
            </a: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endParaRPr kumimoji="0" lang="en-US" sz="2400" b="1"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90000"/>
              </a:lnSpc>
              <a:spcBef>
                <a:spcPts val="1000"/>
              </a:spcBef>
              <a:spcAft>
                <a:spcPts val="0"/>
              </a:spcAft>
              <a:buClr>
                <a:srgbClr val="86D5C8"/>
              </a:buClr>
              <a:buSzTx/>
              <a:buFont typeface="Arial" panose="020B0604020202020204" pitchFamily="34" charset="0"/>
              <a:buNone/>
              <a:tabLst/>
              <a:defRPr/>
            </a:pPr>
            <a:endParaRPr kumimoji="0" lang="en-US" sz="2400" b="0" i="0" u="none" strike="noStrike" kern="1200" cap="none" spc="0" normalizeH="0" baseline="0" noProof="0">
              <a:ln>
                <a:noFill/>
              </a:ln>
              <a:solidFill>
                <a:srgbClr val="58595B"/>
              </a:solidFill>
              <a:effectLst/>
              <a:uLnTx/>
              <a:uFillTx/>
              <a:latin typeface="Tahoma"/>
              <a:ea typeface="+mn-ea"/>
              <a:cs typeface="+mn-cs"/>
            </a:endParaRPr>
          </a:p>
        </p:txBody>
      </p:sp>
      <p:sp>
        <p:nvSpPr>
          <p:cNvPr id="3" name="TextBox 2">
            <a:extLst>
              <a:ext uri="{FF2B5EF4-FFF2-40B4-BE49-F238E27FC236}">
                <a16:creationId xmlns:a16="http://schemas.microsoft.com/office/drawing/2014/main" id="{5DE6C400-552A-B4A7-C142-2C03052EE0C6}"/>
              </a:ext>
            </a:extLst>
          </p:cNvPr>
          <p:cNvSpPr txBox="1"/>
          <p:nvPr/>
        </p:nvSpPr>
        <p:spPr>
          <a:xfrm>
            <a:off x="9430329" y="5000717"/>
            <a:ext cx="15332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58595B"/>
                </a:solidFill>
                <a:effectLst/>
                <a:uLnTx/>
                <a:uFillTx/>
                <a:latin typeface="Tahoma"/>
                <a:ea typeface="+mn-ea"/>
                <a:cs typeface="+mn-cs"/>
              </a:rPr>
              <a:t>*operational in 2025</a:t>
            </a:r>
          </a:p>
        </p:txBody>
      </p:sp>
    </p:spTree>
    <p:extLst>
      <p:ext uri="{BB962C8B-B14F-4D97-AF65-F5344CB8AC3E}">
        <p14:creationId xmlns:p14="http://schemas.microsoft.com/office/powerpoint/2010/main" val="1408325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4B4E98E-2449-BAA7-C85A-F1C5B376CBC8}"/>
              </a:ext>
            </a:extLst>
          </p:cNvPr>
          <p:cNvSpPr txBox="1"/>
          <p:nvPr/>
        </p:nvSpPr>
        <p:spPr>
          <a:xfrm>
            <a:off x="6051030" y="4026158"/>
            <a:ext cx="7084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Tahoma"/>
                <a:ea typeface="+mn-ea"/>
                <a:cs typeface="+mn-cs"/>
              </a:rPr>
              <a:t>13</a:t>
            </a:r>
          </a:p>
        </p:txBody>
      </p:sp>
      <p:sp>
        <p:nvSpPr>
          <p:cNvPr id="5" name="TextBox 4">
            <a:extLst>
              <a:ext uri="{FF2B5EF4-FFF2-40B4-BE49-F238E27FC236}">
                <a16:creationId xmlns:a16="http://schemas.microsoft.com/office/drawing/2014/main" id="{0E0C995A-07B8-708B-C16E-1AC4CC104CC2}"/>
              </a:ext>
            </a:extLst>
          </p:cNvPr>
          <p:cNvSpPr txBox="1"/>
          <p:nvPr/>
        </p:nvSpPr>
        <p:spPr>
          <a:xfrm>
            <a:off x="8815388" y="81743"/>
            <a:ext cx="3279302" cy="107721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7757A1"/>
                </a:solidFill>
                <a:effectLst/>
                <a:uLnTx/>
                <a:uFillTx/>
                <a:latin typeface="Tahoma"/>
                <a:ea typeface="+mn-ea"/>
                <a:cs typeface="+mn-cs"/>
              </a:rPr>
              <a:t>Self-esteem is such an important value gleaned from the Ambassador Program. For many of our cohort members, it is a game-changer.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7757A1"/>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757A1"/>
                </a:solidFill>
                <a:effectLst/>
                <a:uLnTx/>
                <a:uFillTx/>
                <a:latin typeface="Tahoma"/>
                <a:ea typeface="+mn-ea"/>
                <a:cs typeface="+mn-cs"/>
              </a:rPr>
              <a:t>- Sharon Weinstein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757A1"/>
                </a:solidFill>
                <a:effectLst/>
                <a:uLnTx/>
                <a:uFillTx/>
                <a:latin typeface="Tahoma"/>
                <a:ea typeface="+mn-ea"/>
                <a:cs typeface="+mn-cs"/>
              </a:rPr>
              <a:t>HBA Ambassador Learning Center co-lead</a:t>
            </a:r>
            <a:endParaRPr kumimoji="0" lang="en-US" sz="1000" b="0" i="0" u="none" strike="noStrike" kern="1200" cap="none" spc="0" normalizeH="0" baseline="0" noProof="0">
              <a:ln>
                <a:noFill/>
              </a:ln>
              <a:solidFill>
                <a:srgbClr val="7757A1"/>
              </a:solidFill>
              <a:effectLst/>
              <a:uLnTx/>
              <a:uFillTx/>
              <a:latin typeface="Tahoma"/>
              <a:ea typeface="Tahoma"/>
              <a:cs typeface="Tahoma"/>
            </a:endParaRPr>
          </a:p>
        </p:txBody>
      </p:sp>
      <p:grpSp>
        <p:nvGrpSpPr>
          <p:cNvPr id="32" name="Group 31">
            <a:extLst>
              <a:ext uri="{FF2B5EF4-FFF2-40B4-BE49-F238E27FC236}">
                <a16:creationId xmlns:a16="http://schemas.microsoft.com/office/drawing/2014/main" id="{8BC0ED53-C285-ADA5-E3BD-CF99ECEA4954}"/>
              </a:ext>
            </a:extLst>
          </p:cNvPr>
          <p:cNvGrpSpPr/>
          <p:nvPr/>
        </p:nvGrpSpPr>
        <p:grpSpPr>
          <a:xfrm>
            <a:off x="-120073" y="1422400"/>
            <a:ext cx="4241787" cy="4261067"/>
            <a:chOff x="329871" y="775469"/>
            <a:chExt cx="5943600" cy="5943600"/>
          </a:xfrm>
        </p:grpSpPr>
        <p:grpSp>
          <p:nvGrpSpPr>
            <p:cNvPr id="17" name="Group 16">
              <a:extLst>
                <a:ext uri="{FF2B5EF4-FFF2-40B4-BE49-F238E27FC236}">
                  <a16:creationId xmlns:a16="http://schemas.microsoft.com/office/drawing/2014/main" id="{0A76BD31-005C-AB26-0796-A6B064109978}"/>
                </a:ext>
              </a:extLst>
            </p:cNvPr>
            <p:cNvGrpSpPr/>
            <p:nvPr/>
          </p:nvGrpSpPr>
          <p:grpSpPr>
            <a:xfrm>
              <a:off x="1000502" y="1488606"/>
              <a:ext cx="4572000" cy="4572000"/>
              <a:chOff x="3925719" y="1226820"/>
              <a:chExt cx="4572000" cy="4572000"/>
            </a:xfrm>
          </p:grpSpPr>
          <p:pic>
            <p:nvPicPr>
              <p:cNvPr id="18" name="Picture 17">
                <a:extLst>
                  <a:ext uri="{FF2B5EF4-FFF2-40B4-BE49-F238E27FC236}">
                    <a16:creationId xmlns:a16="http://schemas.microsoft.com/office/drawing/2014/main" id="{5EAD2C5B-4FBA-F85D-96F9-667AA8BA56DD}"/>
                  </a:ext>
                </a:extLst>
              </p:cNvPr>
              <p:cNvPicPr>
                <a:picLocks noChangeAspect="1"/>
              </p:cNvPicPr>
              <p:nvPr/>
            </p:nvPicPr>
            <p:blipFill rotWithShape="1">
              <a:blip r:embed="rId3">
                <a:extLst>
                  <a:ext uri="{28A0092B-C50C-407E-A947-70E740481C1C}">
                    <a14:useLocalDpi xmlns:a14="http://schemas.microsoft.com/office/drawing/2010/main" val="0"/>
                  </a:ext>
                </a:extLst>
              </a:blip>
              <a:srcRect l="5298" r="27882"/>
              <a:stretch/>
            </p:blipFill>
            <p:spPr>
              <a:xfrm>
                <a:off x="3925719" y="1226820"/>
                <a:ext cx="4572000" cy="4572000"/>
              </a:xfrm>
              <a:prstGeom prst="ellipse">
                <a:avLst/>
              </a:prstGeom>
            </p:spPr>
          </p:pic>
          <p:sp>
            <p:nvSpPr>
              <p:cNvPr id="20" name="Oval 19">
                <a:extLst>
                  <a:ext uri="{FF2B5EF4-FFF2-40B4-BE49-F238E27FC236}">
                    <a16:creationId xmlns:a16="http://schemas.microsoft.com/office/drawing/2014/main" id="{77FDCCC3-EF2F-6777-0226-32CFEA39AA29}"/>
                  </a:ext>
                </a:extLst>
              </p:cNvPr>
              <p:cNvSpPr/>
              <p:nvPr/>
            </p:nvSpPr>
            <p:spPr>
              <a:xfrm>
                <a:off x="3925719" y="1226820"/>
                <a:ext cx="4572000" cy="4572000"/>
              </a:xfrm>
              <a:prstGeom prst="ellipse">
                <a:avLst/>
              </a:prstGeom>
              <a:gradFill flip="none" rotWithShape="1">
                <a:gsLst>
                  <a:gs pos="39000">
                    <a:srgbClr val="7757A1">
                      <a:alpha val="76000"/>
                    </a:srgbClr>
                  </a:gs>
                  <a:gs pos="100000">
                    <a:srgbClr val="86D5C8">
                      <a:alpha val="76000"/>
                    </a:srgbClr>
                  </a:gs>
                </a:gsLst>
                <a:lin ang="1350000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B7C08F1E-569F-E96A-6D42-5DF762C57AB2}"/>
                </a:ext>
              </a:extLst>
            </p:cNvPr>
            <p:cNvGrpSpPr/>
            <p:nvPr/>
          </p:nvGrpSpPr>
          <p:grpSpPr>
            <a:xfrm>
              <a:off x="329871" y="775469"/>
              <a:ext cx="5943600" cy="5943600"/>
              <a:chOff x="329871" y="775469"/>
              <a:chExt cx="5943600" cy="5943600"/>
            </a:xfrm>
          </p:grpSpPr>
          <p:sp>
            <p:nvSpPr>
              <p:cNvPr id="24" name="Partial Circle 23">
                <a:extLst>
                  <a:ext uri="{FF2B5EF4-FFF2-40B4-BE49-F238E27FC236}">
                    <a16:creationId xmlns:a16="http://schemas.microsoft.com/office/drawing/2014/main" id="{C006AF0A-42D3-0E40-2407-A484FD787512}"/>
                  </a:ext>
                </a:extLst>
              </p:cNvPr>
              <p:cNvSpPr/>
              <p:nvPr/>
            </p:nvSpPr>
            <p:spPr>
              <a:xfrm rot="1111365">
                <a:off x="329871" y="775469"/>
                <a:ext cx="5943600" cy="5943600"/>
              </a:xfrm>
              <a:prstGeom prst="pie">
                <a:avLst>
                  <a:gd name="adj1" fmla="val 19312608"/>
                  <a:gd name="adj2" fmla="val 4955480"/>
                </a:avLst>
              </a:prstGeom>
              <a:solidFill>
                <a:srgbClr val="7754A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Tahoma"/>
                  <a:ea typeface="+mn-ea"/>
                  <a:cs typeface="+mn-cs"/>
                </a:endParaRPr>
              </a:p>
            </p:txBody>
          </p:sp>
          <p:sp>
            <p:nvSpPr>
              <p:cNvPr id="25" name="TextBox 24">
                <a:extLst>
                  <a:ext uri="{FF2B5EF4-FFF2-40B4-BE49-F238E27FC236}">
                    <a16:creationId xmlns:a16="http://schemas.microsoft.com/office/drawing/2014/main" id="{75F1AD95-5080-57E5-2CFD-7C83D8BBA95E}"/>
                  </a:ext>
                </a:extLst>
              </p:cNvPr>
              <p:cNvSpPr txBox="1"/>
              <p:nvPr/>
            </p:nvSpPr>
            <p:spPr>
              <a:xfrm>
                <a:off x="3176055" y="3574399"/>
                <a:ext cx="2523181" cy="24470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white"/>
                    </a:solidFill>
                    <a:effectLst>
                      <a:outerShdw blurRad="38100" dist="19050" dir="2700000" algn="tl" rotWithShape="0">
                        <a:srgbClr val="58595B">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One Third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w="0"/>
                    <a:solidFill>
                      <a:prstClr val="white"/>
                    </a:solidFill>
                    <a:effectLst>
                      <a:outerShdw blurRad="38100" dist="19050" dir="2700000" algn="tl" rotWithShape="0">
                        <a:srgbClr val="58595B">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(9 out of 27)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0"/>
                    <a:solidFill>
                      <a:prstClr val="white"/>
                    </a:solidFill>
                    <a:effectLst>
                      <a:outerShdw blurRad="38100" dist="19050" dir="2700000" algn="tl" rotWithShape="0">
                        <a:srgbClr val="58595B">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received promotions </a:t>
                </a:r>
                <a:r>
                  <a:rPr kumimoji="0" lang="en-US" sz="900" b="1" i="0" u="none" strike="noStrike" kern="1200" cap="none" spc="0" normalizeH="0" baseline="0" noProof="0">
                    <a:ln w="0"/>
                    <a:solidFill>
                      <a:prstClr val="white"/>
                    </a:solidFill>
                    <a:effectLst>
                      <a:outerShdw blurRad="38100" dist="19050" dir="2700000" algn="tl" rotWithShape="0">
                        <a:srgbClr val="58595B">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during the program.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3E2912E3-F7FC-CBEC-F413-D9636436A235}"/>
                  </a:ext>
                </a:extLst>
              </p:cNvPr>
              <p:cNvSpPr txBox="1"/>
              <p:nvPr/>
            </p:nvSpPr>
            <p:spPr>
              <a:xfrm>
                <a:off x="1640767" y="1602990"/>
                <a:ext cx="3369197" cy="815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prstClr val="white"/>
                    </a:solidFill>
                    <a:effectLst>
                      <a:outerShdw blurRad="38100" dist="19050" dir="2700000" algn="tl" rotWithShape="0">
                        <a:srgbClr val="58595B">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In one recent program…</a:t>
                </a:r>
                <a:endPar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2" name="Text Placeholder 3">
            <a:extLst>
              <a:ext uri="{FF2B5EF4-FFF2-40B4-BE49-F238E27FC236}">
                <a16:creationId xmlns:a16="http://schemas.microsoft.com/office/drawing/2014/main" id="{E897B8E1-21F4-48B0-12FB-F5967DC4349E}"/>
              </a:ext>
            </a:extLst>
          </p:cNvPr>
          <p:cNvSpPr>
            <a:spLocks noGrp="1"/>
          </p:cNvSpPr>
          <p:nvPr/>
        </p:nvSpPr>
        <p:spPr>
          <a:xfrm>
            <a:off x="4508082" y="546101"/>
            <a:ext cx="8614611" cy="3789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
                <a:srgbClr val="86D5C8"/>
              </a:buClr>
              <a:buSzTx/>
              <a:buFont typeface="Arial" panose="020B0604020202020204" pitchFamily="34" charset="0"/>
              <a:buNone/>
              <a:tabLst/>
              <a:defRPr/>
            </a:pPr>
            <a:r>
              <a:rPr kumimoji="0" lang="en-US" sz="1200" b="0" i="1" u="none" strike="noStrike" kern="1200" cap="none" spc="0" normalizeH="0" baseline="0" noProof="0">
                <a:ln>
                  <a:noFill/>
                </a:ln>
                <a:solidFill>
                  <a:srgbClr val="58595B"/>
                </a:solidFill>
                <a:effectLst/>
                <a:uLnTx/>
                <a:uFillTx/>
                <a:latin typeface="Tahoma"/>
                <a:ea typeface="+mn-ea"/>
                <a:cs typeface="+mn-cs"/>
              </a:rPr>
              <a:t>Since inception in 2012…</a:t>
            </a:r>
          </a:p>
          <a:p>
            <a:pPr marL="0" marR="0" lvl="0" indent="0" algn="l" defTabSz="914400" rtl="0" eaLnBrk="1" fontAlgn="auto" latinLnBrk="0" hangingPunct="1">
              <a:lnSpc>
                <a:spcPct val="90000"/>
              </a:lnSpc>
              <a:spcBef>
                <a:spcPts val="0"/>
              </a:spcBef>
              <a:spcAft>
                <a:spcPts val="600"/>
              </a:spcAft>
              <a:buClr>
                <a:srgbClr val="86D5C8"/>
              </a:buClr>
              <a:buSzTx/>
              <a:buFont typeface="Arial" panose="020B0604020202020204" pitchFamily="34" charset="0"/>
              <a:buNone/>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	Over </a:t>
            </a:r>
            <a:r>
              <a:rPr kumimoji="0" lang="en-US" sz="1800" b="1" i="0" u="none" strike="noStrike" kern="1200" cap="none" spc="0" normalizeH="0" baseline="0" noProof="0">
                <a:ln>
                  <a:noFill/>
                </a:ln>
                <a:solidFill>
                  <a:srgbClr val="58595B"/>
                </a:solidFill>
                <a:effectLst/>
                <a:uLnTx/>
                <a:uFillTx/>
                <a:latin typeface="Tahoma"/>
                <a:ea typeface="+mn-ea"/>
                <a:cs typeface="+mn-cs"/>
              </a:rPr>
              <a:t>240 cohorts </a:t>
            </a:r>
            <a:r>
              <a:rPr kumimoji="0" lang="en-US" sz="1200" b="0" i="0" u="none" strike="noStrike" kern="1200" cap="none" spc="0" normalizeH="0" baseline="0" noProof="0">
                <a:ln>
                  <a:noFill/>
                </a:ln>
                <a:solidFill>
                  <a:srgbClr val="58595B"/>
                </a:solidFill>
                <a:effectLst/>
                <a:uLnTx/>
                <a:uFillTx/>
                <a:latin typeface="Tahoma"/>
                <a:ea typeface="+mn-ea"/>
                <a:cs typeface="+mn-cs"/>
              </a:rPr>
              <a:t>launched</a:t>
            </a:r>
          </a:p>
          <a:p>
            <a:pPr marL="0" marR="0" lvl="0" indent="0" algn="l" defTabSz="914400" rtl="0" eaLnBrk="1" fontAlgn="auto" latinLnBrk="0" hangingPunct="1">
              <a:lnSpc>
                <a:spcPct val="90000"/>
              </a:lnSpc>
              <a:spcBef>
                <a:spcPts val="0"/>
              </a:spcBef>
              <a:spcAft>
                <a:spcPts val="600"/>
              </a:spcAft>
              <a:buClr>
                <a:srgbClr val="86D5C8"/>
              </a:buClr>
              <a:buSzTx/>
              <a:buFont typeface="Arial" panose="020B0604020202020204" pitchFamily="34" charset="0"/>
              <a:buNone/>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		Serving over </a:t>
            </a:r>
            <a:r>
              <a:rPr kumimoji="0" lang="en-US" sz="1800" b="1" i="0" u="none" strike="noStrike" kern="1200" cap="none" spc="0" normalizeH="0" baseline="0" noProof="0">
                <a:ln>
                  <a:noFill/>
                </a:ln>
                <a:solidFill>
                  <a:srgbClr val="58595B"/>
                </a:solidFill>
                <a:effectLst/>
                <a:uLnTx/>
                <a:uFillTx/>
                <a:latin typeface="Tahoma"/>
                <a:ea typeface="+mn-ea"/>
                <a:cs typeface="+mn-cs"/>
              </a:rPr>
              <a:t>4,500</a:t>
            </a:r>
            <a:r>
              <a:rPr kumimoji="0" lang="en-US" sz="1200" b="0" i="0" u="none" strike="noStrike" kern="1200" cap="none" spc="0" normalizeH="0" baseline="0" noProof="0">
                <a:ln>
                  <a:noFill/>
                </a:ln>
                <a:solidFill>
                  <a:srgbClr val="58595B"/>
                </a:solidFill>
                <a:effectLst/>
                <a:uLnTx/>
                <a:uFillTx/>
                <a:latin typeface="Tahoma"/>
                <a:ea typeface="+mn-ea"/>
                <a:cs typeface="+mn-cs"/>
              </a:rPr>
              <a:t> Ambassadors </a:t>
            </a:r>
          </a:p>
          <a:p>
            <a:pPr marL="0" marR="0" lvl="0" indent="0" algn="l" defTabSz="914400" rtl="0" eaLnBrk="1" fontAlgn="auto" latinLnBrk="0" hangingPunct="1">
              <a:lnSpc>
                <a:spcPct val="90000"/>
              </a:lnSpc>
              <a:spcBef>
                <a:spcPts val="0"/>
              </a:spcBef>
              <a:spcAft>
                <a:spcPts val="600"/>
              </a:spcAft>
              <a:buClr>
                <a:srgbClr val="86D5C8"/>
              </a:buClr>
              <a:buSzTx/>
              <a:buFont typeface="Arial" panose="020B0604020202020204" pitchFamily="34" charset="0"/>
              <a:buNone/>
              <a:tabLst/>
              <a:defRPr/>
            </a:pPr>
            <a:r>
              <a:rPr kumimoji="0" lang="en-US" sz="1200" b="0" i="0" u="none" strike="noStrike" kern="1200" cap="none" spc="0" normalizeH="0" baseline="0" noProof="0">
                <a:ln>
                  <a:noFill/>
                </a:ln>
                <a:solidFill>
                  <a:srgbClr val="58595B"/>
                </a:solidFill>
                <a:effectLst/>
                <a:uLnTx/>
                <a:uFillTx/>
                <a:latin typeface="Tahoma"/>
                <a:ea typeface="+mn-ea"/>
                <a:cs typeface="+mn-cs"/>
              </a:rPr>
              <a:t>			Across over </a:t>
            </a:r>
            <a:r>
              <a:rPr kumimoji="0" lang="en-US" sz="1800" b="1" i="0" u="none" strike="noStrike" kern="1200" cap="none" spc="0" normalizeH="0" baseline="0" noProof="0">
                <a:ln>
                  <a:noFill/>
                </a:ln>
                <a:solidFill>
                  <a:srgbClr val="58595B"/>
                </a:solidFill>
                <a:effectLst/>
                <a:uLnTx/>
                <a:uFillTx/>
                <a:latin typeface="Tahoma"/>
                <a:ea typeface="+mn-ea"/>
                <a:cs typeface="+mn-cs"/>
              </a:rPr>
              <a:t>50 companies</a:t>
            </a:r>
          </a:p>
        </p:txBody>
      </p:sp>
      <p:sp>
        <p:nvSpPr>
          <p:cNvPr id="11" name="Title 10">
            <a:extLst>
              <a:ext uri="{FF2B5EF4-FFF2-40B4-BE49-F238E27FC236}">
                <a16:creationId xmlns:a16="http://schemas.microsoft.com/office/drawing/2014/main" id="{BD318A00-479C-005E-1C78-27C621771980}"/>
              </a:ext>
            </a:extLst>
          </p:cNvPr>
          <p:cNvSpPr>
            <a:spLocks noGrp="1"/>
          </p:cNvSpPr>
          <p:nvPr>
            <p:ph type="title"/>
          </p:nvPr>
        </p:nvSpPr>
        <p:spPr/>
        <p:txBody>
          <a:bodyPr/>
          <a:lstStyle/>
          <a:p>
            <a:r>
              <a:rPr lang="en-US"/>
              <a:t>GAP Impact</a:t>
            </a:r>
          </a:p>
        </p:txBody>
      </p:sp>
      <p:sp>
        <p:nvSpPr>
          <p:cNvPr id="4" name="TextBox 3">
            <a:extLst>
              <a:ext uri="{FF2B5EF4-FFF2-40B4-BE49-F238E27FC236}">
                <a16:creationId xmlns:a16="http://schemas.microsoft.com/office/drawing/2014/main" id="{B520068C-159A-DB43-9CA5-622386265390}"/>
              </a:ext>
            </a:extLst>
          </p:cNvPr>
          <p:cNvSpPr txBox="1"/>
          <p:nvPr/>
        </p:nvSpPr>
        <p:spPr>
          <a:xfrm>
            <a:off x="3952475" y="2217094"/>
            <a:ext cx="2286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86D5C8"/>
                </a:solidFill>
                <a:effectLst/>
                <a:uLnTx/>
                <a:uFillTx/>
                <a:latin typeface="Tahoma"/>
                <a:ea typeface="+mn-ea"/>
                <a:cs typeface="+mn-cs"/>
              </a:rPr>
              <a:t>83</a:t>
            </a:r>
            <a:r>
              <a:rPr kumimoji="0" lang="en-US" sz="3200" b="1" i="0" u="none" strike="noStrike" kern="1200" cap="none" spc="0" normalizeH="0" baseline="0" noProof="0">
                <a:ln>
                  <a:noFill/>
                </a:ln>
                <a:solidFill>
                  <a:srgbClr val="86D5C8"/>
                </a:solidFill>
                <a:effectLst/>
                <a:uLnTx/>
                <a:uFillTx/>
                <a:latin typeface="Tahoma"/>
                <a:ea typeface="+mn-ea"/>
                <a:cs typeface="+mn-cs"/>
              </a:rPr>
              <a:t>%</a:t>
            </a:r>
            <a:endParaRPr kumimoji="0" lang="en-US" sz="4800" b="1" i="0" u="none" strike="noStrike" kern="1200" cap="none" spc="0" normalizeH="0" baseline="0" noProof="0">
              <a:ln>
                <a:noFill/>
              </a:ln>
              <a:solidFill>
                <a:srgbClr val="86D5C8"/>
              </a:solidFill>
              <a:effectLst/>
              <a:uLnTx/>
              <a:uFillTx/>
              <a:latin typeface="Tahoma"/>
              <a:ea typeface="+mn-ea"/>
              <a:cs typeface="+mn-cs"/>
            </a:endParaRPr>
          </a:p>
        </p:txBody>
      </p:sp>
      <p:sp>
        <p:nvSpPr>
          <p:cNvPr id="6" name="TextBox 5">
            <a:extLst>
              <a:ext uri="{FF2B5EF4-FFF2-40B4-BE49-F238E27FC236}">
                <a16:creationId xmlns:a16="http://schemas.microsoft.com/office/drawing/2014/main" id="{7C0AE98C-1F0C-9DF2-E944-7D806EC92337}"/>
              </a:ext>
            </a:extLst>
          </p:cNvPr>
          <p:cNvSpPr txBox="1"/>
          <p:nvPr/>
        </p:nvSpPr>
        <p:spPr>
          <a:xfrm>
            <a:off x="5817233" y="2423813"/>
            <a:ext cx="229324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58595B"/>
                </a:solidFill>
                <a:effectLst/>
                <a:uLnTx/>
                <a:uFillTx/>
                <a:latin typeface="Tahoma"/>
                <a:ea typeface="+mn-ea"/>
                <a:cs typeface="+mn-cs"/>
              </a:rPr>
              <a:t>Of recently surveyed participants:</a:t>
            </a:r>
          </a:p>
        </p:txBody>
      </p:sp>
      <p:sp>
        <p:nvSpPr>
          <p:cNvPr id="7" name="TextBox 6">
            <a:extLst>
              <a:ext uri="{FF2B5EF4-FFF2-40B4-BE49-F238E27FC236}">
                <a16:creationId xmlns:a16="http://schemas.microsoft.com/office/drawing/2014/main" id="{B540567E-2314-B23A-5A4A-4B759EB1E926}"/>
              </a:ext>
            </a:extLst>
          </p:cNvPr>
          <p:cNvSpPr txBox="1"/>
          <p:nvPr/>
        </p:nvSpPr>
        <p:spPr>
          <a:xfrm>
            <a:off x="5834272" y="2622417"/>
            <a:ext cx="333810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8595B"/>
                </a:solidFill>
                <a:effectLst/>
                <a:uLnTx/>
                <a:uFillTx/>
                <a:latin typeface="Tahoma"/>
                <a:ea typeface="+mn-ea"/>
                <a:cs typeface="+mn-cs"/>
              </a:rPr>
              <a:t>Report that program participation helped them feel prepared to advance their career to the next level</a:t>
            </a:r>
          </a:p>
        </p:txBody>
      </p:sp>
      <p:sp>
        <p:nvSpPr>
          <p:cNvPr id="8" name="TextBox 7">
            <a:extLst>
              <a:ext uri="{FF2B5EF4-FFF2-40B4-BE49-F238E27FC236}">
                <a16:creationId xmlns:a16="http://schemas.microsoft.com/office/drawing/2014/main" id="{57AA4AE7-0572-DBF4-A4A0-5300F8435691}"/>
              </a:ext>
            </a:extLst>
          </p:cNvPr>
          <p:cNvSpPr txBox="1"/>
          <p:nvPr/>
        </p:nvSpPr>
        <p:spPr>
          <a:xfrm>
            <a:off x="9437035" y="3168866"/>
            <a:ext cx="2286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86D5C8"/>
                </a:solidFill>
                <a:effectLst/>
                <a:uLnTx/>
                <a:uFillTx/>
                <a:latin typeface="Tahoma"/>
                <a:ea typeface="+mn-ea"/>
                <a:cs typeface="+mn-cs"/>
              </a:rPr>
              <a:t>97</a:t>
            </a:r>
            <a:r>
              <a:rPr kumimoji="0" lang="en-US" sz="3200" b="1" i="0" u="none" strike="noStrike" kern="1200" cap="none" spc="0" normalizeH="0" baseline="0" noProof="0">
                <a:ln>
                  <a:noFill/>
                </a:ln>
                <a:solidFill>
                  <a:srgbClr val="86D5C8"/>
                </a:solidFill>
                <a:effectLst/>
                <a:uLnTx/>
                <a:uFillTx/>
                <a:latin typeface="Tahoma"/>
                <a:ea typeface="+mn-ea"/>
                <a:cs typeface="+mn-cs"/>
              </a:rPr>
              <a:t>%</a:t>
            </a:r>
          </a:p>
        </p:txBody>
      </p:sp>
      <p:sp>
        <p:nvSpPr>
          <p:cNvPr id="9" name="TextBox 8">
            <a:extLst>
              <a:ext uri="{FF2B5EF4-FFF2-40B4-BE49-F238E27FC236}">
                <a16:creationId xmlns:a16="http://schemas.microsoft.com/office/drawing/2014/main" id="{E8D5CD4D-4D88-2A99-5853-C136EFCB7883}"/>
              </a:ext>
            </a:extLst>
          </p:cNvPr>
          <p:cNvSpPr txBox="1"/>
          <p:nvPr/>
        </p:nvSpPr>
        <p:spPr>
          <a:xfrm>
            <a:off x="6069166" y="3293551"/>
            <a:ext cx="3773855" cy="5770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8595B"/>
                </a:solidFill>
                <a:effectLst/>
                <a:uLnTx/>
                <a:uFillTx/>
                <a:latin typeface="Tahoma"/>
                <a:ea typeface="+mn-ea"/>
                <a:cs typeface="+mn-cs"/>
              </a:rPr>
              <a:t>Felt that the group initiatives helped them achieve their individual goals, with </a:t>
            </a:r>
            <a:r>
              <a:rPr kumimoji="0" lang="en-US" sz="1050" b="1" i="0" u="none" strike="noStrike" kern="1200" cap="none" spc="0" normalizeH="0" baseline="0" noProof="0">
                <a:ln>
                  <a:noFill/>
                </a:ln>
                <a:solidFill>
                  <a:srgbClr val="7757A1"/>
                </a:solidFill>
                <a:effectLst/>
                <a:uLnTx/>
                <a:uFillTx/>
                <a:latin typeface="Tahoma"/>
                <a:ea typeface="+mn-ea"/>
                <a:cs typeface="+mn-cs"/>
              </a:rPr>
              <a:t>63% </a:t>
            </a:r>
            <a:r>
              <a:rPr kumimoji="0" lang="en-US" sz="1050" b="0" i="0" u="none" strike="noStrike" kern="1200" cap="none" spc="0" normalizeH="0" baseline="0" noProof="0">
                <a:ln>
                  <a:noFill/>
                </a:ln>
                <a:solidFill>
                  <a:srgbClr val="58595B"/>
                </a:solidFill>
                <a:effectLst/>
                <a:uLnTx/>
                <a:uFillTx/>
                <a:latin typeface="Tahoma"/>
                <a:ea typeface="+mn-ea"/>
                <a:cs typeface="+mn-cs"/>
              </a:rPr>
              <a:t>reporting them having </a:t>
            </a:r>
            <a:r>
              <a:rPr kumimoji="0" lang="en-US" sz="1050" b="0" i="1" u="none" strike="noStrike" kern="1200" cap="none" spc="0" normalizeH="0" baseline="0" noProof="0">
                <a:ln>
                  <a:noFill/>
                </a:ln>
                <a:solidFill>
                  <a:srgbClr val="58595B"/>
                </a:solidFill>
                <a:effectLst/>
                <a:uLnTx/>
                <a:uFillTx/>
                <a:latin typeface="Tahoma"/>
                <a:ea typeface="+mn-ea"/>
                <a:cs typeface="+mn-cs"/>
              </a:rPr>
              <a:t>significant</a:t>
            </a:r>
            <a:r>
              <a:rPr kumimoji="0" lang="en-US" sz="1050" b="0" i="0" u="none" strike="noStrike" kern="1200" cap="none" spc="0" normalizeH="0" baseline="0" noProof="0">
                <a:ln>
                  <a:noFill/>
                </a:ln>
                <a:solidFill>
                  <a:srgbClr val="58595B"/>
                </a:solidFill>
                <a:effectLst/>
                <a:uLnTx/>
                <a:uFillTx/>
                <a:latin typeface="Tahoma"/>
                <a:ea typeface="+mn-ea"/>
                <a:cs typeface="+mn-cs"/>
              </a:rPr>
              <a:t> impact on their individual goals achievement</a:t>
            </a:r>
          </a:p>
        </p:txBody>
      </p:sp>
      <p:sp>
        <p:nvSpPr>
          <p:cNvPr id="10" name="TextBox 9">
            <a:extLst>
              <a:ext uri="{FF2B5EF4-FFF2-40B4-BE49-F238E27FC236}">
                <a16:creationId xmlns:a16="http://schemas.microsoft.com/office/drawing/2014/main" id="{0CDFA955-E899-1F1B-9E62-3D7DCC3F2400}"/>
              </a:ext>
            </a:extLst>
          </p:cNvPr>
          <p:cNvSpPr txBox="1"/>
          <p:nvPr/>
        </p:nvSpPr>
        <p:spPr>
          <a:xfrm>
            <a:off x="4724747" y="3975672"/>
            <a:ext cx="2286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6D5C8"/>
                </a:solidFill>
                <a:effectLst/>
                <a:uLnTx/>
                <a:uFillTx/>
                <a:latin typeface="Tahoma"/>
                <a:ea typeface="+mn-ea"/>
                <a:cs typeface="+mn-cs"/>
              </a:rPr>
              <a:t>~</a:t>
            </a:r>
            <a:r>
              <a:rPr kumimoji="0" lang="en-US" sz="4800" b="1" i="0" u="none" strike="noStrike" kern="1200" cap="none" spc="0" normalizeH="0" baseline="0" noProof="0">
                <a:ln>
                  <a:noFill/>
                </a:ln>
                <a:solidFill>
                  <a:srgbClr val="86D5C8"/>
                </a:solidFill>
                <a:effectLst/>
                <a:uLnTx/>
                <a:uFillTx/>
                <a:latin typeface="Tahoma"/>
                <a:ea typeface="+mn-ea"/>
                <a:cs typeface="+mn-cs"/>
              </a:rPr>
              <a:t>92</a:t>
            </a:r>
            <a:r>
              <a:rPr kumimoji="0" lang="en-US" sz="3200" b="1" i="0" u="none" strike="noStrike" kern="1200" cap="none" spc="0" normalizeH="0" baseline="0" noProof="0">
                <a:ln>
                  <a:noFill/>
                </a:ln>
                <a:solidFill>
                  <a:srgbClr val="86D5C8"/>
                </a:solidFill>
                <a:effectLst/>
                <a:uLnTx/>
                <a:uFillTx/>
                <a:latin typeface="Tahoma"/>
                <a:ea typeface="+mn-ea"/>
                <a:cs typeface="+mn-cs"/>
              </a:rPr>
              <a:t>%</a:t>
            </a:r>
          </a:p>
        </p:txBody>
      </p:sp>
      <p:sp>
        <p:nvSpPr>
          <p:cNvPr id="12" name="TextBox 11">
            <a:extLst>
              <a:ext uri="{FF2B5EF4-FFF2-40B4-BE49-F238E27FC236}">
                <a16:creationId xmlns:a16="http://schemas.microsoft.com/office/drawing/2014/main" id="{625049A1-17CE-79A8-5E8E-5E02E0C5BFAD}"/>
              </a:ext>
            </a:extLst>
          </p:cNvPr>
          <p:cNvSpPr txBox="1"/>
          <p:nvPr/>
        </p:nvSpPr>
        <p:spPr>
          <a:xfrm>
            <a:off x="6762688" y="4116092"/>
            <a:ext cx="3338105"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8595B"/>
                </a:solidFill>
                <a:effectLst/>
                <a:uLnTx/>
                <a:uFillTx/>
                <a:latin typeface="Tahoma"/>
                <a:ea typeface="+mn-ea"/>
                <a:cs typeface="+mn-cs"/>
              </a:rPr>
              <a:t>Credit the Ambassador Program itself for having some/a great deal of impact in helping improve their growth in their selected individual objective areas</a:t>
            </a:r>
          </a:p>
        </p:txBody>
      </p:sp>
      <p:sp>
        <p:nvSpPr>
          <p:cNvPr id="13" name="TextBox 12">
            <a:extLst>
              <a:ext uri="{FF2B5EF4-FFF2-40B4-BE49-F238E27FC236}">
                <a16:creationId xmlns:a16="http://schemas.microsoft.com/office/drawing/2014/main" id="{89A2E4EA-657B-82C7-B556-7AF839B087F4}"/>
              </a:ext>
            </a:extLst>
          </p:cNvPr>
          <p:cNvSpPr txBox="1"/>
          <p:nvPr/>
        </p:nvSpPr>
        <p:spPr>
          <a:xfrm>
            <a:off x="9991807" y="4895288"/>
            <a:ext cx="2286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86D5C8"/>
                </a:solidFill>
                <a:effectLst/>
                <a:uLnTx/>
                <a:uFillTx/>
                <a:latin typeface="Tahoma"/>
                <a:ea typeface="+mn-ea"/>
                <a:cs typeface="+mn-cs"/>
              </a:rPr>
              <a:t>75</a:t>
            </a:r>
            <a:r>
              <a:rPr kumimoji="0" lang="en-US" sz="3200" b="1" i="0" u="none" strike="noStrike" kern="1200" cap="none" spc="0" normalizeH="0" baseline="0" noProof="0">
                <a:ln>
                  <a:noFill/>
                </a:ln>
                <a:solidFill>
                  <a:srgbClr val="86D5C8"/>
                </a:solidFill>
                <a:effectLst/>
                <a:uLnTx/>
                <a:uFillTx/>
                <a:latin typeface="Tahoma"/>
                <a:ea typeface="+mn-ea"/>
                <a:cs typeface="+mn-cs"/>
              </a:rPr>
              <a:t>%</a:t>
            </a:r>
          </a:p>
        </p:txBody>
      </p:sp>
      <p:sp>
        <p:nvSpPr>
          <p:cNvPr id="14" name="TextBox 13">
            <a:extLst>
              <a:ext uri="{FF2B5EF4-FFF2-40B4-BE49-F238E27FC236}">
                <a16:creationId xmlns:a16="http://schemas.microsoft.com/office/drawing/2014/main" id="{7A349288-0278-1D03-89CD-401DAFFBEBFD}"/>
              </a:ext>
            </a:extLst>
          </p:cNvPr>
          <p:cNvSpPr txBox="1"/>
          <p:nvPr/>
        </p:nvSpPr>
        <p:spPr>
          <a:xfrm>
            <a:off x="6513943" y="5133257"/>
            <a:ext cx="3945558"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8595B"/>
                </a:solidFill>
                <a:effectLst/>
                <a:uLnTx/>
                <a:uFillTx/>
                <a:latin typeface="Tahoma"/>
                <a:ea typeface="+mn-ea"/>
                <a:cs typeface="+mn-cs"/>
              </a:rPr>
              <a:t>Report some/a great deal of improvement across all individual goal areas, regardless of the goals they initially selected</a:t>
            </a:r>
          </a:p>
        </p:txBody>
      </p:sp>
    </p:spTree>
    <p:extLst>
      <p:ext uri="{BB962C8B-B14F-4D97-AF65-F5344CB8AC3E}">
        <p14:creationId xmlns:p14="http://schemas.microsoft.com/office/powerpoint/2010/main" val="162027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7022">
        <p159:morph option="byObject"/>
      </p:transition>
    </mc:Choice>
    <mc:Fallback xmlns="">
      <p:transition spd="slow" advTm="4702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29BC-C0DF-C508-2BC1-73AC378CDFBD}"/>
              </a:ext>
            </a:extLst>
          </p:cNvPr>
          <p:cNvSpPr>
            <a:spLocks noGrp="1"/>
          </p:cNvSpPr>
          <p:nvPr>
            <p:ph type="title"/>
          </p:nvPr>
        </p:nvSpPr>
        <p:spPr>
          <a:xfrm>
            <a:off x="4194927" y="365125"/>
            <a:ext cx="7415181" cy="1325563"/>
          </a:xfrm>
        </p:spPr>
        <p:txBody>
          <a:bodyPr/>
          <a:lstStyle/>
          <a:p>
            <a:r>
              <a:rPr lang="en-US">
                <a:solidFill>
                  <a:schemeClr val="bg1"/>
                </a:solidFill>
              </a:rPr>
              <a:t>Group Initiatives</a:t>
            </a:r>
          </a:p>
        </p:txBody>
      </p:sp>
      <p:sp>
        <p:nvSpPr>
          <p:cNvPr id="3" name="Text Placeholder 2">
            <a:extLst>
              <a:ext uri="{FF2B5EF4-FFF2-40B4-BE49-F238E27FC236}">
                <a16:creationId xmlns:a16="http://schemas.microsoft.com/office/drawing/2014/main" id="{1A923276-578F-A078-5ED1-B358B16C2F1D}"/>
              </a:ext>
            </a:extLst>
          </p:cNvPr>
          <p:cNvSpPr>
            <a:spLocks noGrp="1"/>
          </p:cNvSpPr>
          <p:nvPr>
            <p:ph type="body" sz="quarter" idx="10"/>
          </p:nvPr>
        </p:nvSpPr>
        <p:spPr>
          <a:xfrm>
            <a:off x="685799" y="2356610"/>
            <a:ext cx="10924309" cy="4643755"/>
          </a:xfrm>
        </p:spPr>
        <p:txBody>
          <a:bodyPr>
            <a:normAutofit/>
          </a:bodyPr>
          <a:lstStyle/>
          <a:p>
            <a:pPr marL="0" indent="0" algn="just">
              <a:buNone/>
            </a:pPr>
            <a:r>
              <a:rPr lang="en-US" sz="1300" dirty="0"/>
              <a:t>During the program, you will be asked to brainstorm and collaborate to bring big ideas to life to solve real challenges. These big ideas are the </a:t>
            </a:r>
            <a:r>
              <a:rPr lang="en-US" sz="1300" b="1" dirty="0"/>
              <a:t>Group Initiatives</a:t>
            </a:r>
            <a:r>
              <a:rPr lang="en-US" sz="1300" dirty="0"/>
              <a:t>. Here are a few examples of an identified problem, and the proposed initiative developed to solve it.</a:t>
            </a:r>
          </a:p>
        </p:txBody>
      </p:sp>
      <p:graphicFrame>
        <p:nvGraphicFramePr>
          <p:cNvPr id="4" name="Table 3">
            <a:extLst>
              <a:ext uri="{FF2B5EF4-FFF2-40B4-BE49-F238E27FC236}">
                <a16:creationId xmlns:a16="http://schemas.microsoft.com/office/drawing/2014/main" id="{760BA035-AA24-6E66-A5AC-1007B7701688}"/>
              </a:ext>
            </a:extLst>
          </p:cNvPr>
          <p:cNvGraphicFramePr>
            <a:graphicFrameLocks noGrp="1"/>
          </p:cNvGraphicFramePr>
          <p:nvPr/>
        </p:nvGraphicFramePr>
        <p:xfrm>
          <a:off x="2037521" y="3160643"/>
          <a:ext cx="8289236" cy="3465158"/>
        </p:xfrm>
        <a:graphic>
          <a:graphicData uri="http://schemas.openxmlformats.org/drawingml/2006/table">
            <a:tbl>
              <a:tblPr firstRow="1" firstCol="1" bandRow="1">
                <a:tableStyleId>{BC89EF96-8CEA-46FF-86C4-4CE0E7609802}</a:tableStyleId>
              </a:tblPr>
              <a:tblGrid>
                <a:gridCol w="4144618">
                  <a:extLst>
                    <a:ext uri="{9D8B030D-6E8A-4147-A177-3AD203B41FA5}">
                      <a16:colId xmlns:a16="http://schemas.microsoft.com/office/drawing/2014/main" val="1361232499"/>
                    </a:ext>
                  </a:extLst>
                </a:gridCol>
                <a:gridCol w="4144618">
                  <a:extLst>
                    <a:ext uri="{9D8B030D-6E8A-4147-A177-3AD203B41FA5}">
                      <a16:colId xmlns:a16="http://schemas.microsoft.com/office/drawing/2014/main" val="1562682920"/>
                    </a:ext>
                  </a:extLst>
                </a:gridCol>
              </a:tblGrid>
              <a:tr h="175518">
                <a:tc>
                  <a:txBody>
                    <a:bodyPr/>
                    <a:lstStyle/>
                    <a:p>
                      <a:pPr marL="0" marR="0" algn="ctr">
                        <a:lnSpc>
                          <a:spcPct val="107000"/>
                        </a:lnSpc>
                        <a:spcBef>
                          <a:spcPts val="0"/>
                        </a:spcBef>
                        <a:spcAft>
                          <a:spcPts val="0"/>
                        </a:spcAft>
                      </a:pPr>
                      <a:r>
                        <a:rPr lang="en-US" sz="1050">
                          <a:solidFill>
                            <a:schemeClr val="bg1"/>
                          </a:solidFill>
                          <a:effectLst/>
                        </a:rPr>
                        <a:t>Problem/Issue</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03" marR="51203" marT="0" marB="0">
                    <a:solidFill>
                      <a:schemeClr val="accent1"/>
                    </a:solidFill>
                  </a:tcPr>
                </a:tc>
                <a:tc>
                  <a:txBody>
                    <a:bodyPr/>
                    <a:lstStyle/>
                    <a:p>
                      <a:pPr marL="0" marR="0" algn="ctr">
                        <a:lnSpc>
                          <a:spcPct val="107000"/>
                        </a:lnSpc>
                        <a:spcBef>
                          <a:spcPts val="0"/>
                        </a:spcBef>
                        <a:spcAft>
                          <a:spcPts val="0"/>
                        </a:spcAft>
                      </a:pPr>
                      <a:r>
                        <a:rPr lang="en-US" sz="1050">
                          <a:solidFill>
                            <a:schemeClr val="bg1"/>
                          </a:solidFill>
                          <a:effectLst/>
                        </a:rPr>
                        <a:t>Proposed Initiative*</a:t>
                      </a:r>
                      <a:endParaRPr lang="en-US"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203" marR="51203" marT="0" marB="0">
                    <a:solidFill>
                      <a:schemeClr val="accent1"/>
                    </a:solidFill>
                  </a:tcPr>
                </a:tc>
                <a:extLst>
                  <a:ext uri="{0D108BD9-81ED-4DB2-BD59-A6C34878D82A}">
                    <a16:rowId xmlns:a16="http://schemas.microsoft.com/office/drawing/2014/main" val="2472514190"/>
                  </a:ext>
                </a:extLst>
              </a:tr>
              <a:tr h="741877">
                <a:tc>
                  <a:txBody>
                    <a:bodyPr/>
                    <a:lstStyle/>
                    <a:p>
                      <a:pPr marL="228600" marR="0" algn="l">
                        <a:lnSpc>
                          <a:spcPct val="107000"/>
                        </a:lnSpc>
                        <a:spcBef>
                          <a:spcPts val="0"/>
                        </a:spcBef>
                        <a:spcAft>
                          <a:spcPts val="0"/>
                        </a:spcAft>
                      </a:pPr>
                      <a:r>
                        <a:rPr lang="en-US" sz="1050">
                          <a:effectLst/>
                        </a:rPr>
                        <a:t>Outdated company policy on flex-time, impacting recruitment and retention of employees with children. Need external models from other companies that adhere to government and company requirements </a:t>
                      </a:r>
                    </a:p>
                  </a:txBody>
                  <a:tcPr marL="51203" marR="51203" marT="0" marB="0" anchor="ctr"/>
                </a:tc>
                <a:tc>
                  <a:txBody>
                    <a:bodyPr/>
                    <a:lstStyle/>
                    <a:p>
                      <a:pPr marL="228600" marR="0" algn="l">
                        <a:lnSpc>
                          <a:spcPct val="107000"/>
                        </a:lnSpc>
                        <a:spcBef>
                          <a:spcPts val="0"/>
                        </a:spcBef>
                        <a:spcAft>
                          <a:spcPts val="0"/>
                        </a:spcAft>
                      </a:pPr>
                      <a:r>
                        <a:rPr lang="en-US" sz="1050">
                          <a:effectLst/>
                        </a:rPr>
                        <a:t>Create a task force and bring in experts to review and model their country specific program that worked.</a:t>
                      </a:r>
                    </a:p>
                    <a:p>
                      <a:pPr marL="228600" marR="0" algn="l">
                        <a:lnSpc>
                          <a:spcPct val="107000"/>
                        </a:lnSpc>
                        <a:spcBef>
                          <a:spcPts val="0"/>
                        </a:spcBef>
                        <a:spcAft>
                          <a:spcPts val="0"/>
                        </a:spcAft>
                      </a:pPr>
                      <a:r>
                        <a:rPr lang="en-US" sz="1050">
                          <a:effectLst/>
                        </a:rPr>
                        <a:t>Seek to make a formal proposal to policy holder group for company or department.</a:t>
                      </a:r>
                    </a:p>
                  </a:txBody>
                  <a:tcPr marL="51203" marR="51203" marT="0" marB="0" anchor="ctr"/>
                </a:tc>
                <a:extLst>
                  <a:ext uri="{0D108BD9-81ED-4DB2-BD59-A6C34878D82A}">
                    <a16:rowId xmlns:a16="http://schemas.microsoft.com/office/drawing/2014/main" val="736426681"/>
                  </a:ext>
                </a:extLst>
              </a:tr>
              <a:tr h="911110">
                <a:tc>
                  <a:txBody>
                    <a:bodyPr/>
                    <a:lstStyle/>
                    <a:p>
                      <a:pPr marL="228600" marR="0" algn="l">
                        <a:lnSpc>
                          <a:spcPct val="107000"/>
                        </a:lnSpc>
                        <a:spcBef>
                          <a:spcPts val="0"/>
                        </a:spcBef>
                        <a:spcAft>
                          <a:spcPts val="0"/>
                        </a:spcAft>
                      </a:pPr>
                      <a:r>
                        <a:rPr lang="de-DE" sz="1050">
                          <a:effectLst/>
                        </a:rPr>
                        <a:t>No one to go to in the company to get advice from and get ready for interviewing and gaining advocate support for internal positions that are posted. </a:t>
                      </a:r>
                      <a:endParaRPr lang="en-US" sz="1050">
                        <a:effectLst/>
                      </a:endParaRPr>
                    </a:p>
                  </a:txBody>
                  <a:tcPr marL="51203" marR="51203" marT="0" marB="0" anchor="ctr"/>
                </a:tc>
                <a:tc>
                  <a:txBody>
                    <a:bodyPr/>
                    <a:lstStyle/>
                    <a:p>
                      <a:pPr marL="228600" marR="0" algn="l">
                        <a:lnSpc>
                          <a:spcPct val="107000"/>
                        </a:lnSpc>
                        <a:spcBef>
                          <a:spcPts val="0"/>
                        </a:spcBef>
                        <a:spcAft>
                          <a:spcPts val="0"/>
                        </a:spcAft>
                      </a:pPr>
                      <a:r>
                        <a:rPr lang="de-DE" sz="1050">
                          <a:effectLst/>
                        </a:rPr>
                        <a:t>Create a small group of  internal interview coaches that are available to all company employees at the site. The Ambassadors provided training for these coaches from the Ambassador committee and HBA resources and design in sustainable process for on-going use.</a:t>
                      </a:r>
                      <a:endParaRPr lang="en-US" sz="1050">
                        <a:effectLst/>
                      </a:endParaRPr>
                    </a:p>
                  </a:txBody>
                  <a:tcPr marL="51203" marR="51203" marT="0" marB="0" anchor="ctr"/>
                </a:tc>
                <a:extLst>
                  <a:ext uri="{0D108BD9-81ED-4DB2-BD59-A6C34878D82A}">
                    <a16:rowId xmlns:a16="http://schemas.microsoft.com/office/drawing/2014/main" val="3243731271"/>
                  </a:ext>
                </a:extLst>
              </a:tr>
              <a:tr h="911110">
                <a:tc>
                  <a:txBody>
                    <a:bodyPr/>
                    <a:lstStyle/>
                    <a:p>
                      <a:pPr marL="228600" marR="0" algn="l">
                        <a:lnSpc>
                          <a:spcPct val="107000"/>
                        </a:lnSpc>
                        <a:spcBef>
                          <a:spcPts val="0"/>
                        </a:spcBef>
                        <a:spcAft>
                          <a:spcPts val="0"/>
                        </a:spcAft>
                      </a:pPr>
                      <a:r>
                        <a:rPr lang="de-DE" sz="1050">
                          <a:effectLst/>
                        </a:rPr>
                        <a:t>Newer employees do not have access to a network of decision makers and thought leaders</a:t>
                      </a:r>
                      <a:endParaRPr lang="en-US" sz="1050">
                        <a:effectLst/>
                      </a:endParaRPr>
                    </a:p>
                  </a:txBody>
                  <a:tcPr marL="51203" marR="51203" marT="0" marB="0" anchor="ctr"/>
                </a:tc>
                <a:tc>
                  <a:txBody>
                    <a:bodyPr/>
                    <a:lstStyle/>
                    <a:p>
                      <a:pPr marL="228600" marR="0" algn="l">
                        <a:lnSpc>
                          <a:spcPct val="107000"/>
                        </a:lnSpc>
                        <a:spcBef>
                          <a:spcPts val="0"/>
                        </a:spcBef>
                        <a:spcAft>
                          <a:spcPts val="0"/>
                        </a:spcAft>
                      </a:pPr>
                      <a:r>
                        <a:rPr lang="de-DE" sz="1050">
                          <a:effectLst/>
                        </a:rPr>
                        <a:t>Determine how onboarding of new hires are built and the Ambassadors propose an additional 30 minute segment that cohort designs to introduce key leaders in their department / company to showcase what their roles are from a strategic standpoint. </a:t>
                      </a:r>
                      <a:endParaRPr lang="en-US" sz="1050">
                        <a:effectLst/>
                      </a:endParaRPr>
                    </a:p>
                  </a:txBody>
                  <a:tcPr marL="51203" marR="51203" marT="0" marB="0" anchor="ctr"/>
                </a:tc>
                <a:extLst>
                  <a:ext uri="{0D108BD9-81ED-4DB2-BD59-A6C34878D82A}">
                    <a16:rowId xmlns:a16="http://schemas.microsoft.com/office/drawing/2014/main" val="619191457"/>
                  </a:ext>
                </a:extLst>
              </a:tr>
              <a:tr h="725543">
                <a:tc>
                  <a:txBody>
                    <a:bodyPr/>
                    <a:lstStyle/>
                    <a:p>
                      <a:pPr marL="228600" marR="0" algn="l">
                        <a:lnSpc>
                          <a:spcPct val="107000"/>
                        </a:lnSpc>
                        <a:spcBef>
                          <a:spcPts val="0"/>
                        </a:spcBef>
                        <a:spcAft>
                          <a:spcPts val="0"/>
                        </a:spcAft>
                      </a:pPr>
                      <a:r>
                        <a:rPr lang="en-US" sz="1050">
                          <a:effectLst/>
                        </a:rPr>
                        <a:t>Feeling unknown in the company, because long term employees have their own network and most functional areas in the company stick to themselves</a:t>
                      </a:r>
                    </a:p>
                  </a:txBody>
                  <a:tcPr marL="51203" marR="51203" marT="0" marB="0" anchor="ctr"/>
                </a:tc>
                <a:tc>
                  <a:txBody>
                    <a:bodyPr/>
                    <a:lstStyle/>
                    <a:p>
                      <a:pPr marL="228600" marR="0" algn="l">
                        <a:lnSpc>
                          <a:spcPct val="107000"/>
                        </a:lnSpc>
                        <a:spcBef>
                          <a:spcPts val="0"/>
                        </a:spcBef>
                        <a:spcAft>
                          <a:spcPts val="0"/>
                        </a:spcAft>
                      </a:pPr>
                      <a:r>
                        <a:rPr lang="en-US" sz="1050">
                          <a:effectLst/>
                        </a:rPr>
                        <a:t>Create a cadence of on site or virtual events with Ambassadors as moderators, panelists, organizers. Invite long term employees to participate and be presenters. Ambassadors to influence actions to cross-fertilize functional silos with vigor and purpose.</a:t>
                      </a:r>
                    </a:p>
                  </a:txBody>
                  <a:tcPr marL="51203" marR="51203" marT="0" marB="0" anchor="ctr"/>
                </a:tc>
                <a:extLst>
                  <a:ext uri="{0D108BD9-81ED-4DB2-BD59-A6C34878D82A}">
                    <a16:rowId xmlns:a16="http://schemas.microsoft.com/office/drawing/2014/main" val="1981775656"/>
                  </a:ext>
                </a:extLst>
              </a:tr>
            </a:tbl>
          </a:graphicData>
        </a:graphic>
      </p:graphicFrame>
    </p:spTree>
    <p:extLst>
      <p:ext uri="{BB962C8B-B14F-4D97-AF65-F5344CB8AC3E}">
        <p14:creationId xmlns:p14="http://schemas.microsoft.com/office/powerpoint/2010/main" val="1793914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9142">
        <p159:morph option="byObject"/>
      </p:transition>
    </mc:Choice>
    <mc:Fallback xmlns="">
      <p:transition spd="slow" advTm="109142">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71DA-02CA-A546-CCB0-AAC3367784A3}"/>
              </a:ext>
            </a:extLst>
          </p:cNvPr>
          <p:cNvSpPr>
            <a:spLocks noGrp="1"/>
          </p:cNvSpPr>
          <p:nvPr>
            <p:ph type="title"/>
          </p:nvPr>
        </p:nvSpPr>
        <p:spPr/>
        <p:txBody>
          <a:bodyPr/>
          <a:lstStyle/>
          <a:p>
            <a:r>
              <a:rPr lang="en-US" dirty="0"/>
              <a:t>Why the Global Ambassador Program?</a:t>
            </a:r>
          </a:p>
        </p:txBody>
      </p:sp>
      <p:sp>
        <p:nvSpPr>
          <p:cNvPr id="3" name="Text Placeholder 2">
            <a:extLst>
              <a:ext uri="{FF2B5EF4-FFF2-40B4-BE49-F238E27FC236}">
                <a16:creationId xmlns:a16="http://schemas.microsoft.com/office/drawing/2014/main" id="{48879196-91F9-BFEE-A8FC-4EDA17B96687}"/>
              </a:ext>
            </a:extLst>
          </p:cNvPr>
          <p:cNvSpPr>
            <a:spLocks noGrp="1"/>
          </p:cNvSpPr>
          <p:nvPr>
            <p:ph type="body" sz="quarter" idx="10"/>
          </p:nvPr>
        </p:nvSpPr>
        <p:spPr/>
        <p:txBody>
          <a:bodyPr>
            <a:normAutofit fontScale="47500" lnSpcReduction="20000"/>
          </a:bodyPr>
          <a:lstStyle/>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Empowers women and men to amplify their voices and become thought leaders for diversity, shifting the mindset towards proactive leadership through self-direction</a:t>
            </a:r>
            <a:endParaRPr lang="en-US" sz="2800" b="0" i="0" dirty="0">
              <a:solidFill>
                <a:srgbClr val="0D0D0D"/>
              </a:solidFill>
              <a:effectLst/>
              <a:latin typeface="+mj-lt"/>
              <a:ea typeface="Tahoma"/>
              <a:cs typeface="Tahoma"/>
            </a:endParaRPr>
          </a:p>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Offers exposure and ongoing support on-the-job from internal and external industry leaders (HBA Advisors, peers, and senior advocates</a:t>
            </a:r>
            <a:r>
              <a:rPr lang="en-US" sz="2800" dirty="0">
                <a:solidFill>
                  <a:srgbClr val="0D0D0D"/>
                </a:solidFill>
                <a:latin typeface="+mj-lt"/>
              </a:rPr>
              <a:t>)</a:t>
            </a:r>
            <a:endParaRPr lang="en-US" sz="2800" b="0" i="0" dirty="0">
              <a:solidFill>
                <a:srgbClr val="0D0D0D"/>
              </a:solidFill>
              <a:effectLst/>
              <a:latin typeface="+mj-lt"/>
              <a:ea typeface="Tahoma"/>
              <a:cs typeface="Tahoma"/>
            </a:endParaRPr>
          </a:p>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Operates </a:t>
            </a:r>
            <a:r>
              <a:rPr lang="en-US" sz="2800" dirty="0">
                <a:solidFill>
                  <a:srgbClr val="0D0D0D"/>
                </a:solidFill>
                <a:latin typeface="+mj-lt"/>
              </a:rPr>
              <a:t>independently</a:t>
            </a:r>
            <a:r>
              <a:rPr lang="en-US" sz="2800" b="0" i="0" dirty="0">
                <a:solidFill>
                  <a:srgbClr val="0D0D0D"/>
                </a:solidFill>
                <a:effectLst/>
                <a:latin typeface="+mj-lt"/>
              </a:rPr>
              <a:t> with guidance from the HBA, </a:t>
            </a:r>
            <a:r>
              <a:rPr lang="en-US" sz="2800" dirty="0">
                <a:solidFill>
                  <a:srgbClr val="0D0D0D"/>
                </a:solidFill>
                <a:latin typeface="+mj-lt"/>
              </a:rPr>
              <a:t>leveraging key leadership, innovation and communication skills when interfacing with managers and other departments like HR to minimize operational burden; cost-effective</a:t>
            </a:r>
            <a:r>
              <a:rPr lang="en-US" sz="2800" b="0" i="0" dirty="0">
                <a:solidFill>
                  <a:srgbClr val="0D0D0D"/>
                </a:solidFill>
                <a:effectLst/>
                <a:latin typeface="+mj-lt"/>
              </a:rPr>
              <a:t> compared to standard leadership training</a:t>
            </a:r>
            <a:endParaRPr lang="en-US" sz="2800" b="0" i="0" dirty="0">
              <a:solidFill>
                <a:srgbClr val="0D0D0D"/>
              </a:solidFill>
              <a:effectLst/>
              <a:latin typeface="+mj-lt"/>
              <a:ea typeface="Tahoma"/>
              <a:cs typeface="Tahoma"/>
            </a:endParaRPr>
          </a:p>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Can collaborate with employee resource groups to enhance efforts and be an amazing platform to showcase DE&amp;I initiatives to build company brand</a:t>
            </a:r>
            <a:endParaRPr lang="en-US" sz="2800" b="0" i="0" dirty="0">
              <a:solidFill>
                <a:srgbClr val="0D0D0D"/>
              </a:solidFill>
              <a:effectLst/>
              <a:latin typeface="+mj-lt"/>
              <a:ea typeface="Tahoma"/>
              <a:cs typeface="Tahoma"/>
            </a:endParaRPr>
          </a:p>
          <a:p>
            <a:pPr marL="342900" indent="-342900">
              <a:lnSpc>
                <a:spcPct val="120000"/>
              </a:lnSpc>
              <a:spcBef>
                <a:spcPts val="0"/>
              </a:spcBef>
              <a:spcAft>
                <a:spcPts val="600"/>
              </a:spcAft>
              <a:buClr>
                <a:schemeClr val="accent1"/>
              </a:buClr>
              <a:defRPr/>
            </a:pPr>
            <a:r>
              <a:rPr lang="en-US" sz="2800" b="0" i="0" dirty="0">
                <a:solidFill>
                  <a:srgbClr val="0D0D0D"/>
                </a:solidFill>
                <a:effectLst/>
                <a:latin typeface="+mj-lt"/>
              </a:rPr>
              <a:t>Exclusive access to HBA Ambassador Offerings, such as the Ambassador Learning Center, Awards, Networking events and much more…</a:t>
            </a:r>
          </a:p>
          <a:p>
            <a:pPr marL="0" indent="0" algn="ctr">
              <a:lnSpc>
                <a:spcPct val="120000"/>
              </a:lnSpc>
              <a:buNone/>
            </a:pPr>
            <a:endParaRPr lang="en-US" sz="3200" b="1" dirty="0"/>
          </a:p>
          <a:p>
            <a:pPr marL="0" indent="0" algn="ctr">
              <a:lnSpc>
                <a:spcPct val="120000"/>
              </a:lnSpc>
              <a:buNone/>
            </a:pPr>
            <a:r>
              <a:rPr lang="en-US" sz="3200" b="1" dirty="0"/>
              <a:t>The HBA has over 100 individuals supporting nearly 50 programs, representing nearly 30 companies, resulting in a vast global network of support and connections.</a:t>
            </a:r>
          </a:p>
        </p:txBody>
      </p:sp>
    </p:spTree>
    <p:extLst>
      <p:ext uri="{BB962C8B-B14F-4D97-AF65-F5344CB8AC3E}">
        <p14:creationId xmlns:p14="http://schemas.microsoft.com/office/powerpoint/2010/main" val="5303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1C92-8DB5-8BBC-A51E-8523CE3E21BE}"/>
              </a:ext>
            </a:extLst>
          </p:cNvPr>
          <p:cNvSpPr>
            <a:spLocks noGrp="1"/>
          </p:cNvSpPr>
          <p:nvPr>
            <p:ph type="title"/>
          </p:nvPr>
        </p:nvSpPr>
        <p:spPr/>
        <p:txBody>
          <a:bodyPr/>
          <a:lstStyle/>
          <a:p>
            <a:r>
              <a:rPr lang="en-US"/>
              <a:t>Getting started: quick guide</a:t>
            </a:r>
          </a:p>
        </p:txBody>
      </p:sp>
      <p:sp>
        <p:nvSpPr>
          <p:cNvPr id="3" name="Text Placeholder 2">
            <a:extLst>
              <a:ext uri="{FF2B5EF4-FFF2-40B4-BE49-F238E27FC236}">
                <a16:creationId xmlns:a16="http://schemas.microsoft.com/office/drawing/2014/main" id="{BB83B882-4FAA-7E94-7B5C-591564F7B6E5}"/>
              </a:ext>
            </a:extLst>
          </p:cNvPr>
          <p:cNvSpPr>
            <a:spLocks noGrp="1"/>
          </p:cNvSpPr>
          <p:nvPr>
            <p:ph type="body" sz="quarter" idx="10"/>
          </p:nvPr>
        </p:nvSpPr>
        <p:spPr>
          <a:xfrm>
            <a:off x="838200" y="1649413"/>
            <a:ext cx="10601959" cy="4222750"/>
          </a:xfrm>
        </p:spPr>
        <p:txBody>
          <a:bodyPr/>
          <a:lstStyle/>
          <a:p>
            <a:pPr marL="0" indent="0">
              <a:buNone/>
            </a:pPr>
            <a:r>
              <a:rPr lang="en-US" sz="1600" dirty="0"/>
              <a:t>Preparing to launch an HBA Ambassador Program can take between 3-6 months leading up to a designated program launch window (</a:t>
            </a:r>
            <a:r>
              <a:rPr lang="en-US" sz="1600" i="1" dirty="0"/>
              <a:t>multiple windows annually, published </a:t>
            </a:r>
            <a:r>
              <a:rPr lang="en-US" sz="1600" i="1" dirty="0">
                <a:hlinkClick r:id="rId3"/>
              </a:rPr>
              <a:t>here</a:t>
            </a:r>
            <a:r>
              <a:rPr lang="en-US" sz="1600" dirty="0"/>
              <a:t>).</a:t>
            </a:r>
          </a:p>
          <a:p>
            <a:endParaRPr lang="en-US" dirty="0"/>
          </a:p>
        </p:txBody>
      </p:sp>
      <p:sp>
        <p:nvSpPr>
          <p:cNvPr id="4" name="Arrow: Chevron 3">
            <a:extLst>
              <a:ext uri="{FF2B5EF4-FFF2-40B4-BE49-F238E27FC236}">
                <a16:creationId xmlns:a16="http://schemas.microsoft.com/office/drawing/2014/main" id="{A863B2E5-DA9A-715E-96FD-9DE78C22C96A}"/>
              </a:ext>
            </a:extLst>
          </p:cNvPr>
          <p:cNvSpPr/>
          <p:nvPr/>
        </p:nvSpPr>
        <p:spPr>
          <a:xfrm>
            <a:off x="1017615" y="2875642"/>
            <a:ext cx="3044952" cy="640080"/>
          </a:xfrm>
          <a:prstGeom prst="chevron">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a:ea typeface="+mn-ea"/>
                <a:cs typeface="+mn-cs"/>
              </a:rPr>
              <a:t>Activation</a:t>
            </a:r>
          </a:p>
        </p:txBody>
      </p:sp>
      <p:sp>
        <p:nvSpPr>
          <p:cNvPr id="5" name="TextBox 4">
            <a:extLst>
              <a:ext uri="{FF2B5EF4-FFF2-40B4-BE49-F238E27FC236}">
                <a16:creationId xmlns:a16="http://schemas.microsoft.com/office/drawing/2014/main" id="{0C31A057-4E49-94AC-BF3B-8C4128BD950B}"/>
              </a:ext>
            </a:extLst>
          </p:cNvPr>
          <p:cNvSpPr txBox="1"/>
          <p:nvPr/>
        </p:nvSpPr>
        <p:spPr>
          <a:xfrm>
            <a:off x="820421" y="3604969"/>
            <a:ext cx="3423920"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8595B"/>
                </a:solidFill>
                <a:effectLst/>
                <a:uLnTx/>
                <a:uFillTx/>
                <a:latin typeface="Tahoma"/>
                <a:ea typeface="+mn-ea"/>
                <a:cs typeface="+mn-cs"/>
              </a:rPr>
              <a:t>6+ weeks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Identify internal program 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a:ea typeface="+mn-ea"/>
                <a:cs typeface="+mn-cs"/>
              </a:rPr>
              <a:t>Program Champions and Executive Sponsors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Determine Program Composition*                </a:t>
            </a:r>
            <a:r>
              <a:rPr kumimoji="0" lang="en-US" sz="1100" i="0" u="none" strike="noStrike" kern="1200" cap="none" spc="0" normalizeH="0" baseline="0" noProof="0">
                <a:ln>
                  <a:noFill/>
                </a:ln>
                <a:solidFill>
                  <a:srgbClr val="58595B"/>
                </a:solidFill>
                <a:effectLst/>
                <a:uLnTx/>
                <a:uFillTx/>
                <a:latin typeface="Tahoma"/>
                <a:ea typeface="+mn-ea"/>
                <a:cs typeface="+mn-cs"/>
              </a:rPr>
              <a:t>Program </a:t>
            </a:r>
            <a:r>
              <a:rPr kumimoji="0" lang="en-US" sz="1100" b="0" i="0" u="none" strike="noStrike" kern="1200" cap="none" spc="0" normalizeH="0" baseline="0" noProof="0">
                <a:ln>
                  <a:noFill/>
                </a:ln>
                <a:solidFill>
                  <a:srgbClr val="58595B"/>
                </a:solidFill>
                <a:effectLst/>
                <a:uLnTx/>
                <a:uFillTx/>
                <a:latin typeface="Tahoma"/>
                <a:ea typeface="+mn-ea"/>
                <a:cs typeface="+mn-cs"/>
              </a:rPr>
              <a:t>site, geography and/or business unit focus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Develop early-stage strategy and plans </a:t>
            </a:r>
            <a:r>
              <a:rPr lang="en-US" sz="1100">
                <a:solidFill>
                  <a:srgbClr val="58595B"/>
                </a:solidFill>
                <a:latin typeface="Tahoma"/>
              </a:rPr>
              <a:t>Determine launch preferences (window, format)*, identify potential strategic focuses, and Ambassador criteria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58595B"/>
                </a:solidFill>
                <a:highlight>
                  <a:srgbClr val="F9EB3B"/>
                </a:highlight>
                <a:latin typeface="Tahoma"/>
              </a:rPr>
              <a:t>REFERENCE: </a:t>
            </a:r>
            <a:r>
              <a:rPr lang="en-US" sz="1100" b="1">
                <a:highlight>
                  <a:srgbClr val="F9EB3B"/>
                </a:highlight>
                <a:latin typeface="Tahoma"/>
                <a:hlinkClick r:id="rId4">
                  <a:extLst>
                    <a:ext uri="{A12FA001-AC4F-418D-AE19-62706E023703}">
                      <ahyp:hlinkClr xmlns:ahyp="http://schemas.microsoft.com/office/drawing/2018/hyperlinkcolor" val="tx"/>
                    </a:ext>
                  </a:extLst>
                </a:hlinkClick>
              </a:rPr>
              <a:t>HBA GAP Activation Toolkit</a:t>
            </a:r>
            <a:endParaRPr kumimoji="0" lang="en-US" sz="1100" b="1" i="0" u="none" strike="noStrike" kern="1200" cap="none" spc="0" normalizeH="0" baseline="0" noProof="0">
              <a:ln>
                <a:noFill/>
              </a:ln>
              <a:effectLst/>
              <a:highlight>
                <a:srgbClr val="F9EB3B"/>
              </a:highligh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B515B"/>
                </a:solidFill>
                <a:effectLst/>
                <a:uLnTx/>
                <a:uFillTx/>
                <a:latin typeface="Tahoma"/>
                <a:ea typeface="+mn-ea"/>
                <a:cs typeface="+mn-cs"/>
              </a:rPr>
              <a:t> </a:t>
            </a:r>
          </a:p>
        </p:txBody>
      </p:sp>
      <p:sp>
        <p:nvSpPr>
          <p:cNvPr id="6" name="Arrow: Chevron 5">
            <a:extLst>
              <a:ext uri="{FF2B5EF4-FFF2-40B4-BE49-F238E27FC236}">
                <a16:creationId xmlns:a16="http://schemas.microsoft.com/office/drawing/2014/main" id="{9D3F9A25-7CCF-43A7-0F9D-7BB9EED1A8BC}"/>
              </a:ext>
            </a:extLst>
          </p:cNvPr>
          <p:cNvSpPr/>
          <p:nvPr/>
        </p:nvSpPr>
        <p:spPr>
          <a:xfrm>
            <a:off x="4327122" y="2875642"/>
            <a:ext cx="3044952" cy="640080"/>
          </a:xfrm>
          <a:prstGeom prst="chevron">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a:ea typeface="+mn-ea"/>
                <a:cs typeface="+mn-cs"/>
              </a:rPr>
              <a:t>Launch Preparation</a:t>
            </a:r>
          </a:p>
        </p:txBody>
      </p:sp>
      <p:sp>
        <p:nvSpPr>
          <p:cNvPr id="7" name="TextBox 6">
            <a:extLst>
              <a:ext uri="{FF2B5EF4-FFF2-40B4-BE49-F238E27FC236}">
                <a16:creationId xmlns:a16="http://schemas.microsoft.com/office/drawing/2014/main" id="{023A6B55-A909-E51D-4C90-4994669D76D5}"/>
              </a:ext>
            </a:extLst>
          </p:cNvPr>
          <p:cNvSpPr txBox="1"/>
          <p:nvPr/>
        </p:nvSpPr>
        <p:spPr>
          <a:xfrm>
            <a:off x="4327122" y="3649342"/>
            <a:ext cx="30123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8595B"/>
                </a:solidFill>
                <a:effectLst/>
                <a:uLnTx/>
                <a:uFillTx/>
                <a:latin typeface="Tahoma"/>
                <a:ea typeface="+mn-ea"/>
                <a:cs typeface="+mn-cs"/>
              </a:rPr>
              <a:t>8-12 weeks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Program Champion Setup Series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58595B"/>
                </a:solidFill>
                <a:latin typeface="Tahoma"/>
              </a:rPr>
              <a:t>HBA-led live</a:t>
            </a:r>
            <a:r>
              <a:rPr kumimoji="0" lang="en-US" sz="1100" b="0" i="0" u="none" strike="noStrike" kern="1200" cap="none" spc="0" normalizeH="0" baseline="0" noProof="0">
                <a:ln>
                  <a:noFill/>
                </a:ln>
                <a:solidFill>
                  <a:srgbClr val="58595B"/>
                </a:solidFill>
                <a:effectLst/>
                <a:uLnTx/>
                <a:uFillTx/>
                <a:latin typeface="Tahoma"/>
                <a:ea typeface="+mn-ea"/>
                <a:cs typeface="+mn-cs"/>
              </a:rPr>
              <a:t> sessions over ~6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Ambassador 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a:ea typeface="+mn-ea"/>
                <a:cs typeface="+mn-cs"/>
              </a:rPr>
              <a:t>Recruitment, selection, and orientation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Launch 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58595B"/>
                </a:solidFill>
                <a:latin typeface="Tahoma"/>
              </a:rPr>
              <a:t>Logistics, </a:t>
            </a:r>
            <a:r>
              <a:rPr kumimoji="0" lang="en-US" sz="1100" b="0" i="0" u="none" strike="noStrike" kern="1200" cap="none" spc="0" normalizeH="0" baseline="0" noProof="0">
                <a:ln>
                  <a:noFill/>
                </a:ln>
                <a:solidFill>
                  <a:srgbClr val="58595B"/>
                </a:solidFill>
                <a:effectLst/>
                <a:uLnTx/>
                <a:uFillTx/>
                <a:latin typeface="Tahoma"/>
                <a:ea typeface="+mn-ea"/>
                <a:cs typeface="+mn-cs"/>
              </a:rPr>
              <a:t>content and administration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Group Initiative Focus 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a:ea typeface="+mn-ea"/>
                <a:cs typeface="+mn-cs"/>
              </a:rPr>
              <a:t>Develop guidance and framework group initiative ideation</a:t>
            </a:r>
          </a:p>
        </p:txBody>
      </p:sp>
      <p:sp>
        <p:nvSpPr>
          <p:cNvPr id="8" name="Arrow: Chevron 7">
            <a:extLst>
              <a:ext uri="{FF2B5EF4-FFF2-40B4-BE49-F238E27FC236}">
                <a16:creationId xmlns:a16="http://schemas.microsoft.com/office/drawing/2014/main" id="{7E7F7983-4863-5BB9-362E-6F1E5DCA3628}"/>
              </a:ext>
            </a:extLst>
          </p:cNvPr>
          <p:cNvSpPr/>
          <p:nvPr/>
        </p:nvSpPr>
        <p:spPr>
          <a:xfrm>
            <a:off x="7636629" y="2875642"/>
            <a:ext cx="3044952" cy="640080"/>
          </a:xfrm>
          <a:prstGeom prst="chevron">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ahoma"/>
                <a:ea typeface="+mn-ea"/>
                <a:cs typeface="+mn-cs"/>
              </a:rPr>
              <a:t>Live/Operational</a:t>
            </a:r>
          </a:p>
        </p:txBody>
      </p:sp>
      <p:sp>
        <p:nvSpPr>
          <p:cNvPr id="9" name="TextBox 8">
            <a:extLst>
              <a:ext uri="{FF2B5EF4-FFF2-40B4-BE49-F238E27FC236}">
                <a16:creationId xmlns:a16="http://schemas.microsoft.com/office/drawing/2014/main" id="{80F7CC2C-C5F6-2288-1D3D-C97A5E693B10}"/>
              </a:ext>
            </a:extLst>
          </p:cNvPr>
          <p:cNvSpPr txBox="1"/>
          <p:nvPr/>
        </p:nvSpPr>
        <p:spPr>
          <a:xfrm>
            <a:off x="7787505" y="3654898"/>
            <a:ext cx="27432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58595B"/>
                </a:solidFill>
                <a:effectLst/>
                <a:uLnTx/>
                <a:uFillTx/>
                <a:latin typeface="Tahoma"/>
                <a:ea typeface="+mn-ea"/>
                <a:cs typeface="+mn-cs"/>
              </a:rPr>
              <a:t>9-12 months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Program Ramp Up (~45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a:ea typeface="+mn-ea"/>
                <a:cs typeface="+mn-cs"/>
              </a:rPr>
              <a:t>Research, cross-collaboration, refinement of initiatives and plans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Program Execution (6-9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a:ea typeface="+mn-ea"/>
                <a:cs typeface="+mn-cs"/>
              </a:rPr>
              <a:t>Progress towards group initiative and individual capabilities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8595B"/>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8595B"/>
                </a:solidFill>
                <a:effectLst/>
                <a:uLnTx/>
                <a:uFillTx/>
                <a:latin typeface="Tahoma"/>
                <a:ea typeface="+mn-ea"/>
                <a:cs typeface="+mn-cs"/>
              </a:rPr>
              <a:t>Program Ramp Down (~45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a:ea typeface="+mn-ea"/>
                <a:cs typeface="+mn-cs"/>
              </a:rPr>
              <a:t>Work finalized, executive summaries, graduation 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Tahoma"/>
                <a:ea typeface="+mn-ea"/>
                <a:cs typeface="+mn-cs"/>
              </a:rPr>
              <a:t> </a:t>
            </a:r>
          </a:p>
        </p:txBody>
      </p:sp>
      <p:sp>
        <p:nvSpPr>
          <p:cNvPr id="13" name="TextBox 12">
            <a:extLst>
              <a:ext uri="{FF2B5EF4-FFF2-40B4-BE49-F238E27FC236}">
                <a16:creationId xmlns:a16="http://schemas.microsoft.com/office/drawing/2014/main" id="{18A6E10C-DBE8-E302-745D-8621BF3FB369}"/>
              </a:ext>
            </a:extLst>
          </p:cNvPr>
          <p:cNvSpPr txBox="1"/>
          <p:nvPr/>
        </p:nvSpPr>
        <p:spPr>
          <a:xfrm>
            <a:off x="3208492" y="2413875"/>
            <a:ext cx="210083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B515B"/>
                </a:solidFill>
                <a:effectLst/>
                <a:uLnTx/>
                <a:uFillTx/>
                <a:latin typeface="Tahoma"/>
                <a:ea typeface="+mn-ea"/>
                <a:cs typeface="+mn-cs"/>
              </a:rPr>
              <a:t>Milestone: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B515B"/>
                </a:solidFill>
                <a:effectLst/>
                <a:uLnTx/>
                <a:uFillTx/>
                <a:latin typeface="Tahoma"/>
                <a:ea typeface="+mn-ea"/>
                <a:cs typeface="+mn-cs"/>
              </a:rPr>
              <a:t>Submit Activation Form</a:t>
            </a:r>
            <a:endParaRPr kumimoji="0" lang="en-US" sz="1200" b="0" i="0" u="none" strike="noStrike" kern="1200" cap="none" spc="0" normalizeH="0" baseline="0" noProof="0">
              <a:ln>
                <a:noFill/>
              </a:ln>
              <a:solidFill>
                <a:srgbClr val="58595B"/>
              </a:solidFill>
              <a:effectLst/>
              <a:uLnTx/>
              <a:uFillTx/>
              <a:latin typeface="Tahoma"/>
              <a:ea typeface="+mn-ea"/>
              <a:cs typeface="+mn-cs"/>
            </a:endParaRPr>
          </a:p>
        </p:txBody>
      </p:sp>
      <p:sp>
        <p:nvSpPr>
          <p:cNvPr id="14" name="TextBox 13">
            <a:extLst>
              <a:ext uri="{FF2B5EF4-FFF2-40B4-BE49-F238E27FC236}">
                <a16:creationId xmlns:a16="http://schemas.microsoft.com/office/drawing/2014/main" id="{7E5C5116-811A-9237-2029-965068BAD175}"/>
              </a:ext>
            </a:extLst>
          </p:cNvPr>
          <p:cNvSpPr txBox="1"/>
          <p:nvPr/>
        </p:nvSpPr>
        <p:spPr>
          <a:xfrm>
            <a:off x="6517632" y="2368162"/>
            <a:ext cx="210083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B515B"/>
                </a:solidFill>
                <a:effectLst/>
                <a:uLnTx/>
                <a:uFillTx/>
                <a:latin typeface="Tahoma"/>
                <a:ea typeface="+mn-ea"/>
                <a:cs typeface="+mn-cs"/>
              </a:rPr>
              <a:t>Milestone: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B515B"/>
                </a:solidFill>
                <a:effectLst/>
                <a:uLnTx/>
                <a:uFillTx/>
                <a:latin typeface="Tahoma"/>
                <a:ea typeface="+mn-ea"/>
                <a:cs typeface="+mn-cs"/>
              </a:rPr>
              <a:t>Program Launch</a:t>
            </a:r>
            <a:endParaRPr kumimoji="0" lang="en-US" sz="1200" b="0" i="0" u="none" strike="noStrike" kern="1200" cap="none" spc="0" normalizeH="0" baseline="0" noProof="0">
              <a:ln>
                <a:noFill/>
              </a:ln>
              <a:solidFill>
                <a:srgbClr val="58595B"/>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6CBDDE5-7765-2098-7F44-6C8F641F3594}"/>
              </a:ext>
            </a:extLst>
          </p:cNvPr>
          <p:cNvSpPr txBox="1"/>
          <p:nvPr/>
        </p:nvSpPr>
        <p:spPr>
          <a:xfrm>
            <a:off x="9826772" y="2413874"/>
            <a:ext cx="2100834"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B515B"/>
                </a:solidFill>
                <a:effectLst/>
                <a:uLnTx/>
                <a:uFillTx/>
                <a:latin typeface="Tahoma"/>
                <a:ea typeface="+mn-ea"/>
                <a:cs typeface="+mn-cs"/>
              </a:rPr>
              <a:t>Milestone: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B515B"/>
                </a:solidFill>
                <a:effectLst/>
                <a:uLnTx/>
                <a:uFillTx/>
                <a:latin typeface="Tahoma"/>
                <a:ea typeface="+mn-ea"/>
                <a:cs typeface="+mn-cs"/>
              </a:rPr>
              <a:t>Graduation</a:t>
            </a:r>
            <a:endParaRPr kumimoji="0" lang="en-US" sz="1200" b="0" i="0" u="none" strike="noStrike" kern="1200" cap="none" spc="0" normalizeH="0" baseline="0" noProof="0">
              <a:ln>
                <a:noFill/>
              </a:ln>
              <a:solidFill>
                <a:srgbClr val="58595B"/>
              </a:solidFill>
              <a:effectLst/>
              <a:uLnTx/>
              <a:uFillTx/>
              <a:latin typeface="Tahoma"/>
              <a:ea typeface="+mn-ea"/>
              <a:cs typeface="+mn-cs"/>
            </a:endParaRPr>
          </a:p>
        </p:txBody>
      </p:sp>
      <p:sp>
        <p:nvSpPr>
          <p:cNvPr id="16" name="Star: 5 Points 15">
            <a:extLst>
              <a:ext uri="{FF2B5EF4-FFF2-40B4-BE49-F238E27FC236}">
                <a16:creationId xmlns:a16="http://schemas.microsoft.com/office/drawing/2014/main" id="{BB29A9CF-AA52-3EC0-C889-2960664ACCFC}"/>
              </a:ext>
            </a:extLst>
          </p:cNvPr>
          <p:cNvSpPr/>
          <p:nvPr/>
        </p:nvSpPr>
        <p:spPr>
          <a:xfrm>
            <a:off x="4030309" y="2929299"/>
            <a:ext cx="457200" cy="457200"/>
          </a:xfrm>
          <a:prstGeom prst="star5">
            <a:avLst/>
          </a:prstGeom>
          <a:ln>
            <a:noFill/>
          </a:ln>
          <a:effectLst>
            <a:outerShdw blurRad="50800" dist="38100" dir="5400000" algn="t"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Star: 5 Points 16">
            <a:extLst>
              <a:ext uri="{FF2B5EF4-FFF2-40B4-BE49-F238E27FC236}">
                <a16:creationId xmlns:a16="http://schemas.microsoft.com/office/drawing/2014/main" id="{487231CF-43E0-1670-C3B1-D57FA3CC654B}"/>
              </a:ext>
            </a:extLst>
          </p:cNvPr>
          <p:cNvSpPr/>
          <p:nvPr/>
        </p:nvSpPr>
        <p:spPr>
          <a:xfrm>
            <a:off x="7339449" y="2924567"/>
            <a:ext cx="457200" cy="457200"/>
          </a:xfrm>
          <a:prstGeom prst="star5">
            <a:avLst/>
          </a:prstGeom>
          <a:ln>
            <a:noFill/>
          </a:ln>
          <a:effectLst>
            <a:outerShdw blurRad="50800" dist="38100" dir="5400000" algn="t"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Star: 5 Points 17">
            <a:extLst>
              <a:ext uri="{FF2B5EF4-FFF2-40B4-BE49-F238E27FC236}">
                <a16:creationId xmlns:a16="http://schemas.microsoft.com/office/drawing/2014/main" id="{2AB96989-DA57-C0BA-5A6F-7BB3FDE6A23C}"/>
              </a:ext>
            </a:extLst>
          </p:cNvPr>
          <p:cNvSpPr/>
          <p:nvPr/>
        </p:nvSpPr>
        <p:spPr>
          <a:xfrm>
            <a:off x="10648589" y="2924567"/>
            <a:ext cx="457200" cy="457200"/>
          </a:xfrm>
          <a:prstGeom prst="star5">
            <a:avLst/>
          </a:prstGeom>
          <a:ln>
            <a:noFill/>
          </a:ln>
          <a:effectLst>
            <a:outerShdw blurRad="50800" dist="38100" dir="5400000" algn="t"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TextBox 9">
            <a:extLst>
              <a:ext uri="{FF2B5EF4-FFF2-40B4-BE49-F238E27FC236}">
                <a16:creationId xmlns:a16="http://schemas.microsoft.com/office/drawing/2014/main" id="{A4CC59AC-E957-3A25-4AC6-06753A26B46C}"/>
              </a:ext>
            </a:extLst>
          </p:cNvPr>
          <p:cNvSpPr txBox="1"/>
          <p:nvPr/>
        </p:nvSpPr>
        <p:spPr>
          <a:xfrm>
            <a:off x="5637169" y="6362528"/>
            <a:ext cx="5171440" cy="461665"/>
          </a:xfrm>
          <a:prstGeom prst="rect">
            <a:avLst/>
          </a:prstGeom>
          <a:noFill/>
        </p:spPr>
        <p:txBody>
          <a:bodyPr wrap="square" rtlCol="0">
            <a:spAutoFit/>
          </a:bodyPr>
          <a:lstStyle/>
          <a:p>
            <a:pPr algn="r"/>
            <a:r>
              <a:rPr lang="en-US" sz="1200" i="1"/>
              <a:t>*Required details to activate an Ambassador Program</a:t>
            </a:r>
          </a:p>
          <a:p>
            <a:pPr algn="r"/>
            <a:r>
              <a:rPr lang="en-US" sz="1200" i="1"/>
              <a:t>See notes for Milestone definitions</a:t>
            </a:r>
          </a:p>
        </p:txBody>
      </p:sp>
    </p:spTree>
    <p:extLst>
      <p:ext uri="{BB962C8B-B14F-4D97-AF65-F5344CB8AC3E}">
        <p14:creationId xmlns:p14="http://schemas.microsoft.com/office/powerpoint/2010/main" val="217280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3388EC-E363-E56C-3E5E-F93E8296BEC8}"/>
              </a:ext>
            </a:extLst>
          </p:cNvPr>
          <p:cNvSpPr>
            <a:spLocks noGrp="1"/>
          </p:cNvSpPr>
          <p:nvPr>
            <p:ph type="body" sz="quarter" idx="10"/>
          </p:nvPr>
        </p:nvSpPr>
        <p:spPr/>
        <p:txBody>
          <a:bodyPr>
            <a:normAutofit fontScale="62500" lnSpcReduction="20000"/>
          </a:bodyPr>
          <a:lstStyle/>
          <a:p>
            <a:r>
              <a:rPr lang="en-US"/>
              <a:t>Visit </a:t>
            </a:r>
            <a:r>
              <a:rPr lang="en-US">
                <a:hlinkClick r:id="rId2">
                  <a:extLst>
                    <a:ext uri="{A12FA001-AC4F-418D-AE19-62706E023703}">
                      <ahyp:hlinkClr xmlns:ahyp="http://schemas.microsoft.com/office/drawing/2018/hyperlinkcolor" val="tx"/>
                    </a:ext>
                  </a:extLst>
                </a:hlinkClick>
              </a:rPr>
              <a:t>HBAnet.org/Ambassador-Program </a:t>
            </a:r>
            <a:r>
              <a:rPr lang="en-US"/>
              <a:t>for full program details.</a:t>
            </a:r>
          </a:p>
          <a:p>
            <a:r>
              <a:rPr lang="en-US"/>
              <a:t> Contact Us: </a:t>
            </a:r>
            <a:r>
              <a:rPr lang="en-US">
                <a:hlinkClick r:id="rId3">
                  <a:extLst>
                    <a:ext uri="{A12FA001-AC4F-418D-AE19-62706E023703}">
                      <ahyp:hlinkClr xmlns:ahyp="http://schemas.microsoft.com/office/drawing/2018/hyperlinkcolor" val="tx"/>
                    </a:ext>
                  </a:extLst>
                </a:hlinkClick>
              </a:rPr>
              <a:t>GlobalAmbassadorProgram@hbanet.org</a:t>
            </a:r>
            <a:endParaRPr lang="en-US"/>
          </a:p>
        </p:txBody>
      </p:sp>
    </p:spTree>
    <p:extLst>
      <p:ext uri="{BB962C8B-B14F-4D97-AF65-F5344CB8AC3E}">
        <p14:creationId xmlns:p14="http://schemas.microsoft.com/office/powerpoint/2010/main" val="1838267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HBA 2024 Templat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24 Template" id="{F5F8E5D8-F670-434D-8BAD-EBD0F4FD78A3}" vid="{D8EBEC30-A5C4-4839-B70E-3E7EEF36F9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8FCF4AEF035C4CA4183574D390DECD" ma:contentTypeVersion="18" ma:contentTypeDescription="Create a new document." ma:contentTypeScope="" ma:versionID="3bb725a82513b005f6843f1892f7ff7b">
  <xsd:schema xmlns:xsd="http://www.w3.org/2001/XMLSchema" xmlns:xs="http://www.w3.org/2001/XMLSchema" xmlns:p="http://schemas.microsoft.com/office/2006/metadata/properties" xmlns:ns2="ae9a5b1f-c3be-4f74-9a15-4a480f2aee54" xmlns:ns3="b9eda447-6979-4e67-84eb-f8c643dcc0a3" targetNamespace="http://schemas.microsoft.com/office/2006/metadata/properties" ma:root="true" ma:fieldsID="8c6d624be5f9d8ed0abad593fb16a133" ns2:_="" ns3:_="">
    <xsd:import namespace="ae9a5b1f-c3be-4f74-9a15-4a480f2aee54"/>
    <xsd:import namespace="b9eda447-6979-4e67-84eb-f8c643dcc0a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9a5b1f-c3be-4f74-9a15-4a480f2ae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eda447-6979-4e67-84eb-f8c643dcc0a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007394d-18a3-4734-bdb3-53db2b9c2b29}" ma:internalName="TaxCatchAll" ma:showField="CatchAllData" ma:web="b9eda447-6979-4e67-84eb-f8c643dcc0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3717D3-B8EA-43D4-80A8-FC9108706602}">
  <ds:schemaRefs>
    <ds:schemaRef ds:uri="http://schemas.microsoft.com/sharepoint/v3/contenttype/forms"/>
  </ds:schemaRefs>
</ds:datastoreItem>
</file>

<file path=customXml/itemProps2.xml><?xml version="1.0" encoding="utf-8"?>
<ds:datastoreItem xmlns:ds="http://schemas.openxmlformats.org/officeDocument/2006/customXml" ds:itemID="{6EEACFB9-3A35-4966-B88F-7B4F383FF70C}">
  <ds:schemaRefs>
    <ds:schemaRef ds:uri="ae9a5b1f-c3be-4f74-9a15-4a480f2aee54"/>
    <ds:schemaRef ds:uri="b9eda447-6979-4e67-84eb-f8c643dcc0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HBA 2024 Template</Template>
  <TotalTime>59</TotalTime>
  <Words>1672</Words>
  <Application>Microsoft Office PowerPoint</Application>
  <PresentationFormat>Widescreen</PresentationFormat>
  <Paragraphs>169</Paragraphs>
  <Slides>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Abel</vt:lpstr>
      <vt:lpstr>Aptos</vt:lpstr>
      <vt:lpstr>Arial</vt:lpstr>
      <vt:lpstr>Calibri</vt:lpstr>
      <vt:lpstr>Tahoma</vt:lpstr>
      <vt:lpstr>HBA 2024 Template</vt:lpstr>
      <vt:lpstr>PowerPoint Presentation</vt:lpstr>
      <vt:lpstr>PowerPoint Presentation</vt:lpstr>
      <vt:lpstr>How does it work?</vt:lpstr>
      <vt:lpstr>What’s included?</vt:lpstr>
      <vt:lpstr>GAP Impact</vt:lpstr>
      <vt:lpstr>Group Initiatives</vt:lpstr>
      <vt:lpstr>Why the Global Ambassador Program?</vt:lpstr>
      <vt:lpstr>Getting started: quick guide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Peck</dc:creator>
  <cp:lastModifiedBy>Lauren Peck</cp:lastModifiedBy>
  <cp:revision>4</cp:revision>
  <dcterms:created xsi:type="dcterms:W3CDTF">2024-09-18T17:03:36Z</dcterms:created>
  <dcterms:modified xsi:type="dcterms:W3CDTF">2024-11-01T20:29:26Z</dcterms:modified>
</cp:coreProperties>
</file>