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notesMasterIdLst>
    <p:notesMasterId r:id="rId11"/>
  </p:notesMasterIdLst>
  <p:handoutMasterIdLst>
    <p:handoutMasterId r:id="rId12"/>
  </p:handoutMasterIdLst>
  <p:sldIdLst>
    <p:sldId id="304" r:id="rId5"/>
    <p:sldId id="302" r:id="rId6"/>
    <p:sldId id="293" r:id="rId7"/>
    <p:sldId id="294" r:id="rId8"/>
    <p:sldId id="305" r:id="rId9"/>
    <p:sldId id="292" r:id="rId10"/>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charset="0"/>
        <a:ea typeface="MS PGothic"/>
        <a:cs typeface="MS PGothic"/>
      </a:defRPr>
    </a:lvl1pPr>
    <a:lvl2pPr marL="457200" algn="l" rtl="0" fontAlgn="base">
      <a:spcBef>
        <a:spcPct val="0"/>
      </a:spcBef>
      <a:spcAft>
        <a:spcPct val="0"/>
      </a:spcAft>
      <a:defRPr kern="1200">
        <a:solidFill>
          <a:schemeClr val="tx1"/>
        </a:solidFill>
        <a:latin typeface="Arial" charset="0"/>
        <a:ea typeface="MS PGothic"/>
        <a:cs typeface="MS PGothic"/>
      </a:defRPr>
    </a:lvl2pPr>
    <a:lvl3pPr marL="914400" algn="l" rtl="0" fontAlgn="base">
      <a:spcBef>
        <a:spcPct val="0"/>
      </a:spcBef>
      <a:spcAft>
        <a:spcPct val="0"/>
      </a:spcAft>
      <a:defRPr kern="1200">
        <a:solidFill>
          <a:schemeClr val="tx1"/>
        </a:solidFill>
        <a:latin typeface="Arial" charset="0"/>
        <a:ea typeface="MS PGothic"/>
        <a:cs typeface="MS PGothic"/>
      </a:defRPr>
    </a:lvl3pPr>
    <a:lvl4pPr marL="1371600" algn="l" rtl="0" fontAlgn="base">
      <a:spcBef>
        <a:spcPct val="0"/>
      </a:spcBef>
      <a:spcAft>
        <a:spcPct val="0"/>
      </a:spcAft>
      <a:defRPr kern="1200">
        <a:solidFill>
          <a:schemeClr val="tx1"/>
        </a:solidFill>
        <a:latin typeface="Arial" charset="0"/>
        <a:ea typeface="MS PGothic"/>
        <a:cs typeface="MS PGothic"/>
      </a:defRPr>
    </a:lvl4pPr>
    <a:lvl5pPr marL="1828800" algn="l" rtl="0" fontAlgn="base">
      <a:spcBef>
        <a:spcPct val="0"/>
      </a:spcBef>
      <a:spcAft>
        <a:spcPct val="0"/>
      </a:spcAft>
      <a:defRPr kern="1200">
        <a:solidFill>
          <a:schemeClr val="tx1"/>
        </a:solidFill>
        <a:latin typeface="Arial" charset="0"/>
        <a:ea typeface="MS PGothic"/>
        <a:cs typeface="MS PGothic"/>
      </a:defRPr>
    </a:lvl5pPr>
    <a:lvl6pPr marL="2286000" algn="l" defTabSz="914400" rtl="0" eaLnBrk="1" latinLnBrk="0" hangingPunct="1">
      <a:defRPr kern="1200">
        <a:solidFill>
          <a:schemeClr val="tx1"/>
        </a:solidFill>
        <a:latin typeface="Arial" charset="0"/>
        <a:ea typeface="MS PGothic"/>
        <a:cs typeface="MS PGothic"/>
      </a:defRPr>
    </a:lvl6pPr>
    <a:lvl7pPr marL="2743200" algn="l" defTabSz="914400" rtl="0" eaLnBrk="1" latinLnBrk="0" hangingPunct="1">
      <a:defRPr kern="1200">
        <a:solidFill>
          <a:schemeClr val="tx1"/>
        </a:solidFill>
        <a:latin typeface="Arial" charset="0"/>
        <a:ea typeface="MS PGothic"/>
        <a:cs typeface="MS PGothic"/>
      </a:defRPr>
    </a:lvl7pPr>
    <a:lvl8pPr marL="3200400" algn="l" defTabSz="914400" rtl="0" eaLnBrk="1" latinLnBrk="0" hangingPunct="1">
      <a:defRPr kern="1200">
        <a:solidFill>
          <a:schemeClr val="tx1"/>
        </a:solidFill>
        <a:latin typeface="Arial" charset="0"/>
        <a:ea typeface="MS PGothic"/>
        <a:cs typeface="MS PGothic"/>
      </a:defRPr>
    </a:lvl8pPr>
    <a:lvl9pPr marL="3657600" algn="l" defTabSz="914400" rtl="0" eaLnBrk="1" latinLnBrk="0" hangingPunct="1">
      <a:defRPr kern="1200">
        <a:solidFill>
          <a:schemeClr val="tx1"/>
        </a:solidFill>
        <a:latin typeface="Arial" charset="0"/>
        <a:ea typeface="MS PGothic"/>
        <a:cs typeface="MS PGothic"/>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4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86408" autoAdjust="0"/>
  </p:normalViewPr>
  <p:slideViewPr>
    <p:cSldViewPr snapToGrid="0">
      <p:cViewPr varScale="1">
        <p:scale>
          <a:sx n="87" d="100"/>
          <a:sy n="87" d="100"/>
        </p:scale>
        <p:origin x="71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nne Dernbach" userId="d662ec12-5655-4f0d-b26e-f66f6aa8c483" providerId="ADAL" clId="{035DABAC-6871-4603-86D5-AE6D849943F6}"/>
    <pc:docChg chg="undo custSel addSld delSld modSld">
      <pc:chgData name="Marianne Dernbach" userId="d662ec12-5655-4f0d-b26e-f66f6aa8c483" providerId="ADAL" clId="{035DABAC-6871-4603-86D5-AE6D849943F6}" dt="2020-02-19T19:39:27.610" v="499" actId="313"/>
      <pc:docMkLst>
        <pc:docMk/>
      </pc:docMkLst>
      <pc:sldChg chg="del">
        <pc:chgData name="Marianne Dernbach" userId="d662ec12-5655-4f0d-b26e-f66f6aa8c483" providerId="ADAL" clId="{035DABAC-6871-4603-86D5-AE6D849943F6}" dt="2020-02-19T18:54:54.456" v="0" actId="2696"/>
        <pc:sldMkLst>
          <pc:docMk/>
          <pc:sldMk cId="0" sldId="268"/>
        </pc:sldMkLst>
      </pc:sldChg>
      <pc:sldChg chg="modSp">
        <pc:chgData name="Marianne Dernbach" userId="d662ec12-5655-4f0d-b26e-f66f6aa8c483" providerId="ADAL" clId="{035DABAC-6871-4603-86D5-AE6D849943F6}" dt="2020-02-19T19:38:35.235" v="478" actId="2711"/>
        <pc:sldMkLst>
          <pc:docMk/>
          <pc:sldMk cId="0" sldId="293"/>
        </pc:sldMkLst>
        <pc:spChg chg="mod">
          <ac:chgData name="Marianne Dernbach" userId="d662ec12-5655-4f0d-b26e-f66f6aa8c483" providerId="ADAL" clId="{035DABAC-6871-4603-86D5-AE6D849943F6}" dt="2020-02-19T19:38:35.235" v="478" actId="2711"/>
          <ac:spMkLst>
            <pc:docMk/>
            <pc:sldMk cId="0" sldId="293"/>
            <ac:spMk id="41986" creationId="{00000000-0000-0000-0000-000000000000}"/>
          </ac:spMkLst>
        </pc:spChg>
      </pc:sldChg>
      <pc:sldChg chg="modSp">
        <pc:chgData name="Marianne Dernbach" userId="d662ec12-5655-4f0d-b26e-f66f6aa8c483" providerId="ADAL" clId="{035DABAC-6871-4603-86D5-AE6D849943F6}" dt="2020-02-19T19:38:51.189" v="479" actId="2711"/>
        <pc:sldMkLst>
          <pc:docMk/>
          <pc:sldMk cId="0" sldId="294"/>
        </pc:sldMkLst>
        <pc:spChg chg="mod">
          <ac:chgData name="Marianne Dernbach" userId="d662ec12-5655-4f0d-b26e-f66f6aa8c483" providerId="ADAL" clId="{035DABAC-6871-4603-86D5-AE6D849943F6}" dt="2020-02-19T19:38:51.189" v="479" actId="2711"/>
          <ac:spMkLst>
            <pc:docMk/>
            <pc:sldMk cId="0" sldId="294"/>
            <ac:spMk id="43010" creationId="{00000000-0000-0000-0000-000000000000}"/>
          </ac:spMkLst>
        </pc:spChg>
      </pc:sldChg>
      <pc:sldChg chg="del">
        <pc:chgData name="Marianne Dernbach" userId="d662ec12-5655-4f0d-b26e-f66f6aa8c483" providerId="ADAL" clId="{035DABAC-6871-4603-86D5-AE6D849943F6}" dt="2020-02-19T18:54:56.479" v="1" actId="2696"/>
        <pc:sldMkLst>
          <pc:docMk/>
          <pc:sldMk cId="0" sldId="295"/>
        </pc:sldMkLst>
      </pc:sldChg>
      <pc:sldChg chg="del">
        <pc:chgData name="Marianne Dernbach" userId="d662ec12-5655-4f0d-b26e-f66f6aa8c483" providerId="ADAL" clId="{035DABAC-6871-4603-86D5-AE6D849943F6}" dt="2020-02-19T18:54:59.096" v="2" actId="2696"/>
        <pc:sldMkLst>
          <pc:docMk/>
          <pc:sldMk cId="0" sldId="296"/>
        </pc:sldMkLst>
      </pc:sldChg>
      <pc:sldChg chg="modSp">
        <pc:chgData name="Marianne Dernbach" userId="d662ec12-5655-4f0d-b26e-f66f6aa8c483" providerId="ADAL" clId="{035DABAC-6871-4603-86D5-AE6D849943F6}" dt="2020-02-19T19:37:46.857" v="475" actId="2711"/>
        <pc:sldMkLst>
          <pc:docMk/>
          <pc:sldMk cId="0" sldId="302"/>
        </pc:sldMkLst>
        <pc:spChg chg="mod">
          <ac:chgData name="Marianne Dernbach" userId="d662ec12-5655-4f0d-b26e-f66f6aa8c483" providerId="ADAL" clId="{035DABAC-6871-4603-86D5-AE6D849943F6}" dt="2020-02-19T19:37:46.857" v="475" actId="2711"/>
          <ac:spMkLst>
            <pc:docMk/>
            <pc:sldMk cId="0" sldId="302"/>
            <ac:spMk id="40962" creationId="{00000000-0000-0000-0000-000000000000}"/>
          </ac:spMkLst>
        </pc:spChg>
      </pc:sldChg>
      <pc:sldChg chg="modSp">
        <pc:chgData name="Marianne Dernbach" userId="d662ec12-5655-4f0d-b26e-f66f6aa8c483" providerId="ADAL" clId="{035DABAC-6871-4603-86D5-AE6D849943F6}" dt="2020-02-19T19:37:58.441" v="476" actId="2711"/>
        <pc:sldMkLst>
          <pc:docMk/>
          <pc:sldMk cId="0" sldId="304"/>
        </pc:sldMkLst>
        <pc:spChg chg="mod">
          <ac:chgData name="Marianne Dernbach" userId="d662ec12-5655-4f0d-b26e-f66f6aa8c483" providerId="ADAL" clId="{035DABAC-6871-4603-86D5-AE6D849943F6}" dt="2020-02-19T19:37:58.441" v="476" actId="2711"/>
          <ac:spMkLst>
            <pc:docMk/>
            <pc:sldMk cId="0" sldId="304"/>
            <ac:spMk id="39938" creationId="{00000000-0000-0000-0000-000000000000}"/>
          </ac:spMkLst>
        </pc:spChg>
      </pc:sldChg>
      <pc:sldChg chg="addSp modSp add">
        <pc:chgData name="Marianne Dernbach" userId="d662ec12-5655-4f0d-b26e-f66f6aa8c483" providerId="ADAL" clId="{035DABAC-6871-4603-86D5-AE6D849943F6}" dt="2020-02-19T19:39:27.610" v="499" actId="313"/>
        <pc:sldMkLst>
          <pc:docMk/>
          <pc:sldMk cId="3995193657" sldId="305"/>
        </pc:sldMkLst>
        <pc:spChg chg="mod">
          <ac:chgData name="Marianne Dernbach" userId="d662ec12-5655-4f0d-b26e-f66f6aa8c483" providerId="ADAL" clId="{035DABAC-6871-4603-86D5-AE6D849943F6}" dt="2020-02-19T18:57:00.211" v="35" actId="255"/>
          <ac:spMkLst>
            <pc:docMk/>
            <pc:sldMk cId="3995193657" sldId="305"/>
            <ac:spMk id="2" creationId="{7D978E27-C4F8-4AD6-ACC6-A22593B6BF06}"/>
          </ac:spMkLst>
        </pc:spChg>
        <pc:spChg chg="add mod">
          <ac:chgData name="Marianne Dernbach" userId="d662ec12-5655-4f0d-b26e-f66f6aa8c483" providerId="ADAL" clId="{035DABAC-6871-4603-86D5-AE6D849943F6}" dt="2020-02-19T19:39:27.610" v="499" actId="313"/>
          <ac:spMkLst>
            <pc:docMk/>
            <pc:sldMk cId="3995193657" sldId="305"/>
            <ac:spMk id="3" creationId="{941944A3-D9C1-450F-B9FD-6B643EBD48B2}"/>
          </ac:spMkLst>
        </pc:spChg>
      </pc:sldChg>
      <pc:sldChg chg="del">
        <pc:chgData name="Marianne Dernbach" userId="d662ec12-5655-4f0d-b26e-f66f6aa8c483" providerId="ADAL" clId="{035DABAC-6871-4603-86D5-AE6D849943F6}" dt="2020-02-19T18:55:03.690" v="4" actId="2696"/>
        <pc:sldMkLst>
          <pc:docMk/>
          <pc:sldMk cId="0" sldId="30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1987" name="Rectangle 3"/>
          <p:cNvSpPr>
            <a:spLocks noGrp="1" noChangeArrowheads="1"/>
          </p:cNvSpPr>
          <p:nvPr>
            <p:ph type="dt" sz="quarter" idx="1"/>
          </p:nvPr>
        </p:nvSpPr>
        <p:spPr bwMode="auto">
          <a:xfrm>
            <a:off x="393700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908FB8E7-AAE5-4A49-BBA0-3CA9904C5C5A}" type="datetimeFigureOut">
              <a:rPr lang="en-US"/>
              <a:pPr>
                <a:defRPr/>
              </a:pPr>
              <a:t>1/6/2025</a:t>
            </a:fld>
            <a:endParaRPr lang="en-US"/>
          </a:p>
        </p:txBody>
      </p:sp>
      <p:sp>
        <p:nvSpPr>
          <p:cNvPr id="41988" name="Rectangle 4"/>
          <p:cNvSpPr>
            <a:spLocks noGrp="1" noChangeArrowheads="1"/>
          </p:cNvSpPr>
          <p:nvPr>
            <p:ph type="ftr" sz="quarter" idx="2"/>
          </p:nvPr>
        </p:nvSpPr>
        <p:spPr bwMode="auto">
          <a:xfrm>
            <a:off x="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989" name="Rectangle 5"/>
          <p:cNvSpPr>
            <a:spLocks noGrp="1" noChangeArrowheads="1"/>
          </p:cNvSpPr>
          <p:nvPr>
            <p:ph type="sldNum" sz="quarter" idx="3"/>
          </p:nvPr>
        </p:nvSpPr>
        <p:spPr bwMode="auto">
          <a:xfrm>
            <a:off x="393700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E0BED47-265A-4ECA-8754-D585C8D380F4}"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5059"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BC6E5500-B19E-4F32-94FF-F1245DB8EFFA}" type="datetimeFigureOut">
              <a:rPr lang="en-US"/>
              <a:pPr>
                <a:defRPr/>
              </a:pPr>
              <a:t>1/6/2025</a:t>
            </a:fld>
            <a:endParaRPr lang="en-US"/>
          </a:p>
        </p:txBody>
      </p:sp>
      <p:sp>
        <p:nvSpPr>
          <p:cNvPr id="3076"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5062"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5063"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CA06E1-E147-4876-8098-5D5903E744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34448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985838" y="2770188"/>
            <a:ext cx="10217150" cy="326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cSld>
  <p:clrMap bg1="lt1" tx1="dk1" bg2="lt2" tx2="dk2" accent1="accent1" accent2="accent2" accent3="accent3" accent4="accent4" accent5="accent5" accent6="accent6" hlink="hlink" folHlink="folHlink"/>
  <p:sldLayoutIdLst>
    <p:sldLayoutId id="2147483668" r:id="rId1"/>
  </p:sldLayoutIdLst>
  <p:txStyles>
    <p:titleStyle>
      <a:lvl1pPr algn="ctr" rtl="0" eaLnBrk="0" fontAlgn="base" hangingPunct="0">
        <a:spcBef>
          <a:spcPct val="0"/>
        </a:spcBef>
        <a:spcAft>
          <a:spcPct val="0"/>
        </a:spcAft>
        <a:defRPr sz="4600" kern="1200">
          <a:solidFill>
            <a:schemeClr val="bg1"/>
          </a:solidFill>
          <a:latin typeface="Arial" charset="0"/>
          <a:ea typeface="+mj-ea"/>
          <a:cs typeface="+mj-cs"/>
        </a:defRPr>
      </a:lvl1pPr>
      <a:lvl2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2pPr>
      <a:lvl3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3pPr>
      <a:lvl4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4pPr>
      <a:lvl5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5pPr>
      <a:lvl6pPr marL="4572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6pPr>
      <a:lvl7pPr marL="9144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7pPr>
      <a:lvl8pPr marL="13716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8pPr>
      <a:lvl9pPr marL="18288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9pPr>
    </p:titleStyle>
    <p:bodyStyle>
      <a:lvl1pPr marL="342900" indent="-342900" algn="l" rtl="0" eaLnBrk="0" fontAlgn="base" hangingPunct="0">
        <a:spcBef>
          <a:spcPts val="2000"/>
        </a:spcBef>
        <a:spcAft>
          <a:spcPct val="0"/>
        </a:spcAft>
        <a:buClr>
          <a:srgbClr val="404040"/>
        </a:buClr>
        <a:buSzPct val="90000"/>
        <a:buFont typeface="Wingdings" pitchFamily="2" charset="2"/>
        <a:buChar char="§"/>
        <a:defRPr sz="2200" kern="1200">
          <a:solidFill>
            <a:srgbClr val="595959"/>
          </a:solidFill>
          <a:latin typeface="Arial" charset="0"/>
          <a:ea typeface="+mn-ea"/>
          <a:cs typeface="+mn-cs"/>
        </a:defRPr>
      </a:lvl1pPr>
      <a:lvl2pPr marL="685800" indent="-336550" algn="l" rtl="0" eaLnBrk="0" fontAlgn="base" hangingPunct="0">
        <a:spcBef>
          <a:spcPts val="600"/>
        </a:spcBef>
        <a:spcAft>
          <a:spcPct val="0"/>
        </a:spcAft>
        <a:buClr>
          <a:srgbClr val="7F7F7F"/>
        </a:buClr>
        <a:buSzPct val="95000"/>
        <a:buFont typeface="Wingdings" pitchFamily="2" charset="2"/>
        <a:buChar char="§"/>
        <a:defRPr sz="2000" kern="1200">
          <a:solidFill>
            <a:srgbClr val="595959"/>
          </a:solidFill>
          <a:latin typeface="Arial" charset="0"/>
          <a:ea typeface="+mn-ea"/>
          <a:cs typeface="+mn-cs"/>
        </a:defRPr>
      </a:lvl2pPr>
      <a:lvl3pPr marL="1035050" indent="-349250" algn="l" rtl="0" eaLnBrk="0" fontAlgn="base" hangingPunct="0">
        <a:spcBef>
          <a:spcPts val="600"/>
        </a:spcBef>
        <a:spcAft>
          <a:spcPct val="0"/>
        </a:spcAft>
        <a:buClr>
          <a:srgbClr val="404040"/>
        </a:buClr>
        <a:buSzPct val="92000"/>
        <a:buFont typeface="Wingdings" pitchFamily="2" charset="2"/>
        <a:buChar char="§"/>
        <a:defRPr kern="1200">
          <a:solidFill>
            <a:srgbClr val="595959"/>
          </a:solidFill>
          <a:latin typeface="Arial" charset="0"/>
          <a:ea typeface="+mn-ea"/>
          <a:cs typeface="+mn-cs"/>
        </a:defRPr>
      </a:lvl3pPr>
      <a:lvl4pPr marL="1371600" indent="-336550" algn="l" rtl="0" eaLnBrk="0" fontAlgn="base" hangingPunct="0">
        <a:spcBef>
          <a:spcPts val="600"/>
        </a:spcBef>
        <a:spcAft>
          <a:spcPct val="0"/>
        </a:spcAft>
        <a:buClr>
          <a:srgbClr val="7F7F7F"/>
        </a:buClr>
        <a:buSzPct val="90000"/>
        <a:buFont typeface="Wingdings" pitchFamily="2" charset="2"/>
        <a:buChar char="§"/>
        <a:defRPr kern="1200">
          <a:solidFill>
            <a:srgbClr val="595959"/>
          </a:solidFill>
          <a:latin typeface="Arial" charset="0"/>
          <a:ea typeface="+mn-ea"/>
          <a:cs typeface="+mn-cs"/>
        </a:defRPr>
      </a:lvl4pPr>
      <a:lvl5pPr marL="1720850" indent="-349250" algn="l" rtl="0" eaLnBrk="0" fontAlgn="base" hangingPunct="0">
        <a:spcBef>
          <a:spcPts val="600"/>
        </a:spcBef>
        <a:spcAft>
          <a:spcPct val="0"/>
        </a:spcAft>
        <a:buClr>
          <a:srgbClr val="404040"/>
        </a:buClr>
        <a:buSzPct val="90000"/>
        <a:buFont typeface="Wingdings" pitchFamily="2" charset="2"/>
        <a:buChar char="§"/>
        <a:defRPr kern="1200">
          <a:solidFill>
            <a:srgbClr val="595959"/>
          </a:solidFill>
          <a:latin typeface="Arial" charset="0"/>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p:txBody>
          <a:bodyPr/>
          <a:lstStyle/>
          <a:p>
            <a:r>
              <a:rPr lang="en-US" sz="4400">
                <a:latin typeface="Cambria" pitchFamily="18" charset="0"/>
              </a:rPr>
              <a:t>NOMNC = Notice of Medicare Non coverage</a:t>
            </a:r>
          </a:p>
        </p:txBody>
      </p:sp>
      <p:sp>
        <p:nvSpPr>
          <p:cNvPr id="39938" name="Rectangle 3"/>
          <p:cNvSpPr>
            <a:spLocks noGrp="1"/>
          </p:cNvSpPr>
          <p:nvPr>
            <p:ph type="body" idx="4294967295"/>
          </p:nvPr>
        </p:nvSpPr>
        <p:spPr>
          <a:xfrm>
            <a:off x="985838" y="2012950"/>
            <a:ext cx="10217150" cy="4024313"/>
          </a:xfrm>
        </p:spPr>
        <p:txBody>
          <a:bodyPr/>
          <a:lstStyle/>
          <a:p>
            <a:pPr>
              <a:lnSpc>
                <a:spcPct val="80000"/>
              </a:lnSpc>
            </a:pPr>
            <a:r>
              <a:rPr lang="en-US" sz="2800" b="1" u="sng" dirty="0">
                <a:latin typeface="Cambria" panose="02040503050406030204" pitchFamily="18" charset="0"/>
                <a:ea typeface="Cambria" panose="02040503050406030204" pitchFamily="18" charset="0"/>
              </a:rPr>
              <a:t>Termination of Care</a:t>
            </a:r>
            <a:r>
              <a:rPr lang="en-US" sz="1800" dirty="0">
                <a:latin typeface="Cambria" panose="02040503050406030204" pitchFamily="18" charset="0"/>
                <a:ea typeface="Cambria" panose="02040503050406030204" pitchFamily="18" charset="0"/>
              </a:rPr>
              <a:t> </a:t>
            </a:r>
          </a:p>
          <a:p>
            <a:pPr>
              <a:spcBef>
                <a:spcPct val="0"/>
              </a:spcBef>
              <a:buFont typeface="Wingdings" pitchFamily="2" charset="2"/>
              <a:buNone/>
            </a:pPr>
            <a:endParaRPr lang="en-US" sz="1800" dirty="0">
              <a:latin typeface="Cambria" panose="02040503050406030204" pitchFamily="18" charset="0"/>
              <a:ea typeface="Cambria" panose="02040503050406030204" pitchFamily="18" charset="0"/>
            </a:endParaRPr>
          </a:p>
          <a:p>
            <a:pPr>
              <a:spcBef>
                <a:spcPct val="0"/>
              </a:spcBef>
              <a:buFont typeface="Wingdings" pitchFamily="2" charset="2"/>
              <a:buChar char="Ø"/>
            </a:pPr>
            <a:r>
              <a:rPr lang="en-US" sz="2000" b="1" dirty="0">
                <a:latin typeface="Cambria" panose="02040503050406030204" pitchFamily="18" charset="0"/>
                <a:ea typeface="Cambria" panose="02040503050406030204" pitchFamily="18" charset="0"/>
              </a:rPr>
              <a:t>If patient discharged from Medicare services and no other care will occur due to:</a:t>
            </a:r>
            <a:r>
              <a:rPr lang="en-US" sz="1800" dirty="0">
                <a:latin typeface="Cambria" panose="02040503050406030204" pitchFamily="18" charset="0"/>
                <a:ea typeface="Cambria" panose="02040503050406030204" pitchFamily="18" charset="0"/>
              </a:rPr>
              <a:t> </a:t>
            </a:r>
          </a:p>
          <a:p>
            <a:pPr>
              <a:spcBef>
                <a:spcPct val="0"/>
              </a:spcBef>
              <a:buFontTx/>
              <a:buChar char="•"/>
            </a:pPr>
            <a:r>
              <a:rPr lang="en-US" sz="2000" dirty="0">
                <a:latin typeface="Cambria" panose="02040503050406030204" pitchFamily="18" charset="0"/>
                <a:ea typeface="Cambria" panose="02040503050406030204" pitchFamily="18" charset="0"/>
              </a:rPr>
              <a:t>Not medically necessary/custodial/goals met </a:t>
            </a:r>
          </a:p>
          <a:p>
            <a:pPr>
              <a:spcBef>
                <a:spcPct val="0"/>
              </a:spcBef>
              <a:buFontTx/>
              <a:buChar char="•"/>
            </a:pPr>
            <a:r>
              <a:rPr lang="en-US" sz="2000" dirty="0">
                <a:latin typeface="Cambria" panose="02040503050406030204" pitchFamily="18" charset="0"/>
                <a:ea typeface="Cambria" panose="02040503050406030204" pitchFamily="18" charset="0"/>
              </a:rPr>
              <a:t>Patient not Homebound </a:t>
            </a:r>
          </a:p>
          <a:p>
            <a:pPr>
              <a:spcBef>
                <a:spcPct val="0"/>
              </a:spcBef>
              <a:buFontTx/>
              <a:buChar char="•"/>
            </a:pPr>
            <a:r>
              <a:rPr lang="en-US" sz="2000" dirty="0">
                <a:latin typeface="Cambria" panose="02040503050406030204" pitchFamily="18" charset="0"/>
                <a:ea typeface="Cambria" panose="02040503050406030204" pitchFamily="18" charset="0"/>
              </a:rPr>
              <a:t>SN not intermittent</a:t>
            </a:r>
          </a:p>
          <a:p>
            <a:pPr>
              <a:spcBef>
                <a:spcPct val="0"/>
              </a:spcBef>
              <a:buFont typeface="Wingdings" pitchFamily="2" charset="2"/>
              <a:buChar char="Ø"/>
            </a:pPr>
            <a:r>
              <a:rPr lang="en-US" sz="2000" b="1" dirty="0">
                <a:latin typeface="Cambria" panose="02040503050406030204" pitchFamily="18" charset="0"/>
                <a:ea typeface="Cambria" panose="02040503050406030204" pitchFamily="18" charset="0"/>
              </a:rPr>
              <a:t>Example of termination due to physician or provider orders</a:t>
            </a:r>
            <a:r>
              <a:rPr lang="en-US" sz="2000" dirty="0">
                <a:latin typeface="Cambria" panose="02040503050406030204" pitchFamily="18" charset="0"/>
                <a:ea typeface="Cambria" panose="02040503050406030204" pitchFamily="18" charset="0"/>
              </a:rPr>
              <a:t>:  POC lists wound care twice a week, provider writes order to discontinue wound care.</a:t>
            </a:r>
          </a:p>
          <a:p>
            <a:pPr>
              <a:spcBef>
                <a:spcPct val="0"/>
              </a:spcBef>
              <a:buFont typeface="Wingdings" pitchFamily="2" charset="2"/>
              <a:buChar char="Ø"/>
            </a:pPr>
            <a:r>
              <a:rPr lang="en-US" sz="2000" b="1" dirty="0">
                <a:latin typeface="Cambria" panose="02040503050406030204" pitchFamily="18" charset="0"/>
                <a:ea typeface="Cambria" panose="02040503050406030204" pitchFamily="18" charset="0"/>
              </a:rPr>
              <a:t>Example of termination due to home health agency</a:t>
            </a:r>
            <a:r>
              <a:rPr lang="en-US" sz="2000" dirty="0">
                <a:latin typeface="Cambria" panose="02040503050406030204" pitchFamily="18" charset="0"/>
                <a:ea typeface="Cambria" panose="02040503050406030204" pitchFamily="18" charset="0"/>
              </a:rPr>
              <a:t>:  The POC orders are PT 4xw, home health agency has lost PT staff and can no longer staff PT services</a:t>
            </a:r>
          </a:p>
          <a:p>
            <a:pPr>
              <a:spcBef>
                <a:spcPct val="0"/>
              </a:spcBef>
              <a:buFont typeface="Wingdings" pitchFamily="2" charset="2"/>
              <a:buChar char="Ø"/>
            </a:pPr>
            <a:r>
              <a:rPr lang="en-US" sz="2000" dirty="0">
                <a:latin typeface="Cambria" panose="02040503050406030204" pitchFamily="18" charset="0"/>
                <a:ea typeface="Cambria" panose="02040503050406030204" pitchFamily="18" charset="0"/>
              </a:rPr>
              <a:t>If a termination involves ending all of Medicare covered care, and no further care is being delivered, the only noticed issued would be the Notice of Medicare Non coverage (NOMNC).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p:txBody>
          <a:bodyPr/>
          <a:lstStyle/>
          <a:p>
            <a:r>
              <a:rPr lang="en-US" sz="4400">
                <a:latin typeface="Cambria" pitchFamily="18" charset="0"/>
              </a:rPr>
              <a:t>NOMNC = Notice of Medicare Non Coverage</a:t>
            </a:r>
          </a:p>
        </p:txBody>
      </p:sp>
      <p:sp>
        <p:nvSpPr>
          <p:cNvPr id="40962" name="Rectangle 3"/>
          <p:cNvSpPr>
            <a:spLocks noGrp="1"/>
          </p:cNvSpPr>
          <p:nvPr>
            <p:ph type="body" idx="4294967295"/>
          </p:nvPr>
        </p:nvSpPr>
        <p:spPr>
          <a:xfrm>
            <a:off x="985838" y="1913641"/>
            <a:ext cx="10217150" cy="4123622"/>
          </a:xfrm>
        </p:spPr>
        <p:txBody>
          <a:bodyPr/>
          <a:lstStyle/>
          <a:p>
            <a:endParaRPr lang="en-US" sz="2000" dirty="0"/>
          </a:p>
          <a:p>
            <a:r>
              <a:rPr lang="en-US" sz="2000" dirty="0">
                <a:latin typeface="Cambria" panose="02040503050406030204" pitchFamily="18" charset="0"/>
                <a:ea typeface="Cambria" panose="02040503050406030204" pitchFamily="18" charset="0"/>
              </a:rPr>
              <a:t>The NOMNC must be delivered at least two calendar days before Medicare covered services end or the second to last day of service if care is not being provided daily. </a:t>
            </a:r>
          </a:p>
          <a:p>
            <a:r>
              <a:rPr lang="en-US" sz="2000" dirty="0">
                <a:latin typeface="Cambria" panose="02040503050406030204" pitchFamily="18" charset="0"/>
                <a:ea typeface="Cambria" panose="02040503050406030204" pitchFamily="18" charset="0"/>
              </a:rPr>
              <a:t>Note: The two day advance requirement is not a 48 hour requirement. </a:t>
            </a:r>
          </a:p>
          <a:p>
            <a:r>
              <a:rPr lang="en-US" sz="2000" dirty="0">
                <a:latin typeface="Cambria" panose="02040503050406030204" pitchFamily="18" charset="0"/>
                <a:ea typeface="Cambria" panose="02040503050406030204" pitchFamily="18" charset="0"/>
              </a:rPr>
              <a:t>A NOMNC must be delivered even if the beneficiary agrees with the termination of services. Medicare providers are responsible for the delivery of the NOMNC. </a:t>
            </a:r>
          </a:p>
          <a:p>
            <a:r>
              <a:rPr lang="en-US" sz="2000" dirty="0">
                <a:latin typeface="Cambria" panose="02040503050406030204" pitchFamily="18" charset="0"/>
                <a:ea typeface="Cambria" panose="02040503050406030204" pitchFamily="18" charset="0"/>
              </a:rPr>
              <a:t>The provider must ensure that the beneficiary or representative signs and dates the NOMNC to demonstrate that the beneficiary or representative received the notice and understands that the termination decision can be disputed. Use of assistive devices may be used to obtain a signature.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p:txBody>
          <a:bodyPr/>
          <a:lstStyle/>
          <a:p>
            <a:r>
              <a:rPr lang="en-US" sz="4400">
                <a:latin typeface="Cambria" pitchFamily="18" charset="0"/>
              </a:rPr>
              <a:t>NOMNC = Notice of Medicare Non Coverage</a:t>
            </a:r>
          </a:p>
        </p:txBody>
      </p:sp>
      <p:sp>
        <p:nvSpPr>
          <p:cNvPr id="41986" name="Rectangle 3"/>
          <p:cNvSpPr>
            <a:spLocks noGrp="1"/>
          </p:cNvSpPr>
          <p:nvPr>
            <p:ph type="body" idx="4294967295"/>
          </p:nvPr>
        </p:nvSpPr>
        <p:spPr>
          <a:xfrm>
            <a:off x="985838" y="2394408"/>
            <a:ext cx="10217150" cy="3642855"/>
          </a:xfrm>
        </p:spPr>
        <p:txBody>
          <a:bodyPr/>
          <a:lstStyle/>
          <a:p>
            <a:pPr>
              <a:spcBef>
                <a:spcPct val="0"/>
              </a:spcBef>
            </a:pPr>
            <a:r>
              <a:rPr lang="en-US" sz="2400" dirty="0">
                <a:latin typeface="Cambria" panose="02040503050406030204" pitchFamily="18" charset="0"/>
                <a:ea typeface="Cambria" panose="02040503050406030204" pitchFamily="18" charset="0"/>
              </a:rPr>
              <a:t>Notice provided when all Medicare services are ending</a:t>
            </a:r>
            <a:r>
              <a:rPr lang="en-US" sz="2600" dirty="0">
                <a:latin typeface="Cambria" panose="02040503050406030204" pitchFamily="18" charset="0"/>
                <a:ea typeface="Cambria" panose="02040503050406030204" pitchFamily="18" charset="0"/>
              </a:rPr>
              <a:t> </a:t>
            </a:r>
          </a:p>
          <a:p>
            <a:pPr>
              <a:spcBef>
                <a:spcPct val="0"/>
              </a:spcBef>
              <a:buFont typeface="Wingdings" pitchFamily="2" charset="2"/>
              <a:buChar char="Ø"/>
            </a:pPr>
            <a:r>
              <a:rPr lang="en-US" sz="26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For reasons such as no longer HB, goals met, no skilled services </a:t>
            </a:r>
          </a:p>
          <a:p>
            <a:pPr>
              <a:spcBef>
                <a:spcPct val="0"/>
              </a:spcBef>
              <a:buFont typeface="Wingdings" pitchFamily="2" charset="2"/>
              <a:buChar char="Ø"/>
            </a:pPr>
            <a:r>
              <a:rPr lang="en-US" sz="2000" dirty="0">
                <a:latin typeface="Cambria" panose="02040503050406030204" pitchFamily="18" charset="0"/>
                <a:ea typeface="Cambria" panose="02040503050406030204" pitchFamily="18" charset="0"/>
              </a:rPr>
              <a:t>   Exception: Pt chooses discharge, DC for cause, no face to face completed</a:t>
            </a:r>
            <a:r>
              <a:rPr lang="en-US" sz="260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 </a:t>
            </a:r>
          </a:p>
          <a:p>
            <a:pPr>
              <a:spcBef>
                <a:spcPct val="0"/>
              </a:spcBef>
            </a:pPr>
            <a:r>
              <a:rPr lang="en-US" sz="2400" dirty="0">
                <a:latin typeface="Cambria" panose="02040503050406030204" pitchFamily="18" charset="0"/>
                <a:ea typeface="Cambria" panose="02040503050406030204" pitchFamily="18" charset="0"/>
              </a:rPr>
              <a:t>Allows patient to appeal discharge to QIO </a:t>
            </a:r>
          </a:p>
          <a:p>
            <a:pPr>
              <a:spcBef>
                <a:spcPct val="0"/>
              </a:spcBef>
            </a:pPr>
            <a:r>
              <a:rPr lang="en-US" sz="2400" dirty="0">
                <a:latin typeface="Cambria" panose="02040503050406030204" pitchFamily="18" charset="0"/>
                <a:ea typeface="Cambria" panose="02040503050406030204" pitchFamily="18" charset="0"/>
              </a:rPr>
              <a:t>QIO notifies HHA </a:t>
            </a:r>
          </a:p>
          <a:p>
            <a:pPr>
              <a:spcBef>
                <a:spcPct val="0"/>
              </a:spcBef>
            </a:pPr>
            <a:endParaRPr lang="en-US" sz="2400" dirty="0">
              <a:latin typeface="Cambria" panose="02040503050406030204" pitchFamily="18" charset="0"/>
              <a:ea typeface="Cambria" panose="02040503050406030204" pitchFamily="18" charset="0"/>
            </a:endParaRPr>
          </a:p>
          <a:p>
            <a:pPr>
              <a:spcBef>
                <a:spcPct val="0"/>
              </a:spcBef>
            </a:pPr>
            <a:endParaRPr lang="en-US" sz="2400" dirty="0">
              <a:latin typeface="Cambria" panose="02040503050406030204" pitchFamily="18" charset="0"/>
              <a:ea typeface="Cambria" panose="02040503050406030204" pitchFamily="18" charset="0"/>
            </a:endParaRPr>
          </a:p>
          <a:p>
            <a:pPr>
              <a:spcBef>
                <a:spcPct val="0"/>
              </a:spcBef>
            </a:pPr>
            <a:r>
              <a:rPr lang="en-US" sz="2400" dirty="0">
                <a:latin typeface="Cambria" panose="02040503050406030204" pitchFamily="18" charset="0"/>
                <a:ea typeface="Cambria" panose="02040503050406030204" pitchFamily="18" charset="0"/>
              </a:rPr>
              <a:t>NOTE: Includes all Medicare Plans (Traditional/FFS &amp; Advantage Plans)</a:t>
            </a:r>
          </a:p>
          <a:p>
            <a:pPr>
              <a:spcBef>
                <a:spcPct val="0"/>
              </a:spcBef>
            </a:pPr>
            <a:endParaRPr lang="en-US" sz="2400" dirty="0">
              <a:latin typeface="Calibri" pitchFamily="34" charset="0"/>
            </a:endParaRPr>
          </a:p>
          <a:p>
            <a:pPr>
              <a:lnSpc>
                <a:spcPct val="80000"/>
              </a:lnSpc>
            </a:pPr>
            <a:endParaRPr lang="en-US" sz="2400" dirty="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p:txBody>
          <a:bodyPr/>
          <a:lstStyle/>
          <a:p>
            <a:r>
              <a:rPr lang="en-US" sz="4400" dirty="0">
                <a:latin typeface="Cambria" pitchFamily="18" charset="0"/>
              </a:rPr>
              <a:t>NOMNC = Notice of Medicare Non Coverage</a:t>
            </a:r>
          </a:p>
        </p:txBody>
      </p:sp>
      <p:sp>
        <p:nvSpPr>
          <p:cNvPr id="43010" name="Rectangle 3"/>
          <p:cNvSpPr>
            <a:spLocks noGrp="1"/>
          </p:cNvSpPr>
          <p:nvPr>
            <p:ph type="body" idx="4294967295"/>
          </p:nvPr>
        </p:nvSpPr>
        <p:spPr>
          <a:xfrm>
            <a:off x="985838" y="2212975"/>
            <a:ext cx="10217150" cy="3916363"/>
          </a:xfrm>
        </p:spPr>
        <p:txBody>
          <a:bodyPr/>
          <a:lstStyle/>
          <a:p>
            <a:pPr>
              <a:lnSpc>
                <a:spcPct val="90000"/>
              </a:lnSpc>
            </a:pPr>
            <a:r>
              <a:rPr lang="en-US" sz="2800" b="1" u="sng" dirty="0">
                <a:latin typeface="Cambria" panose="02040503050406030204" pitchFamily="18" charset="0"/>
                <a:ea typeface="Cambria" panose="02040503050406030204" pitchFamily="18" charset="0"/>
              </a:rPr>
              <a:t>Notice of Medicare Non Coverage – Generic form</a:t>
            </a:r>
          </a:p>
          <a:p>
            <a:pPr>
              <a:lnSpc>
                <a:spcPct val="90000"/>
              </a:lnSpc>
            </a:pPr>
            <a:r>
              <a:rPr lang="en-US" sz="2400" dirty="0">
                <a:latin typeface="Cambria" panose="02040503050406030204" pitchFamily="18" charset="0"/>
                <a:ea typeface="Cambria" panose="02040503050406030204" pitchFamily="18" charset="0"/>
              </a:rPr>
              <a:t>Must be provided at LEAST two days prior to discharge date </a:t>
            </a:r>
          </a:p>
          <a:p>
            <a:pPr>
              <a:lnSpc>
                <a:spcPct val="90000"/>
              </a:lnSpc>
            </a:pPr>
            <a:r>
              <a:rPr lang="en-US" sz="2400" dirty="0">
                <a:latin typeface="Cambria" panose="02040503050406030204" pitchFamily="18" charset="0"/>
                <a:ea typeface="Cambria" panose="02040503050406030204" pitchFamily="18" charset="0"/>
              </a:rPr>
              <a:t>Should not be a surprise </a:t>
            </a:r>
          </a:p>
          <a:p>
            <a:pPr>
              <a:lnSpc>
                <a:spcPct val="90000"/>
              </a:lnSpc>
            </a:pPr>
            <a:r>
              <a:rPr lang="en-US" sz="2400" dirty="0">
                <a:latin typeface="Cambria" panose="02040503050406030204" pitchFamily="18" charset="0"/>
                <a:ea typeface="Cambria" panose="02040503050406030204" pitchFamily="18" charset="0"/>
              </a:rPr>
              <a:t>Can be given more than two days from anticipated discharge date</a:t>
            </a:r>
          </a:p>
          <a:p>
            <a:pPr>
              <a:lnSpc>
                <a:spcPct val="90000"/>
              </a:lnSpc>
            </a:pPr>
            <a:r>
              <a:rPr lang="en-US" sz="2400" dirty="0">
                <a:latin typeface="Cambria" panose="02040503050406030204" pitchFamily="18" charset="0"/>
                <a:ea typeface="Cambria" panose="02040503050406030204" pitchFamily="18" charset="0"/>
              </a:rPr>
              <a:t>Allows patient to appeal the discharge </a:t>
            </a:r>
          </a:p>
          <a:p>
            <a:pPr>
              <a:lnSpc>
                <a:spcPct val="90000"/>
              </a:lnSpc>
            </a:pPr>
            <a:r>
              <a:rPr lang="en-US" sz="2400" dirty="0">
                <a:latin typeface="Cambria" panose="02040503050406030204" pitchFamily="18" charset="0"/>
                <a:ea typeface="Cambria" panose="02040503050406030204" pitchFamily="18" charset="0"/>
              </a:rPr>
              <a:t>If patient gives you feedback that appeal likely, you want to start the detailed explanation of non coverage form.</a:t>
            </a:r>
            <a:r>
              <a:rPr lang="en-US" dirty="0">
                <a:latin typeface="Cambria" panose="02040503050406030204" pitchFamily="18" charset="0"/>
                <a:ea typeface="Cambria" panose="02040503050406030204" pitchFamily="18" charset="0"/>
              </a:rPr>
              <a:t> </a:t>
            </a:r>
          </a:p>
          <a:p>
            <a:pPr marL="0" indent="0">
              <a:lnSpc>
                <a:spcPct val="90000"/>
              </a:lnSpc>
              <a:buNone/>
            </a:pPr>
            <a:endParaRPr lang="en-US" dirty="0">
              <a:latin typeface="Calibri" pitchFamily="34" charset="0"/>
            </a:endParaRPr>
          </a:p>
          <a:p>
            <a:pPr>
              <a:lnSpc>
                <a:spcPct val="90000"/>
              </a:lnSpc>
            </a:pPr>
            <a:endParaRPr lang="en-US" dirty="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8E27-C4F8-4AD6-ACC6-A22593B6BF06}"/>
              </a:ext>
            </a:extLst>
          </p:cNvPr>
          <p:cNvSpPr>
            <a:spLocks noGrp="1"/>
          </p:cNvSpPr>
          <p:nvPr>
            <p:ph type="title"/>
          </p:nvPr>
        </p:nvSpPr>
        <p:spPr/>
        <p:txBody>
          <a:bodyPr/>
          <a:lstStyle/>
          <a:p>
            <a:r>
              <a:rPr lang="en-US" sz="4400" dirty="0">
                <a:latin typeface="Cambria" panose="02040503050406030204" pitchFamily="18" charset="0"/>
                <a:ea typeface="Cambria" panose="02040503050406030204" pitchFamily="18" charset="0"/>
              </a:rPr>
              <a:t>When NOMNC is not Needed</a:t>
            </a:r>
          </a:p>
        </p:txBody>
      </p:sp>
      <p:sp>
        <p:nvSpPr>
          <p:cNvPr id="3" name="Rectangle 3">
            <a:extLst>
              <a:ext uri="{FF2B5EF4-FFF2-40B4-BE49-F238E27FC236}">
                <a16:creationId xmlns:a16="http://schemas.microsoft.com/office/drawing/2014/main" id="{941944A3-D9C1-450F-B9FD-6B643EBD48B2}"/>
              </a:ext>
            </a:extLst>
          </p:cNvPr>
          <p:cNvSpPr txBox="1">
            <a:spLocks/>
          </p:cNvSpPr>
          <p:nvPr/>
        </p:nvSpPr>
        <p:spPr bwMode="auto">
          <a:xfrm>
            <a:off x="985838" y="2535810"/>
            <a:ext cx="10217150" cy="30919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2000"/>
              </a:spcBef>
              <a:spcAft>
                <a:spcPct val="0"/>
              </a:spcAft>
              <a:buClr>
                <a:srgbClr val="404040"/>
              </a:buClr>
              <a:buSzPct val="90000"/>
              <a:buFont typeface="Wingdings" pitchFamily="2" charset="2"/>
              <a:buChar char="§"/>
              <a:defRPr sz="2200" kern="1200">
                <a:solidFill>
                  <a:srgbClr val="595959"/>
                </a:solidFill>
                <a:latin typeface="Arial" charset="0"/>
                <a:ea typeface="+mn-ea"/>
                <a:cs typeface="+mn-cs"/>
              </a:defRPr>
            </a:lvl1pPr>
            <a:lvl2pPr marL="685800" indent="-336550" algn="l" rtl="0" eaLnBrk="0" fontAlgn="base" hangingPunct="0">
              <a:spcBef>
                <a:spcPts val="600"/>
              </a:spcBef>
              <a:spcAft>
                <a:spcPct val="0"/>
              </a:spcAft>
              <a:buClr>
                <a:srgbClr val="7F7F7F"/>
              </a:buClr>
              <a:buSzPct val="95000"/>
              <a:buFont typeface="Wingdings" pitchFamily="2" charset="2"/>
              <a:buChar char="§"/>
              <a:defRPr sz="2000" kern="1200">
                <a:solidFill>
                  <a:srgbClr val="595959"/>
                </a:solidFill>
                <a:latin typeface="Arial" charset="0"/>
                <a:ea typeface="+mn-ea"/>
                <a:cs typeface="+mn-cs"/>
              </a:defRPr>
            </a:lvl2pPr>
            <a:lvl3pPr marL="1035050" indent="-349250" algn="l" rtl="0" eaLnBrk="0" fontAlgn="base" hangingPunct="0">
              <a:spcBef>
                <a:spcPts val="600"/>
              </a:spcBef>
              <a:spcAft>
                <a:spcPct val="0"/>
              </a:spcAft>
              <a:buClr>
                <a:srgbClr val="404040"/>
              </a:buClr>
              <a:buSzPct val="92000"/>
              <a:buFont typeface="Wingdings" pitchFamily="2" charset="2"/>
              <a:buChar char="§"/>
              <a:defRPr kern="1200">
                <a:solidFill>
                  <a:srgbClr val="595959"/>
                </a:solidFill>
                <a:latin typeface="Arial" charset="0"/>
                <a:ea typeface="+mn-ea"/>
                <a:cs typeface="+mn-cs"/>
              </a:defRPr>
            </a:lvl3pPr>
            <a:lvl4pPr marL="1371600" indent="-336550" algn="l" rtl="0" eaLnBrk="0" fontAlgn="base" hangingPunct="0">
              <a:spcBef>
                <a:spcPts val="600"/>
              </a:spcBef>
              <a:spcAft>
                <a:spcPct val="0"/>
              </a:spcAft>
              <a:buClr>
                <a:srgbClr val="7F7F7F"/>
              </a:buClr>
              <a:buSzPct val="90000"/>
              <a:buFont typeface="Wingdings" pitchFamily="2" charset="2"/>
              <a:buChar char="§"/>
              <a:defRPr kern="1200">
                <a:solidFill>
                  <a:srgbClr val="595959"/>
                </a:solidFill>
                <a:latin typeface="Arial" charset="0"/>
                <a:ea typeface="+mn-ea"/>
                <a:cs typeface="+mn-cs"/>
              </a:defRPr>
            </a:lvl4pPr>
            <a:lvl5pPr marL="1720850" indent="-349250" algn="l" rtl="0" eaLnBrk="0" fontAlgn="base" hangingPunct="0">
              <a:spcBef>
                <a:spcPts val="600"/>
              </a:spcBef>
              <a:spcAft>
                <a:spcPct val="0"/>
              </a:spcAft>
              <a:buClr>
                <a:srgbClr val="404040"/>
              </a:buClr>
              <a:buSzPct val="90000"/>
              <a:buFont typeface="Wingdings" pitchFamily="2" charset="2"/>
              <a:buChar char="§"/>
              <a:defRPr kern="1200">
                <a:solidFill>
                  <a:srgbClr val="595959"/>
                </a:solidFill>
                <a:latin typeface="Arial" charset="0"/>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a:lstStyle>
          <a:p>
            <a:pPr>
              <a:lnSpc>
                <a:spcPct val="90000"/>
              </a:lnSpc>
            </a:pPr>
            <a:r>
              <a:rPr lang="en-US" sz="2000" dirty="0">
                <a:latin typeface="Cambria" panose="02040503050406030204" pitchFamily="18" charset="0"/>
                <a:ea typeface="Cambria" panose="02040503050406030204" pitchFamily="18" charset="0"/>
              </a:rPr>
              <a:t>When services are being reduced, not terminated- an </a:t>
            </a:r>
            <a:r>
              <a:rPr lang="en-US" sz="2000">
                <a:latin typeface="Cambria" panose="02040503050406030204" pitchFamily="18" charset="0"/>
                <a:ea typeface="Cambria" panose="02040503050406030204" pitchFamily="18" charset="0"/>
              </a:rPr>
              <a:t>HHCCN is used.</a:t>
            </a:r>
            <a:endParaRPr lang="en-US" sz="2000" dirty="0">
              <a:latin typeface="Cambria" panose="02040503050406030204" pitchFamily="18" charset="0"/>
              <a:ea typeface="Cambria" panose="02040503050406030204" pitchFamily="18" charset="0"/>
            </a:endParaRPr>
          </a:p>
          <a:p>
            <a:pPr>
              <a:lnSpc>
                <a:spcPct val="90000"/>
              </a:lnSpc>
            </a:pPr>
            <a:r>
              <a:rPr lang="en-US" sz="2000" dirty="0">
                <a:latin typeface="Cambria" panose="02040503050406030204" pitchFamily="18" charset="0"/>
                <a:ea typeface="Cambria" panose="02040503050406030204" pitchFamily="18" charset="0"/>
              </a:rPr>
              <a:t>When a beneficiary transfers to another provider at the same level of care </a:t>
            </a:r>
          </a:p>
          <a:p>
            <a:pPr>
              <a:lnSpc>
                <a:spcPct val="90000"/>
              </a:lnSpc>
            </a:pPr>
            <a:r>
              <a:rPr lang="en-US" sz="2000" dirty="0">
                <a:latin typeface="Cambria" panose="02040503050406030204" pitchFamily="18" charset="0"/>
                <a:ea typeface="Cambria" panose="02040503050406030204" pitchFamily="18" charset="0"/>
              </a:rPr>
              <a:t>When beneficiaries are moving to a higher level of care (e.g., home health care ends because a beneficiary is admitted to a SNF). </a:t>
            </a:r>
          </a:p>
          <a:p>
            <a:pPr>
              <a:lnSpc>
                <a:spcPct val="90000"/>
              </a:lnSpc>
            </a:pPr>
            <a:r>
              <a:rPr lang="en-US" sz="2000" dirty="0">
                <a:latin typeface="Cambria" panose="02040503050406030204" pitchFamily="18" charset="0"/>
                <a:ea typeface="Cambria" panose="02040503050406030204" pitchFamily="18" charset="0"/>
              </a:rPr>
              <a:t>When beneficiaries end care on their own initiative (Document PATIENT CHOICE in DC Summary)</a:t>
            </a:r>
          </a:p>
          <a:p>
            <a:pPr>
              <a:lnSpc>
                <a:spcPct val="90000"/>
              </a:lnSpc>
            </a:pPr>
            <a:r>
              <a:rPr lang="en-US" sz="2000" dirty="0">
                <a:latin typeface="Cambria" panose="02040503050406030204" pitchFamily="18" charset="0"/>
                <a:ea typeface="Cambria" panose="02040503050406030204" pitchFamily="18" charset="0"/>
              </a:rPr>
              <a:t>When a provider discontinues care for business reasons (HHCCN Option 2)</a:t>
            </a:r>
          </a:p>
          <a:p>
            <a:pPr marL="0" indent="0">
              <a:lnSpc>
                <a:spcPct val="90000"/>
              </a:lnSpc>
              <a:buFont typeface="Wingdings" pitchFamily="2" charset="2"/>
              <a:buNone/>
            </a:pPr>
            <a:endParaRPr lang="en-US" dirty="0">
              <a:latin typeface="Calibri" pitchFamily="34" charset="0"/>
            </a:endParaRPr>
          </a:p>
          <a:p>
            <a:pPr>
              <a:lnSpc>
                <a:spcPct val="90000"/>
              </a:lnSpc>
            </a:pPr>
            <a:endParaRPr lang="en-US" dirty="0">
              <a:latin typeface="Calibri" pitchFamily="34" charset="0"/>
            </a:endParaRPr>
          </a:p>
        </p:txBody>
      </p:sp>
    </p:spTree>
    <p:extLst>
      <p:ext uri="{BB962C8B-B14F-4D97-AF65-F5344CB8AC3E}">
        <p14:creationId xmlns:p14="http://schemas.microsoft.com/office/powerpoint/2010/main" val="399519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p:txBody>
          <a:bodyPr/>
          <a:lstStyle/>
          <a:p>
            <a:r>
              <a:rPr lang="en-US" sz="4400">
                <a:latin typeface="Cambria" pitchFamily="18" charset="0"/>
              </a:rPr>
              <a:t>NOMNC = Notice of Medicare Non Coverage</a:t>
            </a:r>
          </a:p>
        </p:txBody>
      </p:sp>
      <p:pic>
        <p:nvPicPr>
          <p:cNvPr id="5" name="Picture 4">
            <a:extLst>
              <a:ext uri="{FF2B5EF4-FFF2-40B4-BE49-F238E27FC236}">
                <a16:creationId xmlns:a16="http://schemas.microsoft.com/office/drawing/2014/main" id="{26A8D534-4E09-D479-C40E-61602EDD379C}"/>
              </a:ext>
            </a:extLst>
          </p:cNvPr>
          <p:cNvPicPr>
            <a:picLocks noChangeAspect="1"/>
          </p:cNvPicPr>
          <p:nvPr/>
        </p:nvPicPr>
        <p:blipFill>
          <a:blip r:embed="rId2"/>
          <a:stretch>
            <a:fillRect/>
          </a:stretch>
        </p:blipFill>
        <p:spPr>
          <a:xfrm>
            <a:off x="1399142" y="1705334"/>
            <a:ext cx="9276204" cy="4808178"/>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ecover Health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cover Health Theme">
      <a:majorFont>
        <a:latin typeface=""/>
        <a:ea typeface="MS PGothic"/>
        <a:cs typeface="MS PGothic"/>
      </a:majorFont>
      <a:minorFont>
        <a:latin typeface=""/>
        <a:ea typeface="MS PGothic"/>
        <a:cs typeface="MS PGothic"/>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cover Health Theme" id="{F0DE3D82-967F-43EC-8221-851A78C11E1C}" vid="{4717BDC6-9D25-4800-A19B-11D8C2AD5F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94DD81D1D4EEB498E2D338E9060EB9F" ma:contentTypeVersion="12" ma:contentTypeDescription="Create a new document." ma:contentTypeScope="" ma:versionID="4a3fed8f580f8d9f43b926646063959f">
  <xsd:schema xmlns:xsd="http://www.w3.org/2001/XMLSchema" xmlns:xs="http://www.w3.org/2001/XMLSchema" xmlns:p="http://schemas.microsoft.com/office/2006/metadata/properties" xmlns:ns3="f4b70c92-cd36-4ecb-9001-507001b8011e" xmlns:ns4="d1cf7d55-5fcb-4a7f-8c1b-11620aa6a285" targetNamespace="http://schemas.microsoft.com/office/2006/metadata/properties" ma:root="true" ma:fieldsID="d56fc85ae675e904161cfd982bb52ff7" ns3:_="" ns4:_="">
    <xsd:import namespace="f4b70c92-cd36-4ecb-9001-507001b8011e"/>
    <xsd:import namespace="d1cf7d55-5fcb-4a7f-8c1b-11620aa6a28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b70c92-cd36-4ecb-9001-507001b801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cf7d55-5fcb-4a7f-8c1b-11620aa6a28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68A52B-287B-4DD8-B065-AE7701F7E126}">
  <ds:schemaRefs>
    <ds:schemaRef ds:uri="f4b70c92-cd36-4ecb-9001-507001b8011e"/>
    <ds:schemaRef ds:uri="http://purl.org/dc/elements/1.1/"/>
    <ds:schemaRef ds:uri="d1cf7d55-5fcb-4a7f-8c1b-11620aa6a285"/>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38C03B5B-9019-4980-ACB6-5196631DD3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b70c92-cd36-4ecb-9001-507001b8011e"/>
    <ds:schemaRef ds:uri="d1cf7d55-5fcb-4a7f-8c1b-11620aa6a2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106A9D-DE4A-4CFE-A766-EFF6B97DF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Recover Health Theme</Template>
  <TotalTime>930</TotalTime>
  <Words>488</Words>
  <Application>Microsoft Office PowerPoint</Application>
  <PresentationFormat>Widescreen</PresentationFormat>
  <Paragraphs>39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Calisto MT</vt:lpstr>
      <vt:lpstr>Cambria</vt:lpstr>
      <vt:lpstr>Wingdings</vt:lpstr>
      <vt:lpstr>Recover Health Theme</vt:lpstr>
      <vt:lpstr>NOMNC = Notice of Medicare Non coverage</vt:lpstr>
      <vt:lpstr>NOMNC = Notice of Medicare Non Coverage</vt:lpstr>
      <vt:lpstr>NOMNC = Notice of Medicare Non Coverage</vt:lpstr>
      <vt:lpstr>NOMNC = Notice of Medicare Non Coverage</vt:lpstr>
      <vt:lpstr>When NOMNC is not Needed</vt:lpstr>
      <vt:lpstr>NOMNC = Notice of Medicare Non Coverage</vt:lpstr>
    </vt:vector>
  </TitlesOfParts>
  <Company>Recover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Stork 2</dc:creator>
  <cp:lastModifiedBy>Marianne Dernbach</cp:lastModifiedBy>
  <cp:revision>27</cp:revision>
  <dcterms:created xsi:type="dcterms:W3CDTF">2014-08-25T16:36:35Z</dcterms:created>
  <dcterms:modified xsi:type="dcterms:W3CDTF">2025-01-06T21:16:17Z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0x010100494DD81D1D4EEB498E2D338E9060EB9F</vt:lpwstr>
  </property>
</Properties>
</file>