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Lst>
  <p:notesMasterIdLst>
    <p:notesMasterId r:id="rId14"/>
  </p:notesMasterIdLst>
  <p:sldIdLst>
    <p:sldId id="261" r:id="rId5"/>
    <p:sldId id="264" r:id="rId6"/>
    <p:sldId id="256" r:id="rId7"/>
    <p:sldId id="257" r:id="rId8"/>
    <p:sldId id="258" r:id="rId9"/>
    <p:sldId id="259" r:id="rId10"/>
    <p:sldId id="260" r:id="rId11"/>
    <p:sldId id="263" r:id="rId12"/>
    <p:sldId id="265" r:id="rId13"/>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224A6-F81E-5486-CB06-F841CF27A331}" v="214" dt="2025-06-10T13:13:49.564"/>
    <p1510:client id="{4A0280ED-C26D-49B4-97B7-32055ACED926}" v="92" dt="2025-06-10T13:26:35.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B5D099-B141-4B53-B8A8-80E7921F1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3528-3108-4515-9138-413028C3794B}">
      <dgm:prSet phldrT="[Text]" phldr="1"/>
      <dgm:spPr/>
      <dgm:t>
        <a:bodyPr/>
        <a:lstStyle/>
        <a:p>
          <a:endParaRPr lang="en-US"/>
        </a:p>
      </dgm:t>
    </dgm:pt>
    <dgm:pt modelId="{EAB69079-EFF5-4BCA-A5FB-F4F347FA2D87}" type="parTrans" cxnId="{0E0BABCD-B3E3-4EBB-9BE8-31A1FF3FADBC}">
      <dgm:prSet/>
      <dgm:spPr/>
      <dgm:t>
        <a:bodyPr/>
        <a:lstStyle/>
        <a:p>
          <a:endParaRPr lang="en-US"/>
        </a:p>
      </dgm:t>
    </dgm:pt>
    <dgm:pt modelId="{44E95DF0-6987-474F-BF47-A3D50A76FC79}" type="sibTrans" cxnId="{0E0BABCD-B3E3-4EBB-9BE8-31A1FF3FADBC}">
      <dgm:prSet/>
      <dgm:spPr/>
      <dgm:t>
        <a:bodyPr/>
        <a:lstStyle/>
        <a:p>
          <a:endParaRPr lang="en-US"/>
        </a:p>
      </dgm:t>
    </dgm:pt>
    <dgm:pt modelId="{2EEABB95-B9E0-4863-92DD-B51BC8B9A4FA}">
      <dgm:prSet phldrT="[Text]"/>
      <dgm:spPr/>
      <dgm:t>
        <a:bodyPr/>
        <a:lstStyle/>
        <a:p>
          <a:endParaRPr lang="en-US"/>
        </a:p>
      </dgm:t>
    </dgm:pt>
    <dgm:pt modelId="{954D91AC-51CE-4B45-B9C4-61D1ABA1B519}" type="sibTrans" cxnId="{867149F8-3AEE-4A14-BFB3-6144270E547B}">
      <dgm:prSet/>
      <dgm:spPr/>
      <dgm:t>
        <a:bodyPr/>
        <a:lstStyle/>
        <a:p>
          <a:endParaRPr lang="en-US"/>
        </a:p>
      </dgm:t>
    </dgm:pt>
    <dgm:pt modelId="{3F73FBC9-1926-48D2-A985-A1D928BE02C7}" type="parTrans" cxnId="{867149F8-3AEE-4A14-BFB3-6144270E547B}">
      <dgm:prSet/>
      <dgm:spPr/>
      <dgm:t>
        <a:bodyPr/>
        <a:lstStyle/>
        <a:p>
          <a:endParaRPr lang="en-US"/>
        </a:p>
      </dgm:t>
    </dgm:pt>
    <dgm:pt modelId="{7CD4076D-2FED-4203-9336-F36F1E4BE723}">
      <dgm:prSet/>
      <dgm:spPr/>
      <dgm:t>
        <a:bodyPr/>
        <a:lstStyle/>
        <a:p>
          <a:endParaRPr lang="en-US"/>
        </a:p>
      </dgm:t>
    </dgm:pt>
    <dgm:pt modelId="{FB1E6096-6177-41A6-9318-76A5B4B5C751}" type="parTrans" cxnId="{4BBCC595-BE57-47D1-A36B-E369BB17FC31}">
      <dgm:prSet/>
      <dgm:spPr/>
      <dgm:t>
        <a:bodyPr/>
        <a:lstStyle/>
        <a:p>
          <a:endParaRPr lang="en-US"/>
        </a:p>
      </dgm:t>
    </dgm:pt>
    <dgm:pt modelId="{4C34042D-4107-4FA2-8FC7-FAB0339C6FC7}" type="sibTrans" cxnId="{4BBCC595-BE57-47D1-A36B-E369BB17FC31}">
      <dgm:prSet/>
      <dgm:spPr/>
      <dgm:t>
        <a:bodyPr/>
        <a:lstStyle/>
        <a:p>
          <a:endParaRPr lang="en-US"/>
        </a:p>
      </dgm:t>
    </dgm:pt>
    <dgm:pt modelId="{32137B34-EF66-46F6-BBD8-2C6D124BCF94}">
      <dgm:prSet/>
      <dgm:spPr/>
      <dgm:t>
        <a:bodyPr/>
        <a:lstStyle/>
        <a:p>
          <a:endParaRPr lang="en-US"/>
        </a:p>
      </dgm:t>
    </dgm:pt>
    <dgm:pt modelId="{DDA2219C-E0E8-4DC3-8143-ED8EC6958DC6}" type="parTrans" cxnId="{DC34596F-7C35-480A-B361-16AEF9A8A4F6}">
      <dgm:prSet/>
      <dgm:spPr/>
      <dgm:t>
        <a:bodyPr/>
        <a:lstStyle/>
        <a:p>
          <a:endParaRPr lang="en-US"/>
        </a:p>
      </dgm:t>
    </dgm:pt>
    <dgm:pt modelId="{C09160D8-E0A7-40AB-AFF7-723ABDBB6FDB}" type="sibTrans" cxnId="{DC34596F-7C35-480A-B361-16AEF9A8A4F6}">
      <dgm:prSet/>
      <dgm:spPr/>
      <dgm:t>
        <a:bodyPr/>
        <a:lstStyle/>
        <a:p>
          <a:endParaRPr lang="en-US"/>
        </a:p>
      </dgm:t>
    </dgm:pt>
    <dgm:pt modelId="{76441025-ED48-4046-A3C6-246C5CE118E0}">
      <dgm:prSet/>
      <dgm:spPr/>
      <dgm:t>
        <a:bodyPr/>
        <a:lstStyle/>
        <a:p>
          <a:endParaRPr lang="en-US"/>
        </a:p>
      </dgm:t>
    </dgm:pt>
    <dgm:pt modelId="{F75D7D7E-DBA0-4429-A880-1B8AC4915282}" type="parTrans" cxnId="{F6871BFB-8B32-4B08-BFDD-8DEF0DB1D501}">
      <dgm:prSet/>
      <dgm:spPr/>
      <dgm:t>
        <a:bodyPr/>
        <a:lstStyle/>
        <a:p>
          <a:endParaRPr lang="en-US"/>
        </a:p>
      </dgm:t>
    </dgm:pt>
    <dgm:pt modelId="{859B5A55-7931-4023-A922-2286AE2D8769}" type="sibTrans" cxnId="{F6871BFB-8B32-4B08-BFDD-8DEF0DB1D501}">
      <dgm:prSet/>
      <dgm:spPr/>
      <dgm:t>
        <a:bodyPr/>
        <a:lstStyle/>
        <a:p>
          <a:endParaRPr lang="en-US"/>
        </a:p>
      </dgm:t>
    </dgm:pt>
    <dgm:pt modelId="{20E207DF-3984-4459-94DC-00C08ED11ABE}" type="pres">
      <dgm:prSet presAssocID="{A8B5D099-B141-4B53-B8A8-80E7921F1085}" presName="linear" presStyleCnt="0">
        <dgm:presLayoutVars>
          <dgm:animLvl val="lvl"/>
          <dgm:resizeHandles val="exact"/>
        </dgm:presLayoutVars>
      </dgm:prSet>
      <dgm:spPr/>
    </dgm:pt>
    <dgm:pt modelId="{D3720817-FC99-42F7-9B7F-5C9FF60950C2}" type="pres">
      <dgm:prSet presAssocID="{11F53528-3108-4515-9138-413028C3794B}" presName="parentText" presStyleLbl="node1" presStyleIdx="0" presStyleCnt="5" custLinFactNeighborX="76504" custLinFactNeighborY="-20103">
        <dgm:presLayoutVars>
          <dgm:chMax val="0"/>
          <dgm:bulletEnabled val="1"/>
        </dgm:presLayoutVars>
      </dgm:prSet>
      <dgm:spPr>
        <a:prstGeom prst="rect">
          <a:avLst/>
        </a:prstGeom>
      </dgm:spPr>
    </dgm:pt>
    <dgm:pt modelId="{4740DD15-921E-45A8-A97C-5BDD0DC5696F}" type="pres">
      <dgm:prSet presAssocID="{44E95DF0-6987-474F-BF47-A3D50A76FC79}" presName="spacer" presStyleCnt="0"/>
      <dgm:spPr/>
    </dgm:pt>
    <dgm:pt modelId="{45D055BB-5845-42AE-BB34-0A96F36D9165}" type="pres">
      <dgm:prSet presAssocID="{2EEABB95-B9E0-4863-92DD-B51BC8B9A4FA}" presName="parentText" presStyleLbl="node1" presStyleIdx="1" presStyleCnt="5">
        <dgm:presLayoutVars>
          <dgm:chMax val="0"/>
          <dgm:bulletEnabled val="1"/>
        </dgm:presLayoutVars>
      </dgm:prSet>
      <dgm:spPr>
        <a:prstGeom prst="rect">
          <a:avLst/>
        </a:prstGeom>
      </dgm:spPr>
    </dgm:pt>
    <dgm:pt modelId="{0AC2DE0B-8E8E-4E87-94D2-A8493F833E53}" type="pres">
      <dgm:prSet presAssocID="{954D91AC-51CE-4B45-B9C4-61D1ABA1B519}" presName="spacer" presStyleCnt="0"/>
      <dgm:spPr/>
    </dgm:pt>
    <dgm:pt modelId="{320A9DAE-DA7C-4E70-9715-82B6E7C7285F}" type="pres">
      <dgm:prSet presAssocID="{7CD4076D-2FED-4203-9336-F36F1E4BE723}" presName="parentText" presStyleLbl="node1" presStyleIdx="2" presStyleCnt="5">
        <dgm:presLayoutVars>
          <dgm:chMax val="0"/>
          <dgm:bulletEnabled val="1"/>
        </dgm:presLayoutVars>
      </dgm:prSet>
      <dgm:spPr>
        <a:prstGeom prst="rect">
          <a:avLst/>
        </a:prstGeom>
      </dgm:spPr>
    </dgm:pt>
    <dgm:pt modelId="{AE9CDB0E-C5D1-44F9-B6A2-596F3535D7E7}" type="pres">
      <dgm:prSet presAssocID="{4C34042D-4107-4FA2-8FC7-FAB0339C6FC7}" presName="spacer" presStyleCnt="0"/>
      <dgm:spPr/>
    </dgm:pt>
    <dgm:pt modelId="{45C05E0B-CE03-4813-9BF7-467DA98EEAB0}" type="pres">
      <dgm:prSet presAssocID="{32137B34-EF66-46F6-BBD8-2C6D124BCF94}" presName="parentText" presStyleLbl="node1" presStyleIdx="3" presStyleCnt="5">
        <dgm:presLayoutVars>
          <dgm:chMax val="0"/>
          <dgm:bulletEnabled val="1"/>
        </dgm:presLayoutVars>
      </dgm:prSet>
      <dgm:spPr>
        <a:prstGeom prst="rect">
          <a:avLst/>
        </a:prstGeom>
      </dgm:spPr>
    </dgm:pt>
    <dgm:pt modelId="{59960706-02B1-4D17-90AF-A56A54968CC5}" type="pres">
      <dgm:prSet presAssocID="{C09160D8-E0A7-40AB-AFF7-723ABDBB6FDB}" presName="spacer" presStyleCnt="0"/>
      <dgm:spPr/>
    </dgm:pt>
    <dgm:pt modelId="{DA3E6F0E-5395-4F36-965C-251A70D0E94D}" type="pres">
      <dgm:prSet presAssocID="{76441025-ED48-4046-A3C6-246C5CE118E0}" presName="parentText" presStyleLbl="node1" presStyleIdx="4" presStyleCnt="5">
        <dgm:presLayoutVars>
          <dgm:chMax val="0"/>
          <dgm:bulletEnabled val="1"/>
        </dgm:presLayoutVars>
      </dgm:prSet>
      <dgm:spPr>
        <a:prstGeom prst="rect">
          <a:avLst/>
        </a:prstGeom>
      </dgm:spPr>
    </dgm:pt>
  </dgm:ptLst>
  <dgm:cxnLst>
    <dgm:cxn modelId="{C4F5FE28-86DA-48E8-B91E-4E9343CB0D06}" type="presOf" srcId="{11F53528-3108-4515-9138-413028C3794B}" destId="{D3720817-FC99-42F7-9B7F-5C9FF60950C2}" srcOrd="0" destOrd="0" presId="urn:microsoft.com/office/officeart/2005/8/layout/vList2"/>
    <dgm:cxn modelId="{92BB332F-3BC2-4795-8272-FC2419397397}" type="presOf" srcId="{A8B5D099-B141-4B53-B8A8-80E7921F1085}" destId="{20E207DF-3984-4459-94DC-00C08ED11ABE}" srcOrd="0" destOrd="0" presId="urn:microsoft.com/office/officeart/2005/8/layout/vList2"/>
    <dgm:cxn modelId="{E5890E3A-BE3F-474A-97E6-1FC6C6D649B5}" type="presOf" srcId="{7CD4076D-2FED-4203-9336-F36F1E4BE723}" destId="{320A9DAE-DA7C-4E70-9715-82B6E7C7285F}" srcOrd="0" destOrd="0" presId="urn:microsoft.com/office/officeart/2005/8/layout/vList2"/>
    <dgm:cxn modelId="{DC34596F-7C35-480A-B361-16AEF9A8A4F6}" srcId="{A8B5D099-B141-4B53-B8A8-80E7921F1085}" destId="{32137B34-EF66-46F6-BBD8-2C6D124BCF94}" srcOrd="3" destOrd="0" parTransId="{DDA2219C-E0E8-4DC3-8143-ED8EC6958DC6}" sibTransId="{C09160D8-E0A7-40AB-AFF7-723ABDBB6FDB}"/>
    <dgm:cxn modelId="{64C7DC85-1AFB-4DFE-A3D1-2A72CA7DBFE0}" type="presOf" srcId="{2EEABB95-B9E0-4863-92DD-B51BC8B9A4FA}" destId="{45D055BB-5845-42AE-BB34-0A96F36D9165}" srcOrd="0" destOrd="0" presId="urn:microsoft.com/office/officeart/2005/8/layout/vList2"/>
    <dgm:cxn modelId="{4BBCC595-BE57-47D1-A36B-E369BB17FC31}" srcId="{A8B5D099-B141-4B53-B8A8-80E7921F1085}" destId="{7CD4076D-2FED-4203-9336-F36F1E4BE723}" srcOrd="2" destOrd="0" parTransId="{FB1E6096-6177-41A6-9318-76A5B4B5C751}" sibTransId="{4C34042D-4107-4FA2-8FC7-FAB0339C6FC7}"/>
    <dgm:cxn modelId="{BBABDAAC-C892-4C34-B4B4-068F22F5D7B2}" type="presOf" srcId="{32137B34-EF66-46F6-BBD8-2C6D124BCF94}" destId="{45C05E0B-CE03-4813-9BF7-467DA98EEAB0}" srcOrd="0" destOrd="0" presId="urn:microsoft.com/office/officeart/2005/8/layout/vList2"/>
    <dgm:cxn modelId="{F4D093C6-88D1-4FF1-AD30-DB1A2A86F998}" type="presOf" srcId="{76441025-ED48-4046-A3C6-246C5CE118E0}" destId="{DA3E6F0E-5395-4F36-965C-251A70D0E94D}" srcOrd="0" destOrd="0" presId="urn:microsoft.com/office/officeart/2005/8/layout/vList2"/>
    <dgm:cxn modelId="{0E0BABCD-B3E3-4EBB-9BE8-31A1FF3FADBC}" srcId="{A8B5D099-B141-4B53-B8A8-80E7921F1085}" destId="{11F53528-3108-4515-9138-413028C3794B}" srcOrd="0" destOrd="0" parTransId="{EAB69079-EFF5-4BCA-A5FB-F4F347FA2D87}" sibTransId="{44E95DF0-6987-474F-BF47-A3D50A76FC79}"/>
    <dgm:cxn modelId="{867149F8-3AEE-4A14-BFB3-6144270E547B}" srcId="{A8B5D099-B141-4B53-B8A8-80E7921F1085}" destId="{2EEABB95-B9E0-4863-92DD-B51BC8B9A4FA}" srcOrd="1" destOrd="0" parTransId="{3F73FBC9-1926-48D2-A985-A1D928BE02C7}" sibTransId="{954D91AC-51CE-4B45-B9C4-61D1ABA1B519}"/>
    <dgm:cxn modelId="{F6871BFB-8B32-4B08-BFDD-8DEF0DB1D501}" srcId="{A8B5D099-B141-4B53-B8A8-80E7921F1085}" destId="{76441025-ED48-4046-A3C6-246C5CE118E0}" srcOrd="4" destOrd="0" parTransId="{F75D7D7E-DBA0-4429-A880-1B8AC4915282}" sibTransId="{859B5A55-7931-4023-A922-2286AE2D8769}"/>
    <dgm:cxn modelId="{E1E834D6-8FFC-488C-8D5A-BF45F63B71B1}" type="presParOf" srcId="{20E207DF-3984-4459-94DC-00C08ED11ABE}" destId="{D3720817-FC99-42F7-9B7F-5C9FF60950C2}" srcOrd="0" destOrd="0" presId="urn:microsoft.com/office/officeart/2005/8/layout/vList2"/>
    <dgm:cxn modelId="{01771BB7-4D82-4762-ABD1-A65FEAA2267C}" type="presParOf" srcId="{20E207DF-3984-4459-94DC-00C08ED11ABE}" destId="{4740DD15-921E-45A8-A97C-5BDD0DC5696F}" srcOrd="1" destOrd="0" presId="urn:microsoft.com/office/officeart/2005/8/layout/vList2"/>
    <dgm:cxn modelId="{A8D1360B-9451-44C6-AB5E-8B788CD5CF7C}" type="presParOf" srcId="{20E207DF-3984-4459-94DC-00C08ED11ABE}" destId="{45D055BB-5845-42AE-BB34-0A96F36D9165}" srcOrd="2" destOrd="0" presId="urn:microsoft.com/office/officeart/2005/8/layout/vList2"/>
    <dgm:cxn modelId="{FF989FE8-42F7-4AD2-B11F-0EFBE54BEF80}" type="presParOf" srcId="{20E207DF-3984-4459-94DC-00C08ED11ABE}" destId="{0AC2DE0B-8E8E-4E87-94D2-A8493F833E53}" srcOrd="3" destOrd="0" presId="urn:microsoft.com/office/officeart/2005/8/layout/vList2"/>
    <dgm:cxn modelId="{A20F2D63-D07E-4098-B9C1-D7DDEDCE9B6E}" type="presParOf" srcId="{20E207DF-3984-4459-94DC-00C08ED11ABE}" destId="{320A9DAE-DA7C-4E70-9715-82B6E7C7285F}" srcOrd="4" destOrd="0" presId="urn:microsoft.com/office/officeart/2005/8/layout/vList2"/>
    <dgm:cxn modelId="{F4D40ABA-CDA5-471E-A329-F2999451E8D2}" type="presParOf" srcId="{20E207DF-3984-4459-94DC-00C08ED11ABE}" destId="{AE9CDB0E-C5D1-44F9-B6A2-596F3535D7E7}" srcOrd="5" destOrd="0" presId="urn:microsoft.com/office/officeart/2005/8/layout/vList2"/>
    <dgm:cxn modelId="{46BFA899-D447-41CD-BE88-4478616AE3A3}" type="presParOf" srcId="{20E207DF-3984-4459-94DC-00C08ED11ABE}" destId="{45C05E0B-CE03-4813-9BF7-467DA98EEAB0}" srcOrd="6" destOrd="0" presId="urn:microsoft.com/office/officeart/2005/8/layout/vList2"/>
    <dgm:cxn modelId="{CE8AD807-D0B2-4DCC-B4B6-A4FB02EE0DA5}" type="presParOf" srcId="{20E207DF-3984-4459-94DC-00C08ED11ABE}" destId="{59960706-02B1-4D17-90AF-A56A54968CC5}" srcOrd="7" destOrd="0" presId="urn:microsoft.com/office/officeart/2005/8/layout/vList2"/>
    <dgm:cxn modelId="{E31C91B4-0321-4285-A636-826FDBF01E48}" type="presParOf" srcId="{20E207DF-3984-4459-94DC-00C08ED11ABE}" destId="{DA3E6F0E-5395-4F36-965C-251A70D0E9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303167"/>
          <a:ext cx="5305426" cy="8236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US" sz="3800" kern="1200"/>
        </a:p>
      </dsp:txBody>
      <dsp:txXfrm>
        <a:off x="0" y="303167"/>
        <a:ext cx="5305426" cy="823680"/>
      </dsp:txXfrm>
    </dsp:sp>
    <dsp:sp modelId="{45D055BB-5845-42AE-BB34-0A96F36D9165}">
      <dsp:nvSpPr>
        <dsp:cNvPr id="0" name=""/>
        <dsp:cNvSpPr/>
      </dsp:nvSpPr>
      <dsp:spPr>
        <a:xfrm>
          <a:off x="0" y="1279041"/>
          <a:ext cx="5305426" cy="8236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US" sz="3800" kern="1200"/>
        </a:p>
      </dsp:txBody>
      <dsp:txXfrm>
        <a:off x="0" y="1279041"/>
        <a:ext cx="5305426" cy="823680"/>
      </dsp:txXfrm>
    </dsp:sp>
    <dsp:sp modelId="{320A9DAE-DA7C-4E70-9715-82B6E7C7285F}">
      <dsp:nvSpPr>
        <dsp:cNvPr id="0" name=""/>
        <dsp:cNvSpPr/>
      </dsp:nvSpPr>
      <dsp:spPr>
        <a:xfrm>
          <a:off x="0" y="2229441"/>
          <a:ext cx="5305426" cy="8236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US" sz="3800" kern="1200"/>
        </a:p>
      </dsp:txBody>
      <dsp:txXfrm>
        <a:off x="0" y="2229441"/>
        <a:ext cx="5305426" cy="823680"/>
      </dsp:txXfrm>
    </dsp:sp>
    <dsp:sp modelId="{45C05E0B-CE03-4813-9BF7-467DA98EEAB0}">
      <dsp:nvSpPr>
        <dsp:cNvPr id="0" name=""/>
        <dsp:cNvSpPr/>
      </dsp:nvSpPr>
      <dsp:spPr>
        <a:xfrm>
          <a:off x="0" y="3179841"/>
          <a:ext cx="5305426" cy="8236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US" sz="3800" kern="1200"/>
        </a:p>
      </dsp:txBody>
      <dsp:txXfrm>
        <a:off x="0" y="3179841"/>
        <a:ext cx="5305426" cy="823680"/>
      </dsp:txXfrm>
    </dsp:sp>
    <dsp:sp modelId="{DA3E6F0E-5395-4F36-965C-251A70D0E94D}">
      <dsp:nvSpPr>
        <dsp:cNvPr id="0" name=""/>
        <dsp:cNvSpPr/>
      </dsp:nvSpPr>
      <dsp:spPr>
        <a:xfrm>
          <a:off x="0" y="4130242"/>
          <a:ext cx="5305426" cy="8236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endParaRPr lang="en-US" sz="3800" kern="1200"/>
        </a:p>
      </dsp:txBody>
      <dsp:txXfrm>
        <a:off x="0" y="4130242"/>
        <a:ext cx="5305426" cy="823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350835"/>
          <a:ext cx="7761536" cy="91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350835"/>
        <a:ext cx="7761536" cy="917280"/>
      </dsp:txXfrm>
    </dsp:sp>
    <dsp:sp modelId="{45D055BB-5845-42AE-BB34-0A96F36D9165}">
      <dsp:nvSpPr>
        <dsp:cNvPr id="0" name=""/>
        <dsp:cNvSpPr/>
      </dsp:nvSpPr>
      <dsp:spPr>
        <a:xfrm>
          <a:off x="0" y="1437605"/>
          <a:ext cx="7761536" cy="91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1437605"/>
        <a:ext cx="7761536" cy="917280"/>
      </dsp:txXfrm>
    </dsp:sp>
    <dsp:sp modelId="{320A9DAE-DA7C-4E70-9715-82B6E7C7285F}">
      <dsp:nvSpPr>
        <dsp:cNvPr id="0" name=""/>
        <dsp:cNvSpPr/>
      </dsp:nvSpPr>
      <dsp:spPr>
        <a:xfrm>
          <a:off x="0" y="2496004"/>
          <a:ext cx="7761536" cy="91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2496004"/>
        <a:ext cx="7761536" cy="917280"/>
      </dsp:txXfrm>
    </dsp:sp>
    <dsp:sp modelId="{45C05E0B-CE03-4813-9BF7-467DA98EEAB0}">
      <dsp:nvSpPr>
        <dsp:cNvPr id="0" name=""/>
        <dsp:cNvSpPr/>
      </dsp:nvSpPr>
      <dsp:spPr>
        <a:xfrm>
          <a:off x="0" y="3554405"/>
          <a:ext cx="7761536" cy="91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3554405"/>
        <a:ext cx="7761536" cy="917280"/>
      </dsp:txXfrm>
    </dsp:sp>
    <dsp:sp modelId="{DA3E6F0E-5395-4F36-965C-251A70D0E94D}">
      <dsp:nvSpPr>
        <dsp:cNvPr id="0" name=""/>
        <dsp:cNvSpPr/>
      </dsp:nvSpPr>
      <dsp:spPr>
        <a:xfrm>
          <a:off x="0" y="4612805"/>
          <a:ext cx="7761536" cy="9172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4612805"/>
        <a:ext cx="7761536" cy="917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20817-FC99-42F7-9B7F-5C9FF60950C2}">
      <dsp:nvSpPr>
        <dsp:cNvPr id="0" name=""/>
        <dsp:cNvSpPr/>
      </dsp:nvSpPr>
      <dsp:spPr>
        <a:xfrm>
          <a:off x="0" y="350835"/>
          <a:ext cx="7761536" cy="917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350835"/>
        <a:ext cx="7761536" cy="917280"/>
      </dsp:txXfrm>
    </dsp:sp>
    <dsp:sp modelId="{45D055BB-5845-42AE-BB34-0A96F36D9165}">
      <dsp:nvSpPr>
        <dsp:cNvPr id="0" name=""/>
        <dsp:cNvSpPr/>
      </dsp:nvSpPr>
      <dsp:spPr>
        <a:xfrm>
          <a:off x="0" y="1437605"/>
          <a:ext cx="7761536" cy="917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1437605"/>
        <a:ext cx="7761536" cy="917280"/>
      </dsp:txXfrm>
    </dsp:sp>
    <dsp:sp modelId="{320A9DAE-DA7C-4E70-9715-82B6E7C7285F}">
      <dsp:nvSpPr>
        <dsp:cNvPr id="0" name=""/>
        <dsp:cNvSpPr/>
      </dsp:nvSpPr>
      <dsp:spPr>
        <a:xfrm>
          <a:off x="0" y="2496004"/>
          <a:ext cx="7761536" cy="917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2496004"/>
        <a:ext cx="7761536" cy="917280"/>
      </dsp:txXfrm>
    </dsp:sp>
    <dsp:sp modelId="{45C05E0B-CE03-4813-9BF7-467DA98EEAB0}">
      <dsp:nvSpPr>
        <dsp:cNvPr id="0" name=""/>
        <dsp:cNvSpPr/>
      </dsp:nvSpPr>
      <dsp:spPr>
        <a:xfrm>
          <a:off x="0" y="3554405"/>
          <a:ext cx="7761536" cy="917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3554405"/>
        <a:ext cx="7761536" cy="917280"/>
      </dsp:txXfrm>
    </dsp:sp>
    <dsp:sp modelId="{DA3E6F0E-5395-4F36-965C-251A70D0E94D}">
      <dsp:nvSpPr>
        <dsp:cNvPr id="0" name=""/>
        <dsp:cNvSpPr/>
      </dsp:nvSpPr>
      <dsp:spPr>
        <a:xfrm>
          <a:off x="0" y="4612805"/>
          <a:ext cx="7761536" cy="917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sz="4200" kern="1200"/>
        </a:p>
      </dsp:txBody>
      <dsp:txXfrm>
        <a:off x="0" y="4612805"/>
        <a:ext cx="7761536" cy="9172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23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Must focus on advancing women’s health because data shows women are the majority of the HC workforce, women have the biggest health gaps and are less healthy than men, have poorer health outcomes and as such, there is massive impact to societies globally if the women’s health gap is not closed.</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B9B7B0BB-251E-4D4A-8DE2-2258F3114021}"/>
              </a:ext>
            </a:extLst>
          </p:cNvPr>
          <p:cNvSpPr txBox="1">
            <a:spLocks/>
          </p:cNvSpPr>
          <p:nvPr/>
        </p:nvSpPr>
        <p:spPr>
          <a:xfrm>
            <a:off x="525294" y="4175602"/>
            <a:ext cx="12618720" cy="1590676"/>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sz="5280"/>
          </a:p>
        </p:txBody>
      </p:sp>
    </p:spTree>
    <p:extLst>
      <p:ext uri="{BB962C8B-B14F-4D97-AF65-F5344CB8AC3E}">
        <p14:creationId xmlns:p14="http://schemas.microsoft.com/office/powerpoint/2010/main" val="11860908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F107E7D-50A6-13BD-CF26-C7419D93B73E}"/>
              </a:ext>
            </a:extLst>
          </p:cNvPr>
          <p:cNvSpPr>
            <a:spLocks noGrp="1"/>
          </p:cNvSpPr>
          <p:nvPr>
            <p:ph sz="quarter" idx="10" hasCustomPrompt="1"/>
          </p:nvPr>
        </p:nvSpPr>
        <p:spPr>
          <a:xfrm>
            <a:off x="1339849" y="983334"/>
            <a:ext cx="5305426" cy="5282564"/>
          </a:xfrm>
        </p:spPr>
        <p:txBody>
          <a:bodyPr/>
          <a:lstStyle>
            <a:lvl1pPr marL="0" indent="0">
              <a:buNone/>
              <a:defRPr/>
            </a:lvl1pPr>
          </a:lstStyle>
          <a:p>
            <a:pPr lvl="0"/>
            <a:r>
              <a:rPr lang="en-US"/>
              <a:t>Insert object</a:t>
            </a:r>
          </a:p>
        </p:txBody>
      </p:sp>
      <p:graphicFrame>
        <p:nvGraphicFramePr>
          <p:cNvPr id="10" name="Diagram 9">
            <a:extLst>
              <a:ext uri="{FF2B5EF4-FFF2-40B4-BE49-F238E27FC236}">
                <a16:creationId xmlns:a16="http://schemas.microsoft.com/office/drawing/2014/main" id="{62903065-F7E1-7A57-417C-FD12576FCEDD}"/>
              </a:ext>
            </a:extLst>
          </p:cNvPr>
          <p:cNvGraphicFramePr/>
          <p:nvPr>
            <p:extLst>
              <p:ext uri="{D42A27DB-BD31-4B8C-83A1-F6EECF244321}">
                <p14:modId xmlns:p14="http://schemas.microsoft.com/office/powerpoint/2010/main" val="2311790975"/>
              </p:ext>
            </p:extLst>
          </p:nvPr>
        </p:nvGraphicFramePr>
        <p:xfrm>
          <a:off x="7985124" y="983334"/>
          <a:ext cx="5305426" cy="5282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03186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E1B91-C42B-6DB7-9973-56E202933943}"/>
              </a:ext>
            </a:extLst>
          </p:cNvPr>
          <p:cNvSpPr>
            <a:spLocks noGrp="1"/>
          </p:cNvSpPr>
          <p:nvPr>
            <p:ph type="title" hasCustomPrompt="1"/>
          </p:nvPr>
        </p:nvSpPr>
        <p:spPr>
          <a:xfrm>
            <a:off x="5113098" y="438150"/>
            <a:ext cx="8894017"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280CD62-89A4-DCB6-AF95-3E5244247257}"/>
              </a:ext>
            </a:extLst>
          </p:cNvPr>
          <p:cNvSpPr>
            <a:spLocks noGrp="1"/>
          </p:cNvSpPr>
          <p:nvPr>
            <p:ph type="body" sz="quarter" idx="10"/>
          </p:nvPr>
        </p:nvSpPr>
        <p:spPr>
          <a:xfrm>
            <a:off x="5109639" y="2522220"/>
            <a:ext cx="8894017" cy="465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9574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D6C-D20A-8839-63FE-9A3BBAD947DD}"/>
              </a:ext>
            </a:extLst>
          </p:cNvPr>
          <p:cNvSpPr>
            <a:spLocks noGrp="1"/>
          </p:cNvSpPr>
          <p:nvPr>
            <p:ph type="title" hasCustomPrompt="1"/>
          </p:nvPr>
        </p:nvSpPr>
        <p:spPr>
          <a:xfrm>
            <a:off x="5622146" y="438150"/>
            <a:ext cx="8384969"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F4348A34-CEA8-B152-E42A-5AC7A44C854B}"/>
              </a:ext>
            </a:extLst>
          </p:cNvPr>
          <p:cNvSpPr>
            <a:spLocks noGrp="1"/>
          </p:cNvSpPr>
          <p:nvPr>
            <p:ph type="body" sz="quarter" idx="10"/>
          </p:nvPr>
        </p:nvSpPr>
        <p:spPr>
          <a:xfrm>
            <a:off x="5622146" y="2432686"/>
            <a:ext cx="8384969"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327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3DB65E5-8CDC-70E9-AC2D-08B7FF57712B}"/>
              </a:ext>
            </a:extLst>
          </p:cNvPr>
          <p:cNvGraphicFramePr/>
          <p:nvPr>
            <p:extLst>
              <p:ext uri="{D42A27DB-BD31-4B8C-83A1-F6EECF244321}">
                <p14:modId xmlns:p14="http://schemas.microsoft.com/office/powerpoint/2010/main" val="2968484"/>
              </p:ext>
            </p:extLst>
          </p:nvPr>
        </p:nvGraphicFramePr>
        <p:xfrm>
          <a:off x="5529014" y="983333"/>
          <a:ext cx="7761536" cy="590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941796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7CE1F5E-538B-AB99-48B5-B89E26A99736}"/>
              </a:ext>
            </a:extLst>
          </p:cNvPr>
          <p:cNvGraphicFramePr/>
          <p:nvPr>
            <p:extLst>
              <p:ext uri="{D42A27DB-BD31-4B8C-83A1-F6EECF244321}">
                <p14:modId xmlns:p14="http://schemas.microsoft.com/office/powerpoint/2010/main" val="3017800174"/>
              </p:ext>
            </p:extLst>
          </p:nvPr>
        </p:nvGraphicFramePr>
        <p:xfrm>
          <a:off x="5529014" y="983333"/>
          <a:ext cx="7761536" cy="5909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63923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16BF-819D-E126-B0F2-E8A386F2CE61}"/>
              </a:ext>
            </a:extLst>
          </p:cNvPr>
          <p:cNvSpPr>
            <a:spLocks noGrp="1"/>
          </p:cNvSpPr>
          <p:nvPr>
            <p:ph type="title" hasCustomPrompt="1"/>
          </p:nvPr>
        </p:nvSpPr>
        <p:spPr>
          <a:xfrm>
            <a:off x="5700979" y="438150"/>
            <a:ext cx="8306136" cy="1590676"/>
          </a:xfrm>
        </p:spPr>
        <p:txBody>
          <a:bodyPr>
            <a:normAutofit/>
          </a:bodyPr>
          <a:lstStyle>
            <a:lvl1pPr>
              <a:defRPr sz="4320">
                <a:solidFill>
                  <a:schemeClr val="bg2"/>
                </a:solidFill>
              </a:defRPr>
            </a:lvl1pPr>
          </a:lstStyle>
          <a:p>
            <a:r>
              <a:rPr lang="en-US"/>
              <a:t>Title</a:t>
            </a:r>
          </a:p>
        </p:txBody>
      </p:sp>
      <p:sp>
        <p:nvSpPr>
          <p:cNvPr id="3" name="Text Placeholder 3">
            <a:extLst>
              <a:ext uri="{FF2B5EF4-FFF2-40B4-BE49-F238E27FC236}">
                <a16:creationId xmlns:a16="http://schemas.microsoft.com/office/drawing/2014/main" id="{4A880F55-55B5-8F4A-4DC9-560F44A91F46}"/>
              </a:ext>
            </a:extLst>
          </p:cNvPr>
          <p:cNvSpPr>
            <a:spLocks noGrp="1"/>
          </p:cNvSpPr>
          <p:nvPr>
            <p:ph type="body" sz="quarter" idx="10"/>
          </p:nvPr>
        </p:nvSpPr>
        <p:spPr>
          <a:xfrm>
            <a:off x="5701330" y="2545080"/>
            <a:ext cx="8306136" cy="4739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0806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5700979" y="438150"/>
            <a:ext cx="8306136" cy="1590676"/>
          </a:xfrm>
        </p:spPr>
        <p:txBody>
          <a:bodyPr>
            <a:normAutofit/>
          </a:bodyPr>
          <a:lstStyle>
            <a:lvl1pPr>
              <a:defRPr sz="432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5701330" y="2545080"/>
            <a:ext cx="8306136" cy="47396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7838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B850-045F-860A-EBC8-10A0A73A4D5C}"/>
              </a:ext>
            </a:extLst>
          </p:cNvPr>
          <p:cNvSpPr>
            <a:spLocks noGrp="1"/>
          </p:cNvSpPr>
          <p:nvPr>
            <p:ph type="title" hasCustomPrompt="1"/>
          </p:nvPr>
        </p:nvSpPr>
        <p:spPr>
          <a:xfrm>
            <a:off x="814563" y="2658359"/>
            <a:ext cx="13001275" cy="1033355"/>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E6DCDACB-370B-482B-F8D2-B8CA63986AFF}"/>
              </a:ext>
            </a:extLst>
          </p:cNvPr>
          <p:cNvSpPr>
            <a:spLocks noGrp="1"/>
          </p:cNvSpPr>
          <p:nvPr>
            <p:ph type="body" sz="quarter" idx="10"/>
          </p:nvPr>
        </p:nvSpPr>
        <p:spPr>
          <a:xfrm>
            <a:off x="814562" y="3992881"/>
            <a:ext cx="13001276"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61804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AB89CC-6EC0-AB97-6DC0-5CE02E86F4D1}"/>
              </a:ext>
            </a:extLst>
          </p:cNvPr>
          <p:cNvSpPr>
            <a:spLocks noGrp="1"/>
          </p:cNvSpPr>
          <p:nvPr>
            <p:ph type="title" hasCustomPrompt="1"/>
          </p:nvPr>
        </p:nvSpPr>
        <p:spPr>
          <a:xfrm>
            <a:off x="814563" y="2658359"/>
            <a:ext cx="13001275" cy="1033355"/>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451D9E3-29A6-3F62-FC50-B79FE4753BAD}"/>
              </a:ext>
            </a:extLst>
          </p:cNvPr>
          <p:cNvSpPr>
            <a:spLocks noGrp="1"/>
          </p:cNvSpPr>
          <p:nvPr>
            <p:ph type="body" sz="quarter" idx="10"/>
          </p:nvPr>
        </p:nvSpPr>
        <p:spPr>
          <a:xfrm>
            <a:off x="814562" y="3992881"/>
            <a:ext cx="13001276"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15730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5113098" y="438150"/>
            <a:ext cx="8894017"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5109639" y="2522220"/>
            <a:ext cx="8894017" cy="465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86851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81584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3D1CC1-4700-8C94-E09E-13905A2FCFAA}"/>
              </a:ext>
            </a:extLst>
          </p:cNvPr>
          <p:cNvSpPr>
            <a:spLocks noGrp="1"/>
          </p:cNvSpPr>
          <p:nvPr>
            <p:ph type="title" hasCustomPrompt="1"/>
          </p:nvPr>
        </p:nvSpPr>
        <p:spPr>
          <a:xfrm>
            <a:off x="5113098" y="438150"/>
            <a:ext cx="8894017"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5F9F6E6B-C1AD-DAB0-BAD2-E5B149A4B182}"/>
              </a:ext>
            </a:extLst>
          </p:cNvPr>
          <p:cNvSpPr>
            <a:spLocks noGrp="1"/>
          </p:cNvSpPr>
          <p:nvPr>
            <p:ph type="body" sz="quarter" idx="10"/>
          </p:nvPr>
        </p:nvSpPr>
        <p:spPr>
          <a:xfrm>
            <a:off x="5109639" y="2522220"/>
            <a:ext cx="8894017" cy="4650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80035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BF30-2EC8-C527-3743-7DD8E9679781}"/>
              </a:ext>
            </a:extLst>
          </p:cNvPr>
          <p:cNvSpPr>
            <a:spLocks noGrp="1"/>
          </p:cNvSpPr>
          <p:nvPr>
            <p:ph type="title" hasCustomPrompt="1"/>
          </p:nvPr>
        </p:nvSpPr>
        <p:spPr>
          <a:xfrm>
            <a:off x="1005840" y="438150"/>
            <a:ext cx="9718092"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B1ECEB7F-4F12-9D53-F53E-FE875BBCFDD3}"/>
              </a:ext>
            </a:extLst>
          </p:cNvPr>
          <p:cNvSpPr>
            <a:spLocks noGrp="1"/>
          </p:cNvSpPr>
          <p:nvPr>
            <p:ph type="body" sz="quarter" idx="10"/>
          </p:nvPr>
        </p:nvSpPr>
        <p:spPr>
          <a:xfrm>
            <a:off x="1005840" y="2318386"/>
            <a:ext cx="8054340" cy="4196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09124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90598D-8642-EFBB-FC6B-BA418626A1AF}"/>
              </a:ext>
            </a:extLst>
          </p:cNvPr>
          <p:cNvSpPr>
            <a:spLocks noGrp="1"/>
          </p:cNvSpPr>
          <p:nvPr>
            <p:ph type="title" hasCustomPrompt="1"/>
          </p:nvPr>
        </p:nvSpPr>
        <p:spPr>
          <a:xfrm>
            <a:off x="1005840" y="438150"/>
            <a:ext cx="9718092"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1E3D9C72-5E1A-CCA7-62EC-41D560CA895B}"/>
              </a:ext>
            </a:extLst>
          </p:cNvPr>
          <p:cNvSpPr>
            <a:spLocks noGrp="1"/>
          </p:cNvSpPr>
          <p:nvPr>
            <p:ph type="body" sz="quarter" idx="10"/>
          </p:nvPr>
        </p:nvSpPr>
        <p:spPr>
          <a:xfrm>
            <a:off x="1005840" y="2318386"/>
            <a:ext cx="8054340" cy="4196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19756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814563" y="1648552"/>
            <a:ext cx="13001275" cy="113424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813785" y="3088006"/>
            <a:ext cx="13001275" cy="4015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242714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794105" y="438150"/>
            <a:ext cx="11213010" cy="1590676"/>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794105" y="2522220"/>
            <a:ext cx="11213010" cy="4672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08677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7990-DBBE-A9B0-16B9-82B6628E7C0B}"/>
              </a:ext>
            </a:extLst>
          </p:cNvPr>
          <p:cNvSpPr>
            <a:spLocks noGrp="1"/>
          </p:cNvSpPr>
          <p:nvPr>
            <p:ph type="title" hasCustomPrompt="1"/>
          </p:nvPr>
        </p:nvSpPr>
        <p:spPr/>
        <p:txBody>
          <a:bodyPr/>
          <a:lstStyle>
            <a:lvl1pPr>
              <a:defRPr/>
            </a:lvl1pPr>
          </a:lstStyle>
          <a:p>
            <a:r>
              <a:rPr lang="en-US"/>
              <a:t>Title</a:t>
            </a:r>
          </a:p>
        </p:txBody>
      </p:sp>
      <p:sp>
        <p:nvSpPr>
          <p:cNvPr id="6" name="Text Placeholder 5">
            <a:extLst>
              <a:ext uri="{FF2B5EF4-FFF2-40B4-BE49-F238E27FC236}">
                <a16:creationId xmlns:a16="http://schemas.microsoft.com/office/drawing/2014/main" id="{1D8F3707-CD99-13E4-D9D2-FD0A7D5F67F6}"/>
              </a:ext>
            </a:extLst>
          </p:cNvPr>
          <p:cNvSpPr>
            <a:spLocks noGrp="1"/>
          </p:cNvSpPr>
          <p:nvPr>
            <p:ph type="body" sz="quarter" idx="10"/>
          </p:nvPr>
        </p:nvSpPr>
        <p:spPr>
          <a:xfrm>
            <a:off x="1005840" y="2499360"/>
            <a:ext cx="13001626" cy="4808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02108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A4B96-1579-D729-02C5-6A6D0AD55EC5}"/>
              </a:ext>
            </a:extLst>
          </p:cNvPr>
          <p:cNvSpPr>
            <a:spLocks noGrp="1"/>
          </p:cNvSpPr>
          <p:nvPr>
            <p:ph type="title" hasCustomPrompt="1"/>
          </p:nvPr>
        </p:nvSpPr>
        <p:spPr/>
        <p:txBody>
          <a:bodyPr/>
          <a:lstStyle>
            <a:lvl1pPr>
              <a:defRPr>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6450971A-3BCA-5BEE-1495-7348A3F8CE9D}"/>
              </a:ext>
            </a:extLst>
          </p:cNvPr>
          <p:cNvSpPr>
            <a:spLocks noGrp="1"/>
          </p:cNvSpPr>
          <p:nvPr>
            <p:ph type="body" sz="quarter" idx="10"/>
          </p:nvPr>
        </p:nvSpPr>
        <p:spPr>
          <a:xfrm>
            <a:off x="1005840" y="2364106"/>
            <a:ext cx="13001275" cy="4874894"/>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2339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3335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240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5633457" y="2644022"/>
            <a:ext cx="8022980" cy="1590676"/>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5633086" y="4604386"/>
            <a:ext cx="8023860" cy="836294"/>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208986227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1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FFFFF"/>
          </a:solidFill>
          <a:ln/>
        </p:spPr>
      </p:sp>
      <p:sp>
        <p:nvSpPr>
          <p:cNvPr id="3" name="Shape 1"/>
          <p:cNvSpPr/>
          <p:nvPr/>
        </p:nvSpPr>
        <p:spPr>
          <a:xfrm>
            <a:off x="0" y="0"/>
            <a:ext cx="14630400" cy="8229600"/>
          </a:xfrm>
          <a:prstGeom prst="rect">
            <a:avLst/>
          </a:prstGeom>
          <a:solidFill>
            <a:srgbClr val="FFFFFF"/>
          </a:solidFill>
          <a:ln/>
        </p:spPr>
      </p:sp>
    </p:spTree>
    <p:extLst>
      <p:ext uri="{BB962C8B-B14F-4D97-AF65-F5344CB8AC3E}">
        <p14:creationId xmlns:p14="http://schemas.microsoft.com/office/powerpoint/2010/main" val="187297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5565585" y="438150"/>
            <a:ext cx="8441530" cy="1590676"/>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5565587" y="2295526"/>
            <a:ext cx="8441880" cy="5113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074029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1005840" y="2476500"/>
            <a:ext cx="13001626" cy="28289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56862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1005840" y="438151"/>
            <a:ext cx="13001275" cy="1066368"/>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1005840" y="1979296"/>
            <a:ext cx="13001626"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77106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1892-C57B-DF08-82FB-613FB7C00418}"/>
              </a:ext>
            </a:extLst>
          </p:cNvPr>
          <p:cNvSpPr>
            <a:spLocks noGrp="1"/>
          </p:cNvSpPr>
          <p:nvPr>
            <p:ph type="title" hasCustomPrompt="1"/>
          </p:nvPr>
        </p:nvSpPr>
        <p:spPr>
          <a:xfrm>
            <a:off x="814563" y="2024879"/>
            <a:ext cx="13001275" cy="3393648"/>
          </a:xfrm>
        </p:spPr>
        <p:txBody>
          <a:bodyPr/>
          <a:lstStyle>
            <a:lvl1pPr>
              <a:defRPr/>
            </a:lvl1pPr>
          </a:lstStyle>
          <a:p>
            <a:r>
              <a:rPr lang="en-US"/>
              <a:t>Insert quote copy</a:t>
            </a:r>
          </a:p>
        </p:txBody>
      </p:sp>
      <p:sp>
        <p:nvSpPr>
          <p:cNvPr id="4" name="Text Placeholder 3">
            <a:extLst>
              <a:ext uri="{FF2B5EF4-FFF2-40B4-BE49-F238E27FC236}">
                <a16:creationId xmlns:a16="http://schemas.microsoft.com/office/drawing/2014/main" id="{FE7AA227-B16E-D262-327A-A5A499B6A046}"/>
              </a:ext>
            </a:extLst>
          </p:cNvPr>
          <p:cNvSpPr>
            <a:spLocks noGrp="1"/>
          </p:cNvSpPr>
          <p:nvPr>
            <p:ph type="body" sz="quarter" idx="10" hasCustomPrompt="1"/>
          </p:nvPr>
        </p:nvSpPr>
        <p:spPr>
          <a:xfrm>
            <a:off x="9751696" y="6301741"/>
            <a:ext cx="4063364" cy="689610"/>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271174027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CFC7D-BBDC-662F-86B0-46D89EAFE113}"/>
              </a:ext>
            </a:extLst>
          </p:cNvPr>
          <p:cNvSpPr>
            <a:spLocks noGrp="1"/>
          </p:cNvSpPr>
          <p:nvPr>
            <p:ph type="title" hasCustomPrompt="1"/>
          </p:nvPr>
        </p:nvSpPr>
        <p:spPr>
          <a:xfrm>
            <a:off x="814563" y="2033166"/>
            <a:ext cx="13001275" cy="3023371"/>
          </a:xfrm>
        </p:spPr>
        <p:txBody>
          <a:bodyPr/>
          <a:lstStyle>
            <a:lvl1pPr>
              <a:defRPr/>
            </a:lvl1pPr>
          </a:lstStyle>
          <a:p>
            <a:r>
              <a:rPr lang="en-US"/>
              <a:t>Insert quote</a:t>
            </a:r>
          </a:p>
        </p:txBody>
      </p:sp>
      <p:sp>
        <p:nvSpPr>
          <p:cNvPr id="3" name="Text Placeholder 3">
            <a:extLst>
              <a:ext uri="{FF2B5EF4-FFF2-40B4-BE49-F238E27FC236}">
                <a16:creationId xmlns:a16="http://schemas.microsoft.com/office/drawing/2014/main" id="{03A618F3-980B-101D-7B01-A20C4AC542BD}"/>
              </a:ext>
            </a:extLst>
          </p:cNvPr>
          <p:cNvSpPr>
            <a:spLocks noGrp="1"/>
          </p:cNvSpPr>
          <p:nvPr>
            <p:ph type="body" sz="quarter" idx="10" hasCustomPrompt="1"/>
          </p:nvPr>
        </p:nvSpPr>
        <p:spPr>
          <a:xfrm>
            <a:off x="9751696" y="6301741"/>
            <a:ext cx="4063364" cy="689610"/>
          </a:xfrm>
        </p:spPr>
        <p:txBody>
          <a:bodyPr/>
          <a:lstStyle>
            <a:lvl1pPr marL="0" indent="0">
              <a:buNone/>
              <a:defRPr/>
            </a:lvl1pPr>
            <a:lvl5pPr>
              <a:defRPr/>
            </a:lvl5pPr>
          </a:lstStyle>
          <a:p>
            <a:pPr lvl="0"/>
            <a:r>
              <a:rPr lang="en-US"/>
              <a:t>- Name, Company</a:t>
            </a:r>
          </a:p>
        </p:txBody>
      </p:sp>
    </p:spTree>
    <p:extLst>
      <p:ext uri="{BB962C8B-B14F-4D97-AF65-F5344CB8AC3E}">
        <p14:creationId xmlns:p14="http://schemas.microsoft.com/office/powerpoint/2010/main" val="5145827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1005840" y="2691766"/>
            <a:ext cx="9458326" cy="39490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7437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1005840" y="438150"/>
            <a:ext cx="13001275"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1979842"/>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94" r:id="rId5"/>
    <p:sldLayoutId id="2147483661" r:id="rId6"/>
    <p:sldLayoutId id="2147483662" r:id="rId7"/>
    <p:sldLayoutId id="2147483663" r:id="rId8"/>
    <p:sldLayoutId id="2147483664" r:id="rId9"/>
    <p:sldLayoutId id="2147483665" r:id="rId10"/>
    <p:sldLayoutId id="2147483666" r:id="rId11"/>
    <p:sldLayoutId id="2147483667"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10" r:id="rId27"/>
    <p:sldLayoutId id="2147483709" r:id="rId28"/>
    <p:sldLayoutId id="2147483711" r:id="rId29"/>
    <p:sldLayoutId id="2147483714" r:id="rId30"/>
    <p:sldLayoutId id="2147483715" r:id="rId31"/>
  </p:sldLayoutIdLst>
  <p:hf sldNum="0" hdr="0" ftr="0" dt="0"/>
  <p:txStyles>
    <p:titleStyle>
      <a:lvl1pPr algn="l" defTabSz="1097280" rtl="0" eaLnBrk="1" latinLnBrk="0" hangingPunct="1">
        <a:lnSpc>
          <a:spcPct val="90000"/>
        </a:lnSpc>
        <a:spcBef>
          <a:spcPct val="0"/>
        </a:spcBef>
        <a:buNone/>
        <a:defRPr sz="528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52.jpe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E2DD-81AF-DFF3-561D-C66315FC1ADB}"/>
              </a:ext>
            </a:extLst>
          </p:cNvPr>
          <p:cNvSpPr>
            <a:spLocks noGrp="1"/>
          </p:cNvSpPr>
          <p:nvPr>
            <p:ph type="title"/>
          </p:nvPr>
        </p:nvSpPr>
        <p:spPr>
          <a:xfrm>
            <a:off x="5427725" y="3637919"/>
            <a:ext cx="8320065" cy="1590676"/>
          </a:xfrm>
        </p:spPr>
        <p:txBody>
          <a:bodyPr>
            <a:noAutofit/>
          </a:bodyPr>
          <a:lstStyle/>
          <a:p>
            <a:r>
              <a:rPr lang="en-US" sz="4000">
                <a:solidFill>
                  <a:schemeClr val="accent1"/>
                </a:solidFill>
              </a:rPr>
              <a:t>Healthcare Businesswomen’s Association 2025</a:t>
            </a:r>
            <a:br>
              <a:rPr lang="en-US" sz="4000">
                <a:solidFill>
                  <a:schemeClr val="accent1"/>
                </a:solidFill>
              </a:rPr>
            </a:br>
            <a:r>
              <a:rPr lang="en-US" sz="4000">
                <a:solidFill>
                  <a:schemeClr val="accent1"/>
                </a:solidFill>
              </a:rPr>
              <a:t> </a:t>
            </a:r>
          </a:p>
        </p:txBody>
      </p:sp>
    </p:spTree>
    <p:extLst>
      <p:ext uri="{BB962C8B-B14F-4D97-AF65-F5344CB8AC3E}">
        <p14:creationId xmlns:p14="http://schemas.microsoft.com/office/powerpoint/2010/main" val="50682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7419" y="434256"/>
            <a:ext cx="13735561" cy="1205865"/>
          </a:xfrm>
          <a:prstGeom prst="rect">
            <a:avLst/>
          </a:prstGeom>
          <a:noFill/>
          <a:ln/>
        </p:spPr>
        <p:txBody>
          <a:bodyPr wrap="square" lIns="0" tIns="0" rIns="0" bIns="0" rtlCol="0" anchor="t"/>
          <a:lstStyle/>
          <a:p>
            <a:pPr>
              <a:lnSpc>
                <a:spcPts val="3150"/>
              </a:lnSpc>
            </a:pPr>
            <a:r>
              <a:rPr lang="en-US" sz="1950" b="1">
                <a:solidFill>
                  <a:srgbClr val="7757A1"/>
                </a:solidFill>
                <a:latin typeface="+mj-lt"/>
                <a:ea typeface="DIN Next LT Pro"/>
                <a:cs typeface="DIN Next LT Pro" pitchFamily="34" charset="-120"/>
              </a:rPr>
              <a:t>For nearly 50 years, the Healthcare Businesswomen’s Association has pursued its mission of furthering the advancement and impact of women in the business of healthcare. That mission is just as relevant now as it was 50 years ago. From its inception, HBA membership and programs have always been open to anyone who wants to become a member.</a:t>
            </a:r>
            <a:endParaRPr lang="en-US" sz="1950">
              <a:latin typeface="+mj-lt"/>
              <a:ea typeface="DIN Next LT Pro"/>
            </a:endParaRPr>
          </a:p>
        </p:txBody>
      </p:sp>
      <p:pic>
        <p:nvPicPr>
          <p:cNvPr id="3" name="Image 0" descr="preencoded.png"/>
          <p:cNvPicPr>
            <a:picLocks noChangeAspect="1"/>
          </p:cNvPicPr>
          <p:nvPr/>
        </p:nvPicPr>
        <p:blipFill>
          <a:blip r:embed="rId3"/>
          <a:stretch>
            <a:fillRect/>
          </a:stretch>
        </p:blipFill>
        <p:spPr>
          <a:xfrm>
            <a:off x="546496" y="2467742"/>
            <a:ext cx="2940243" cy="1952335"/>
          </a:xfrm>
          <a:prstGeom prst="round2DiagRect">
            <a:avLst/>
          </a:prstGeom>
        </p:spPr>
      </p:pic>
      <p:sp>
        <p:nvSpPr>
          <p:cNvPr id="4" name="Text 1"/>
          <p:cNvSpPr/>
          <p:nvPr/>
        </p:nvSpPr>
        <p:spPr>
          <a:xfrm>
            <a:off x="543459" y="4486204"/>
            <a:ext cx="2702600" cy="2893219"/>
          </a:xfrm>
          <a:prstGeom prst="rect">
            <a:avLst/>
          </a:prstGeom>
          <a:noFill/>
          <a:ln/>
        </p:spPr>
        <p:txBody>
          <a:bodyPr wrap="square" lIns="0" tIns="0" rIns="0" bIns="0" rtlCol="0" anchor="t"/>
          <a:lstStyle/>
          <a:p>
            <a:pPr indent="0">
              <a:lnSpc>
                <a:spcPts val="2500"/>
              </a:lnSpc>
              <a:buNone/>
            </a:pPr>
            <a:r>
              <a:rPr lang="en-US" sz="1550">
                <a:solidFill>
                  <a:srgbClr val="000000"/>
                </a:solidFill>
                <a:ea typeface="DIN Next LT Pro" pitchFamily="34" charset="-122"/>
              </a:rPr>
              <a:t>Located in 80 locations, the Healthcare Businesswomen’s Association is a trusted voice and partner across the healthcare industry, assisting with seamless connectivity of groups, leaders, teams and stakeholders around the world while advancing patient access to healthcare.</a:t>
            </a:r>
          </a:p>
        </p:txBody>
      </p:sp>
      <p:pic>
        <p:nvPicPr>
          <p:cNvPr id="5" name="Image 1" descr="preencoded.png"/>
          <p:cNvPicPr>
            <a:picLocks noChangeAspect="1"/>
          </p:cNvPicPr>
          <p:nvPr/>
        </p:nvPicPr>
        <p:blipFill>
          <a:blip r:embed="rId4"/>
          <a:stretch>
            <a:fillRect/>
          </a:stretch>
        </p:blipFill>
        <p:spPr>
          <a:xfrm>
            <a:off x="3638807" y="2491264"/>
            <a:ext cx="2888339" cy="1928813"/>
          </a:xfrm>
          <a:prstGeom prst="round2DiagRect">
            <a:avLst/>
          </a:prstGeom>
        </p:spPr>
      </p:pic>
      <p:sp>
        <p:nvSpPr>
          <p:cNvPr id="6" name="Text 2"/>
          <p:cNvSpPr/>
          <p:nvPr/>
        </p:nvSpPr>
        <p:spPr>
          <a:xfrm>
            <a:off x="3641843" y="4507604"/>
            <a:ext cx="2882266" cy="2893219"/>
          </a:xfrm>
          <a:prstGeom prst="rect">
            <a:avLst/>
          </a:prstGeom>
          <a:noFill/>
          <a:ln/>
        </p:spPr>
        <p:txBody>
          <a:bodyPr wrap="square" lIns="0" tIns="0" rIns="0" bIns="0" rtlCol="0" anchor="t"/>
          <a:lstStyle/>
          <a:p>
            <a:pPr>
              <a:lnSpc>
                <a:spcPts val="2500"/>
              </a:lnSpc>
            </a:pPr>
            <a:r>
              <a:rPr lang="en-US" sz="1550">
                <a:solidFill>
                  <a:srgbClr val="000000"/>
                </a:solidFill>
                <a:ea typeface="DIN Next LT Pro"/>
              </a:rPr>
              <a:t>The Healthcare Businesswomen’s Association is a global organization, with a presence spanning the globe. The HBA supports nearly 150 Corporate Partners and a collective workforce of approximately five million employees.</a:t>
            </a:r>
          </a:p>
        </p:txBody>
      </p:sp>
      <p:pic>
        <p:nvPicPr>
          <p:cNvPr id="7" name="Image 2"/>
          <p:cNvPicPr>
            <a:picLocks noChangeAspect="1"/>
          </p:cNvPicPr>
          <p:nvPr/>
        </p:nvPicPr>
        <p:blipFill>
          <a:blip r:embed="rId5"/>
          <a:srcRect/>
          <a:stretch/>
        </p:blipFill>
        <p:spPr>
          <a:xfrm>
            <a:off x="6828767" y="2491264"/>
            <a:ext cx="2928105" cy="1895832"/>
          </a:xfrm>
          <a:prstGeom prst="round2DiagRect">
            <a:avLst/>
          </a:prstGeom>
        </p:spPr>
      </p:pic>
      <p:sp>
        <p:nvSpPr>
          <p:cNvPr id="8" name="Text 3"/>
          <p:cNvSpPr/>
          <p:nvPr/>
        </p:nvSpPr>
        <p:spPr>
          <a:xfrm>
            <a:off x="6882650" y="4486051"/>
            <a:ext cx="2702600" cy="1928813"/>
          </a:xfrm>
          <a:prstGeom prst="rect">
            <a:avLst/>
          </a:prstGeom>
          <a:noFill/>
          <a:ln/>
        </p:spPr>
        <p:txBody>
          <a:bodyPr wrap="square" lIns="0" tIns="0" rIns="0" bIns="0" rtlCol="0" anchor="t"/>
          <a:lstStyle/>
          <a:p>
            <a:pPr marL="0" indent="0" algn="l">
              <a:lnSpc>
                <a:spcPts val="2500"/>
              </a:lnSpc>
              <a:buNone/>
            </a:pPr>
            <a:r>
              <a:rPr lang="en-US" sz="1550">
                <a:solidFill>
                  <a:srgbClr val="000000"/>
                </a:solidFill>
                <a:ea typeface="DIN Next LT Pro" pitchFamily="34" charset="-122"/>
                <a:cs typeface="DIN Next LT Pro" pitchFamily="34" charset="-120"/>
              </a:rPr>
              <a:t>The Healthcare Businesswomen’s Association  Think Tank brings together stakeholders from across the healthcare ecosystem to address healthcare challenges and use data to find solutions.</a:t>
            </a:r>
            <a:endParaRPr lang="en-US" sz="1550"/>
          </a:p>
        </p:txBody>
      </p:sp>
      <p:pic>
        <p:nvPicPr>
          <p:cNvPr id="9" name="Image 3"/>
          <p:cNvPicPr>
            <a:picLocks noChangeAspect="1"/>
          </p:cNvPicPr>
          <p:nvPr/>
        </p:nvPicPr>
        <p:blipFill>
          <a:blip r:embed="rId6"/>
          <a:srcRect t="9572" b="9572"/>
          <a:stretch/>
        </p:blipFill>
        <p:spPr>
          <a:xfrm>
            <a:off x="9967608" y="2467742"/>
            <a:ext cx="3126277" cy="1895831"/>
          </a:xfrm>
          <a:prstGeom prst="round2DiagRect">
            <a:avLst/>
          </a:prstGeom>
        </p:spPr>
      </p:pic>
      <p:sp>
        <p:nvSpPr>
          <p:cNvPr id="10" name="Text 4"/>
          <p:cNvSpPr/>
          <p:nvPr/>
        </p:nvSpPr>
        <p:spPr>
          <a:xfrm>
            <a:off x="9967608" y="4475384"/>
            <a:ext cx="3454478" cy="1285875"/>
          </a:xfrm>
          <a:prstGeom prst="rect">
            <a:avLst/>
          </a:prstGeom>
          <a:noFill/>
          <a:ln/>
        </p:spPr>
        <p:txBody>
          <a:bodyPr wrap="square" lIns="0" tIns="0" rIns="0" bIns="0" rtlCol="0" anchor="t"/>
          <a:lstStyle/>
          <a:p>
            <a:pPr>
              <a:lnSpc>
                <a:spcPts val="2500"/>
              </a:lnSpc>
            </a:pPr>
            <a:r>
              <a:rPr lang="en-US" sz="1550">
                <a:solidFill>
                  <a:srgbClr val="000000"/>
                </a:solidFill>
                <a:ea typeface="DIN Next LT Pro"/>
              </a:rPr>
              <a:t>The Healthcare Businesswomen’s Association launched HBA Academy, its Digital Learning Platform, that enables advancement of leaders in healthcare around the world with over 142 courses and more than 25,000 views per quarter.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634364" y="570911"/>
            <a:ext cx="12212241" cy="1654850"/>
          </a:xfrm>
          <a:prstGeom prst="rect">
            <a:avLst/>
          </a:prstGeom>
          <a:noFill/>
          <a:ln/>
        </p:spPr>
        <p:txBody>
          <a:bodyPr wrap="square" lIns="0" tIns="0" rIns="0" bIns="0" rtlCol="0" anchor="t"/>
          <a:lstStyle/>
          <a:p>
            <a:pPr>
              <a:lnSpc>
                <a:spcPts val="4300"/>
              </a:lnSpc>
            </a:pPr>
            <a:r>
              <a:rPr lang="en-US" sz="2800">
                <a:solidFill>
                  <a:srgbClr val="7757A1"/>
                </a:solidFill>
                <a:latin typeface="Tahoma"/>
                <a:ea typeface="Tahoma"/>
                <a:cs typeface="Tahoma"/>
              </a:rPr>
              <a:t>The Healthcare Businesswomen’s Association is focused on </a:t>
            </a:r>
            <a:r>
              <a:rPr lang="en-US" sz="2800" b="1">
                <a:solidFill>
                  <a:srgbClr val="7757A1"/>
                </a:solidFill>
                <a:latin typeface="Tahoma"/>
                <a:ea typeface="Tahoma"/>
                <a:cs typeface="Tahoma"/>
              </a:rPr>
              <a:t>Leadership, Innovation, and Business Impact</a:t>
            </a:r>
            <a:r>
              <a:rPr lang="en-US" sz="2800">
                <a:solidFill>
                  <a:srgbClr val="7757A1"/>
                </a:solidFill>
                <a:latin typeface="Tahoma"/>
                <a:ea typeface="Tahoma"/>
                <a:cs typeface="Tahoma"/>
              </a:rPr>
              <a:t>. This means:</a:t>
            </a:r>
            <a:endParaRPr lang="en-US" sz="2800">
              <a:latin typeface="Tahoma"/>
              <a:ea typeface="Tahoma"/>
              <a:cs typeface="Tahoma"/>
            </a:endParaRPr>
          </a:p>
        </p:txBody>
      </p:sp>
      <p:pic>
        <p:nvPicPr>
          <p:cNvPr id="3" name="Image 0" descr="preencoded.png"/>
          <p:cNvPicPr>
            <a:picLocks noChangeAspect="1"/>
          </p:cNvPicPr>
          <p:nvPr/>
        </p:nvPicPr>
        <p:blipFill>
          <a:blip r:embed="rId3"/>
          <a:stretch>
            <a:fillRect/>
          </a:stretch>
        </p:blipFill>
        <p:spPr>
          <a:xfrm>
            <a:off x="772358" y="2317486"/>
            <a:ext cx="2846070" cy="1758910"/>
          </a:xfrm>
          <a:prstGeom prst="round2DiagRect">
            <a:avLst/>
          </a:prstGeom>
        </p:spPr>
      </p:pic>
      <p:sp>
        <p:nvSpPr>
          <p:cNvPr id="4" name="Text 1"/>
          <p:cNvSpPr/>
          <p:nvPr/>
        </p:nvSpPr>
        <p:spPr>
          <a:xfrm>
            <a:off x="772358" y="4382347"/>
            <a:ext cx="2758678" cy="344805"/>
          </a:xfrm>
          <a:prstGeom prst="rect">
            <a:avLst/>
          </a:prstGeom>
          <a:noFill/>
          <a:ln/>
        </p:spPr>
        <p:txBody>
          <a:bodyPr wrap="none" lIns="0" tIns="0" rIns="0" bIns="0" rtlCol="0" anchor="t"/>
          <a:lstStyle/>
          <a:p>
            <a:pPr>
              <a:lnSpc>
                <a:spcPts val="2700"/>
              </a:lnSpc>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Positioning the HBA</a:t>
            </a:r>
          </a:p>
        </p:txBody>
      </p:sp>
      <p:sp>
        <p:nvSpPr>
          <p:cNvPr id="5" name="Text 2"/>
          <p:cNvSpPr/>
          <p:nvPr/>
        </p:nvSpPr>
        <p:spPr>
          <a:xfrm>
            <a:off x="772358" y="4794311"/>
            <a:ext cx="2680817" cy="1776713"/>
          </a:xfrm>
          <a:prstGeom prst="rect">
            <a:avLst/>
          </a:prstGeom>
          <a:noFill/>
          <a:ln/>
        </p:spPr>
        <p:txBody>
          <a:bodyPr wrap="square" lIns="0" tIns="0" rIns="0" bIns="0" rtlCol="0" anchor="t"/>
          <a:lstStyle/>
          <a:p>
            <a:pPr marL="0" indent="0" algn="l">
              <a:lnSpc>
                <a:spcPts val="2750"/>
              </a:lnSpc>
              <a:buNone/>
            </a:pPr>
            <a:r>
              <a:rPr lang="en-US" sz="1600">
                <a:solidFill>
                  <a:srgbClr val="000000"/>
                </a:solidFill>
                <a:latin typeface="Tahoma"/>
                <a:ea typeface="Tahoma"/>
                <a:cs typeface="Tahoma"/>
              </a:rPr>
              <a:t>The Healthcare Businesswomen’s Association  is a </a:t>
            </a:r>
            <a:r>
              <a:rPr lang="en-US" sz="1600" b="1">
                <a:solidFill>
                  <a:srgbClr val="000000"/>
                </a:solidFill>
                <a:latin typeface="Tahoma"/>
                <a:ea typeface="Tahoma"/>
                <a:cs typeface="Tahoma"/>
              </a:rPr>
              <a:t>leadership accelerator, talent pipeline, and business growth partner</a:t>
            </a:r>
            <a:r>
              <a:rPr lang="en-US" sz="1600">
                <a:solidFill>
                  <a:srgbClr val="000000"/>
                </a:solidFill>
                <a:latin typeface="Tahoma"/>
                <a:ea typeface="Tahoma"/>
                <a:cs typeface="Tahoma"/>
              </a:rPr>
              <a:t> for the healthcare industry.</a:t>
            </a:r>
            <a:endParaRPr lang="en-US" sz="1600">
              <a:latin typeface="Tahoma"/>
              <a:ea typeface="Tahoma"/>
              <a:cs typeface="Tahoma"/>
            </a:endParaRPr>
          </a:p>
        </p:txBody>
      </p:sp>
      <p:pic>
        <p:nvPicPr>
          <p:cNvPr id="6" name="Image 1"/>
          <p:cNvPicPr>
            <a:picLocks noChangeAspect="1"/>
          </p:cNvPicPr>
          <p:nvPr/>
        </p:nvPicPr>
        <p:blipFill>
          <a:blip r:embed="rId4"/>
          <a:srcRect t="8798" b="8798"/>
          <a:stretch/>
        </p:blipFill>
        <p:spPr>
          <a:xfrm>
            <a:off x="3894296" y="2311720"/>
            <a:ext cx="2846189" cy="1759029"/>
          </a:xfrm>
          <a:prstGeom prst="round2DiagRect">
            <a:avLst/>
          </a:prstGeom>
        </p:spPr>
      </p:pic>
      <p:sp>
        <p:nvSpPr>
          <p:cNvPr id="7" name="Text 3"/>
          <p:cNvSpPr/>
          <p:nvPr/>
        </p:nvSpPr>
        <p:spPr>
          <a:xfrm>
            <a:off x="3850498" y="4372387"/>
            <a:ext cx="2761655" cy="344805"/>
          </a:xfrm>
          <a:prstGeom prst="rect">
            <a:avLst/>
          </a:prstGeom>
          <a:noFill/>
          <a:ln/>
        </p:spPr>
        <p:txBody>
          <a:bodyPr wrap="none" lIns="0" tIns="0" rIns="0" bIns="0" rtlCol="0" anchor="t"/>
          <a:lstStyle/>
          <a:p>
            <a:pPr indent="0">
              <a:lnSpc>
                <a:spcPts val="27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Executive Development</a:t>
            </a:r>
          </a:p>
        </p:txBody>
      </p:sp>
      <p:sp>
        <p:nvSpPr>
          <p:cNvPr id="8" name="Text 4"/>
          <p:cNvSpPr/>
          <p:nvPr/>
        </p:nvSpPr>
        <p:spPr>
          <a:xfrm>
            <a:off x="3820886" y="4805327"/>
            <a:ext cx="2846189" cy="1412557"/>
          </a:xfrm>
          <a:prstGeom prst="rect">
            <a:avLst/>
          </a:prstGeom>
          <a:noFill/>
          <a:ln/>
        </p:spPr>
        <p:txBody>
          <a:bodyPr wrap="square" lIns="0" tIns="0" rIns="0" bIns="0" rtlCol="0" anchor="t"/>
          <a:lstStyle/>
          <a:p>
            <a:pPr marL="0" indent="0" algn="l">
              <a:lnSpc>
                <a:spcPts val="2750"/>
              </a:lnSpc>
              <a:buNone/>
            </a:pPr>
            <a:r>
              <a:rPr lang="en-US" sz="1600">
                <a:solidFill>
                  <a:srgbClr val="000000"/>
                </a:solidFill>
                <a:latin typeface="Tahoma"/>
                <a:ea typeface="Tahoma"/>
                <a:cs typeface="Tahoma"/>
              </a:rPr>
              <a:t>Focusing on executive development, mentorship, and strategic networking that drives business outcomes.</a:t>
            </a:r>
            <a:endParaRPr lang="en-US" sz="1600">
              <a:latin typeface="Tahoma"/>
              <a:ea typeface="Tahoma"/>
              <a:cs typeface="Tahoma"/>
            </a:endParaRPr>
          </a:p>
        </p:txBody>
      </p:sp>
      <p:pic>
        <p:nvPicPr>
          <p:cNvPr id="9" name="Image 2" descr="preencoded.png"/>
          <p:cNvPicPr>
            <a:picLocks noChangeAspect="1"/>
          </p:cNvPicPr>
          <p:nvPr/>
        </p:nvPicPr>
        <p:blipFill>
          <a:blip r:embed="rId5"/>
          <a:stretch>
            <a:fillRect/>
          </a:stretch>
        </p:blipFill>
        <p:spPr>
          <a:xfrm>
            <a:off x="7016353" y="2302795"/>
            <a:ext cx="2846189" cy="1759029"/>
          </a:xfrm>
          <a:prstGeom prst="round2DiagRect">
            <a:avLst/>
          </a:prstGeom>
        </p:spPr>
      </p:pic>
      <p:sp>
        <p:nvSpPr>
          <p:cNvPr id="10" name="Text 5"/>
          <p:cNvSpPr/>
          <p:nvPr/>
        </p:nvSpPr>
        <p:spPr>
          <a:xfrm>
            <a:off x="7016353" y="4372387"/>
            <a:ext cx="3193819" cy="689610"/>
          </a:xfrm>
          <a:prstGeom prst="rect">
            <a:avLst/>
          </a:prstGeom>
          <a:noFill/>
          <a:ln/>
        </p:spPr>
        <p:txBody>
          <a:bodyPr wrap="square" lIns="0" tIns="0" rIns="0" bIns="0" rtlCol="0" anchor="t"/>
          <a:lstStyle/>
          <a:p>
            <a:pPr>
              <a:lnSpc>
                <a:spcPts val="2700"/>
              </a:lnSpc>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Building Future Leaders</a:t>
            </a:r>
          </a:p>
        </p:txBody>
      </p:sp>
      <p:sp>
        <p:nvSpPr>
          <p:cNvPr id="11" name="Text 6"/>
          <p:cNvSpPr/>
          <p:nvPr/>
        </p:nvSpPr>
        <p:spPr>
          <a:xfrm>
            <a:off x="7016353" y="4805326"/>
            <a:ext cx="2846189" cy="1412557"/>
          </a:xfrm>
          <a:prstGeom prst="rect">
            <a:avLst/>
          </a:prstGeom>
          <a:noFill/>
          <a:ln/>
        </p:spPr>
        <p:txBody>
          <a:bodyPr wrap="square" lIns="0" tIns="0" rIns="0" bIns="0" rtlCol="0" anchor="t"/>
          <a:lstStyle/>
          <a:p>
            <a:pPr>
              <a:lnSpc>
                <a:spcPts val="2750"/>
              </a:lnSpc>
            </a:pPr>
            <a:r>
              <a:rPr lang="en-US" sz="1600">
                <a:solidFill>
                  <a:srgbClr val="000000"/>
                </a:solidFill>
                <a:latin typeface="Tahoma"/>
                <a:ea typeface="Tahoma"/>
                <a:cs typeface="Tahoma"/>
              </a:rPr>
              <a:t>Highlighting the role of the Healthcare Businesswomen’s Association in developing the next generation of healthcare leaders.</a:t>
            </a:r>
            <a:endParaRPr lang="en-US" sz="1600">
              <a:latin typeface="Tahoma"/>
              <a:ea typeface="Tahoma"/>
              <a:cs typeface="Tahoma"/>
            </a:endParaRPr>
          </a:p>
        </p:txBody>
      </p:sp>
      <p:pic>
        <p:nvPicPr>
          <p:cNvPr id="12" name="Image 3"/>
          <p:cNvPicPr>
            <a:picLocks noChangeAspect="1"/>
          </p:cNvPicPr>
          <p:nvPr/>
        </p:nvPicPr>
        <p:blipFill>
          <a:blip r:embed="rId6"/>
          <a:srcRect/>
          <a:stretch/>
        </p:blipFill>
        <p:spPr>
          <a:xfrm>
            <a:off x="10264016" y="2275739"/>
            <a:ext cx="2804997" cy="1840087"/>
          </a:xfrm>
          <a:prstGeom prst="round2DiagRect">
            <a:avLst/>
          </a:prstGeom>
        </p:spPr>
      </p:pic>
      <p:sp>
        <p:nvSpPr>
          <p:cNvPr id="13" name="Text 7"/>
          <p:cNvSpPr/>
          <p:nvPr/>
        </p:nvSpPr>
        <p:spPr>
          <a:xfrm>
            <a:off x="10222944" y="4382347"/>
            <a:ext cx="3635098" cy="689610"/>
          </a:xfrm>
          <a:prstGeom prst="rect">
            <a:avLst/>
          </a:prstGeom>
          <a:noFill/>
          <a:ln/>
        </p:spPr>
        <p:txBody>
          <a:bodyPr wrap="square" lIns="0" tIns="0" rIns="0" bIns="0" rtlCol="0" anchor="t"/>
          <a:lstStyle/>
          <a:p>
            <a:pPr indent="0">
              <a:lnSpc>
                <a:spcPts val="27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Driving Business Results</a:t>
            </a:r>
          </a:p>
        </p:txBody>
      </p:sp>
      <p:sp>
        <p:nvSpPr>
          <p:cNvPr id="14" name="Text 8"/>
          <p:cNvSpPr/>
          <p:nvPr/>
        </p:nvSpPr>
        <p:spPr>
          <a:xfrm>
            <a:off x="10222944" y="4798897"/>
            <a:ext cx="3472545" cy="2118836"/>
          </a:xfrm>
          <a:prstGeom prst="rect">
            <a:avLst/>
          </a:prstGeom>
          <a:noFill/>
          <a:ln/>
        </p:spPr>
        <p:txBody>
          <a:bodyPr wrap="square" lIns="0" tIns="0" rIns="0" bIns="0" rtlCol="0" anchor="t"/>
          <a:lstStyle/>
          <a:p>
            <a:pPr>
              <a:lnSpc>
                <a:spcPts val="2750"/>
              </a:lnSpc>
            </a:pPr>
            <a:r>
              <a:rPr lang="en-US" sz="1600">
                <a:solidFill>
                  <a:srgbClr val="000000"/>
                </a:solidFill>
                <a:latin typeface="Tahoma"/>
                <a:ea typeface="Tahoma"/>
                <a:cs typeface="Tahoma"/>
              </a:rPr>
              <a:t>Using data and case studies to show how membership with the Healthcare Businesswomen’s Association correlates with stronger business performance, innovation, and industry leadership.</a:t>
            </a:r>
            <a:endParaRPr lang="en-US" sz="1600">
              <a:latin typeface="Tahoma"/>
              <a:ea typeface="Tahoma"/>
              <a:cs typeface="Tahom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49461" y="353139"/>
            <a:ext cx="4510326" cy="401360"/>
          </a:xfrm>
          <a:prstGeom prst="rect">
            <a:avLst/>
          </a:prstGeom>
          <a:noFill/>
          <a:ln/>
        </p:spPr>
        <p:txBody>
          <a:bodyPr wrap="none" lIns="0" tIns="0" rIns="0" bIns="0" rtlCol="0" anchor="t"/>
          <a:lstStyle/>
          <a:p>
            <a:pPr marL="0" indent="0" algn="l">
              <a:lnSpc>
                <a:spcPts val="3150"/>
              </a:lnSpc>
              <a:buNone/>
            </a:pPr>
            <a:r>
              <a:rPr lang="en-US" sz="2500" b="1" u="sng">
                <a:solidFill>
                  <a:srgbClr val="7757A1"/>
                </a:solidFill>
                <a:latin typeface="Tahoma" panose="020B0604030504040204" pitchFamily="34" charset="0"/>
                <a:ea typeface="Tahoma" panose="020B0604030504040204" pitchFamily="34" charset="0"/>
                <a:cs typeface="Tahoma" panose="020B0604030504040204" pitchFamily="34" charset="0"/>
              </a:rPr>
              <a:t>WHY – The Business Imperatives</a:t>
            </a:r>
            <a:endParaRPr lang="en-US" sz="2500"/>
          </a:p>
        </p:txBody>
      </p:sp>
      <p:sp>
        <p:nvSpPr>
          <p:cNvPr id="3" name="Text 1"/>
          <p:cNvSpPr/>
          <p:nvPr/>
        </p:nvSpPr>
        <p:spPr>
          <a:xfrm>
            <a:off x="449461" y="936889"/>
            <a:ext cx="12535138" cy="205502"/>
          </a:xfrm>
          <a:prstGeom prst="rect">
            <a:avLst/>
          </a:prstGeom>
          <a:noFill/>
          <a:ln/>
        </p:spPr>
        <p:txBody>
          <a:bodyPr wrap="none" lIns="0" tIns="0" rIns="0" bIns="0" rtlCol="0" anchor="t"/>
          <a:lstStyle/>
          <a:p>
            <a:pPr marL="0" indent="0" algn="l">
              <a:lnSpc>
                <a:spcPts val="1600"/>
              </a:lnSpc>
              <a:buNone/>
            </a:pPr>
            <a:r>
              <a:rPr lang="en-US">
                <a:solidFill>
                  <a:srgbClr val="000000"/>
                </a:solidFill>
                <a:latin typeface="Tahoma" panose="020B0604030504040204" pitchFamily="34" charset="0"/>
                <a:ea typeface="Tahoma" panose="020B0604030504040204" pitchFamily="34" charset="0"/>
                <a:cs typeface="Tahoma" panose="020B0604030504040204" pitchFamily="34" charset="0"/>
              </a:rPr>
              <a:t>Healthcare companies must address several critical business imperatives:</a:t>
            </a:r>
            <a:endParaRPr lang="en-US"/>
          </a:p>
        </p:txBody>
      </p:sp>
      <p:pic>
        <p:nvPicPr>
          <p:cNvPr id="4" name="Image 0"/>
          <p:cNvPicPr>
            <a:picLocks noChangeAspect="1"/>
          </p:cNvPicPr>
          <p:nvPr/>
        </p:nvPicPr>
        <p:blipFill>
          <a:blip r:embed="rId3"/>
          <a:srcRect/>
          <a:stretch/>
        </p:blipFill>
        <p:spPr>
          <a:xfrm>
            <a:off x="752226" y="1308641"/>
            <a:ext cx="2962218" cy="2221664"/>
          </a:xfrm>
          <a:prstGeom prst="round2DiagRect">
            <a:avLst/>
          </a:prstGeom>
        </p:spPr>
      </p:pic>
      <p:sp>
        <p:nvSpPr>
          <p:cNvPr id="5" name="Text 2"/>
          <p:cNvSpPr/>
          <p:nvPr/>
        </p:nvSpPr>
        <p:spPr>
          <a:xfrm>
            <a:off x="752226" y="3572835"/>
            <a:ext cx="2046922" cy="200620"/>
          </a:xfrm>
          <a:prstGeom prst="rect">
            <a:avLst/>
          </a:prstGeom>
          <a:noFill/>
          <a:ln/>
        </p:spPr>
        <p:txBody>
          <a:bodyPr wrap="none" lIns="0" tIns="0" rIns="0" bIns="0" rtlCol="0" anchor="t"/>
          <a:lstStyle/>
          <a:p>
            <a:pPr marL="0" indent="0" algn="l">
              <a:lnSpc>
                <a:spcPts val="1550"/>
              </a:lnSpc>
              <a:buNone/>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Workforce</a:t>
            </a:r>
            <a:r>
              <a:rPr lang="en-US" sz="125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Trust &amp; Confidence</a:t>
            </a:r>
            <a:endParaRPr lang="en-US" sz="1250" b="1">
              <a:solidFill>
                <a:srgbClr val="7030A0"/>
              </a:solidFill>
            </a:endParaRPr>
          </a:p>
        </p:txBody>
      </p:sp>
      <p:sp>
        <p:nvSpPr>
          <p:cNvPr id="6" name="Text 3"/>
          <p:cNvSpPr/>
          <p:nvPr/>
        </p:nvSpPr>
        <p:spPr>
          <a:xfrm>
            <a:off x="767870" y="3810666"/>
            <a:ext cx="3379587" cy="616506"/>
          </a:xfrm>
          <a:prstGeom prst="rect">
            <a:avLst/>
          </a:prstGeom>
          <a:noFill/>
          <a:ln/>
        </p:spPr>
        <p:txBody>
          <a:bodyPr wrap="square" lIns="0" tIns="0" rIns="0" bIns="0" rtlCol="0" anchor="t"/>
          <a:lstStyle/>
          <a:p>
            <a:pPr>
              <a:lnSpc>
                <a:spcPts val="1600"/>
              </a:lnSpc>
            </a:pPr>
            <a:r>
              <a:rPr lang="en-US" sz="1200">
                <a:solidFill>
                  <a:srgbClr val="000000"/>
                </a:solidFill>
                <a:latin typeface="Tahoma"/>
                <a:ea typeface="Tahoma"/>
                <a:cs typeface="Tahoma"/>
              </a:rPr>
              <a:t>Companies must secure workforce confidence and trust; reinforcing that enables maximum performance and productivity.</a:t>
            </a:r>
            <a:endParaRPr lang="en-US" sz="1200">
              <a:latin typeface="Tahoma"/>
              <a:ea typeface="Tahoma"/>
              <a:cs typeface="Tahoma"/>
            </a:endParaRPr>
          </a:p>
        </p:txBody>
      </p:sp>
      <p:pic>
        <p:nvPicPr>
          <p:cNvPr id="7" name="Image 1" descr="preencoded.png"/>
          <p:cNvPicPr>
            <a:picLocks noChangeAspect="1"/>
          </p:cNvPicPr>
          <p:nvPr/>
        </p:nvPicPr>
        <p:blipFill>
          <a:blip r:embed="rId4"/>
          <a:stretch>
            <a:fillRect/>
          </a:stretch>
        </p:blipFill>
        <p:spPr>
          <a:xfrm>
            <a:off x="4861100" y="1419351"/>
            <a:ext cx="3349807" cy="2070327"/>
          </a:xfrm>
          <a:prstGeom prst="round2DiagRect">
            <a:avLst/>
          </a:prstGeom>
        </p:spPr>
      </p:pic>
      <p:sp>
        <p:nvSpPr>
          <p:cNvPr id="8" name="Text 4"/>
          <p:cNvSpPr/>
          <p:nvPr/>
        </p:nvSpPr>
        <p:spPr>
          <a:xfrm>
            <a:off x="4861100" y="3553650"/>
            <a:ext cx="2464237" cy="200620"/>
          </a:xfrm>
          <a:prstGeom prst="rect">
            <a:avLst/>
          </a:prstGeom>
          <a:noFill/>
          <a:ln/>
        </p:spPr>
        <p:txBody>
          <a:bodyPr wrap="none" lIns="0" tIns="0" rIns="0" bIns="0" rtlCol="0" anchor="t"/>
          <a:lstStyle/>
          <a:p>
            <a:pPr marL="0" indent="0" algn="l">
              <a:lnSpc>
                <a:spcPts val="1550"/>
              </a:lnSpc>
              <a:buNone/>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Employee Development &amp; Retention</a:t>
            </a:r>
          </a:p>
        </p:txBody>
      </p:sp>
      <p:sp>
        <p:nvSpPr>
          <p:cNvPr id="9" name="Text 5"/>
          <p:cNvSpPr/>
          <p:nvPr/>
        </p:nvSpPr>
        <p:spPr>
          <a:xfrm>
            <a:off x="4862177" y="3754156"/>
            <a:ext cx="3819666" cy="616506"/>
          </a:xfrm>
          <a:prstGeom prst="rect">
            <a:avLst/>
          </a:prstGeom>
          <a:noFill/>
          <a:ln/>
        </p:spPr>
        <p:txBody>
          <a:bodyPr wrap="square" lIns="0" tIns="0" rIns="0" bIns="0" rtlCol="0" anchor="t"/>
          <a:lstStyle/>
          <a:p>
            <a:pPr marL="0" indent="0" algn="l">
              <a:lnSpc>
                <a:spcPts val="1600"/>
              </a:lnSpc>
              <a:buNone/>
            </a:pPr>
            <a:r>
              <a:rPr lang="en-US" sz="1200">
                <a:solidFill>
                  <a:srgbClr val="000000"/>
                </a:solidFill>
                <a:latin typeface="Tahoma"/>
                <a:ea typeface="Tahoma"/>
                <a:cs typeface="Tahoma"/>
              </a:rPr>
              <a:t>Companies must do the actual work to retain, engage, and develop all employees to ensure ongoing productivity, performance, innovation, and patient centricity.</a:t>
            </a:r>
          </a:p>
        </p:txBody>
      </p:sp>
      <p:pic>
        <p:nvPicPr>
          <p:cNvPr id="10" name="Image 2" descr="preencoded.png"/>
          <p:cNvPicPr>
            <a:picLocks noChangeAspect="1"/>
          </p:cNvPicPr>
          <p:nvPr/>
        </p:nvPicPr>
        <p:blipFill>
          <a:blip r:embed="rId5"/>
          <a:stretch>
            <a:fillRect/>
          </a:stretch>
        </p:blipFill>
        <p:spPr>
          <a:xfrm>
            <a:off x="9185732" y="1395661"/>
            <a:ext cx="3291568" cy="2034333"/>
          </a:xfrm>
          <a:prstGeom prst="round2DiagRect">
            <a:avLst/>
          </a:prstGeom>
        </p:spPr>
      </p:pic>
      <p:sp>
        <p:nvSpPr>
          <p:cNvPr id="11" name="Text 6"/>
          <p:cNvSpPr/>
          <p:nvPr/>
        </p:nvSpPr>
        <p:spPr>
          <a:xfrm>
            <a:off x="9185732" y="3517160"/>
            <a:ext cx="1844873" cy="176075"/>
          </a:xfrm>
          <a:prstGeom prst="rect">
            <a:avLst/>
          </a:prstGeom>
          <a:noFill/>
          <a:ln/>
        </p:spPr>
        <p:txBody>
          <a:bodyPr wrap="none" lIns="0" tIns="0" rIns="0" bIns="0" rtlCol="0" anchor="t"/>
          <a:lstStyle/>
          <a:p>
            <a:pPr>
              <a:lnSpc>
                <a:spcPts val="1550"/>
              </a:lnSpc>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Patient &amp; Community Trust</a:t>
            </a:r>
          </a:p>
        </p:txBody>
      </p:sp>
      <p:sp>
        <p:nvSpPr>
          <p:cNvPr id="12" name="Text 7"/>
          <p:cNvSpPr/>
          <p:nvPr/>
        </p:nvSpPr>
        <p:spPr>
          <a:xfrm>
            <a:off x="9174716" y="3694027"/>
            <a:ext cx="4017969" cy="671589"/>
          </a:xfrm>
          <a:prstGeom prst="rect">
            <a:avLst/>
          </a:prstGeom>
          <a:noFill/>
          <a:ln/>
        </p:spPr>
        <p:txBody>
          <a:bodyPr wrap="square" lIns="0" tIns="0" rIns="0" bIns="0" rtlCol="0" anchor="t"/>
          <a:lstStyle/>
          <a:p>
            <a:pPr marL="0" indent="0" algn="l">
              <a:lnSpc>
                <a:spcPts val="1600"/>
              </a:lnSpc>
              <a:buNone/>
            </a:pPr>
            <a:r>
              <a:rPr lang="en-US" sz="1200">
                <a:solidFill>
                  <a:srgbClr val="000000"/>
                </a:solidFill>
                <a:latin typeface="Tahoma"/>
                <a:ea typeface="Tahoma"/>
                <a:cs typeface="Tahoma"/>
              </a:rPr>
              <a:t>Companies must maintain trust with patients, advocates,</a:t>
            </a:r>
            <a:endParaRPr lang="en-US" sz="120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lgn="l">
              <a:lnSpc>
                <a:spcPts val="1600"/>
              </a:lnSpc>
              <a:buNone/>
            </a:pPr>
            <a:r>
              <a:rPr lang="en-US" sz="1200">
                <a:solidFill>
                  <a:srgbClr val="000000"/>
                </a:solidFill>
                <a:latin typeface="Tahoma"/>
                <a:ea typeface="Tahoma"/>
                <a:cs typeface="Tahoma"/>
              </a:rPr>
              <a:t>and community partners by maintaining a workforce that is representative of the patients and communities we serve.</a:t>
            </a:r>
          </a:p>
        </p:txBody>
      </p:sp>
      <p:pic>
        <p:nvPicPr>
          <p:cNvPr id="13" name="Image 3" descr="preencoded.png"/>
          <p:cNvPicPr>
            <a:picLocks noChangeAspect="1"/>
          </p:cNvPicPr>
          <p:nvPr/>
        </p:nvPicPr>
        <p:blipFill>
          <a:blip r:embed="rId6"/>
          <a:stretch>
            <a:fillRect/>
          </a:stretch>
        </p:blipFill>
        <p:spPr>
          <a:xfrm>
            <a:off x="668953" y="4815232"/>
            <a:ext cx="3128765" cy="1933713"/>
          </a:xfrm>
          <a:prstGeom prst="round2DiagRect">
            <a:avLst/>
          </a:prstGeom>
        </p:spPr>
      </p:pic>
      <p:sp>
        <p:nvSpPr>
          <p:cNvPr id="14" name="Text 8"/>
          <p:cNvSpPr/>
          <p:nvPr/>
        </p:nvSpPr>
        <p:spPr>
          <a:xfrm>
            <a:off x="683580" y="6834132"/>
            <a:ext cx="1816060" cy="200620"/>
          </a:xfrm>
          <a:prstGeom prst="rect">
            <a:avLst/>
          </a:prstGeom>
          <a:noFill/>
          <a:ln/>
        </p:spPr>
        <p:txBody>
          <a:bodyPr wrap="none" lIns="0" tIns="0" rIns="0" bIns="0" rtlCol="0" anchor="t"/>
          <a:lstStyle/>
          <a:p>
            <a:pPr indent="0">
              <a:lnSpc>
                <a:spcPts val="1550"/>
              </a:lnSpc>
              <a:buNone/>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Stakeholder Relationships</a:t>
            </a:r>
          </a:p>
        </p:txBody>
      </p:sp>
      <p:sp>
        <p:nvSpPr>
          <p:cNvPr id="15" name="Text 9"/>
          <p:cNvSpPr/>
          <p:nvPr/>
        </p:nvSpPr>
        <p:spPr>
          <a:xfrm>
            <a:off x="668953" y="7082878"/>
            <a:ext cx="3823445" cy="616506"/>
          </a:xfrm>
          <a:prstGeom prst="rect">
            <a:avLst/>
          </a:prstGeom>
          <a:noFill/>
          <a:ln/>
        </p:spPr>
        <p:txBody>
          <a:bodyPr wrap="square" lIns="0" tIns="0" rIns="0" bIns="0" rtlCol="0" anchor="t"/>
          <a:lstStyle/>
          <a:p>
            <a:pPr>
              <a:lnSpc>
                <a:spcPts val="1600"/>
              </a:lnSpc>
            </a:pPr>
            <a:r>
              <a:rPr lang="en-US" sz="1200">
                <a:solidFill>
                  <a:srgbClr val="000000"/>
                </a:solidFill>
                <a:latin typeface="Tahoma"/>
                <a:ea typeface="Tahoma"/>
                <a:cs typeface="Tahoma"/>
              </a:rPr>
              <a:t>Companies must be mindful to continuously engage key stakeholders—the very customers, partners, and employees who companies depend on.</a:t>
            </a:r>
          </a:p>
        </p:txBody>
      </p:sp>
      <p:pic>
        <p:nvPicPr>
          <p:cNvPr id="16" name="Image 4" descr="preencoded.png"/>
          <p:cNvPicPr>
            <a:picLocks noChangeAspect="1"/>
          </p:cNvPicPr>
          <p:nvPr/>
        </p:nvPicPr>
        <p:blipFill>
          <a:blip r:embed="rId7"/>
          <a:stretch>
            <a:fillRect/>
          </a:stretch>
        </p:blipFill>
        <p:spPr>
          <a:xfrm>
            <a:off x="4861100" y="4747438"/>
            <a:ext cx="3239286" cy="2002020"/>
          </a:xfrm>
          <a:prstGeom prst="round2DiagRect">
            <a:avLst/>
          </a:prstGeom>
        </p:spPr>
      </p:pic>
      <p:sp>
        <p:nvSpPr>
          <p:cNvPr id="17" name="Text 10"/>
          <p:cNvSpPr/>
          <p:nvPr/>
        </p:nvSpPr>
        <p:spPr>
          <a:xfrm>
            <a:off x="4861100" y="6834132"/>
            <a:ext cx="2080736" cy="200620"/>
          </a:xfrm>
          <a:prstGeom prst="rect">
            <a:avLst/>
          </a:prstGeom>
          <a:noFill/>
          <a:ln/>
        </p:spPr>
        <p:txBody>
          <a:bodyPr wrap="none" lIns="0" tIns="0" rIns="0" bIns="0" rtlCol="0" anchor="t"/>
          <a:lstStyle/>
          <a:p>
            <a:pPr>
              <a:lnSpc>
                <a:spcPts val="1550"/>
              </a:lnSpc>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Business Performance Impact</a:t>
            </a:r>
          </a:p>
        </p:txBody>
      </p:sp>
      <p:sp>
        <p:nvSpPr>
          <p:cNvPr id="18" name="Text 11"/>
          <p:cNvSpPr/>
          <p:nvPr/>
        </p:nvSpPr>
        <p:spPr>
          <a:xfrm>
            <a:off x="4862176" y="7068102"/>
            <a:ext cx="3900824" cy="616506"/>
          </a:xfrm>
          <a:prstGeom prst="rect">
            <a:avLst/>
          </a:prstGeom>
          <a:noFill/>
          <a:ln/>
        </p:spPr>
        <p:txBody>
          <a:bodyPr wrap="square" lIns="0" tIns="0" rIns="0" bIns="0" rtlCol="0" anchor="t"/>
          <a:lstStyle/>
          <a:p>
            <a:pPr marL="0" indent="0" algn="l">
              <a:lnSpc>
                <a:spcPts val="1600"/>
              </a:lnSpc>
              <a:buNone/>
            </a:pPr>
            <a:r>
              <a:rPr lang="en-US" sz="1200">
                <a:solidFill>
                  <a:srgbClr val="000000"/>
                </a:solidFill>
                <a:latin typeface="Tahoma"/>
                <a:ea typeface="Tahoma"/>
                <a:cs typeface="Tahoma"/>
              </a:rPr>
              <a:t>A company's ability to retain a highly skilled and productive healthcare workforce directly impacts patient outcomes, business performance, reputation, and revenue.</a:t>
            </a:r>
          </a:p>
        </p:txBody>
      </p:sp>
      <p:pic>
        <p:nvPicPr>
          <p:cNvPr id="19" name="Image 5" descr="preencoded.png"/>
          <p:cNvPicPr>
            <a:picLocks noChangeAspect="1"/>
          </p:cNvPicPr>
          <p:nvPr/>
        </p:nvPicPr>
        <p:blipFill>
          <a:blip r:embed="rId8"/>
          <a:stretch>
            <a:fillRect/>
          </a:stretch>
        </p:blipFill>
        <p:spPr>
          <a:xfrm>
            <a:off x="9170011" y="4695179"/>
            <a:ext cx="3323010" cy="2053766"/>
          </a:xfrm>
          <a:prstGeom prst="round2DiagRect">
            <a:avLst/>
          </a:prstGeom>
        </p:spPr>
      </p:pic>
      <p:sp>
        <p:nvSpPr>
          <p:cNvPr id="20" name="Text 12"/>
          <p:cNvSpPr/>
          <p:nvPr/>
        </p:nvSpPr>
        <p:spPr>
          <a:xfrm>
            <a:off x="9185732" y="6810931"/>
            <a:ext cx="1605439" cy="200620"/>
          </a:xfrm>
          <a:prstGeom prst="rect">
            <a:avLst/>
          </a:prstGeom>
          <a:noFill/>
          <a:ln/>
        </p:spPr>
        <p:txBody>
          <a:bodyPr wrap="none" lIns="0" tIns="0" rIns="0" bIns="0" rtlCol="0" anchor="t"/>
          <a:lstStyle/>
          <a:p>
            <a:pPr indent="0">
              <a:lnSpc>
                <a:spcPts val="1550"/>
              </a:lnSpc>
              <a:buNone/>
            </a:pPr>
            <a:r>
              <a:rPr lang="en-US" sz="1250" b="1">
                <a:solidFill>
                  <a:srgbClr val="7030A0"/>
                </a:solidFill>
                <a:latin typeface="Tahoma" panose="020B0604030504040204" pitchFamily="34" charset="0"/>
                <a:ea typeface="Tahoma" panose="020B0604030504040204" pitchFamily="34" charset="0"/>
                <a:cs typeface="Tahoma" panose="020B0604030504040204" pitchFamily="34" charset="0"/>
              </a:rPr>
              <a:t>Mutual Commitment</a:t>
            </a:r>
          </a:p>
        </p:txBody>
      </p:sp>
      <p:sp>
        <p:nvSpPr>
          <p:cNvPr id="21" name="Text 13"/>
          <p:cNvSpPr/>
          <p:nvPr/>
        </p:nvSpPr>
        <p:spPr>
          <a:xfrm>
            <a:off x="9185732" y="7059677"/>
            <a:ext cx="3702103" cy="616506"/>
          </a:xfrm>
          <a:prstGeom prst="rect">
            <a:avLst/>
          </a:prstGeom>
          <a:noFill/>
          <a:ln/>
        </p:spPr>
        <p:txBody>
          <a:bodyPr wrap="square" lIns="0" tIns="0" rIns="0" bIns="0" rtlCol="0" anchor="t"/>
          <a:lstStyle/>
          <a:p>
            <a:pPr marL="0" indent="0" algn="l">
              <a:lnSpc>
                <a:spcPts val="1600"/>
              </a:lnSpc>
              <a:buNone/>
            </a:pPr>
            <a:r>
              <a:rPr lang="en-US" sz="1200">
                <a:solidFill>
                  <a:srgbClr val="000000"/>
                </a:solidFill>
                <a:latin typeface="Tahoma" panose="020B0604030504040204" pitchFamily="34" charset="0"/>
                <a:ea typeface="Tahoma" panose="020B0604030504040204" pitchFamily="34" charset="0"/>
                <a:cs typeface="Tahoma" panose="020B0604030504040204" pitchFamily="34" charset="0"/>
              </a:rPr>
              <a:t>Just as employees are expected to merit their jobs, companies must merit those employees choosing to work for them by demonstrating commitment and enabling the highest performance.</a:t>
            </a:r>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0098" y="612934"/>
            <a:ext cx="5572601" cy="696516"/>
          </a:xfrm>
          <a:prstGeom prst="rect">
            <a:avLst/>
          </a:prstGeom>
          <a:noFill/>
          <a:ln/>
        </p:spPr>
        <p:txBody>
          <a:bodyPr wrap="none" lIns="0" tIns="0" rIns="0" bIns="0" rtlCol="0" anchor="t"/>
          <a:lstStyle/>
          <a:p>
            <a:pPr marL="0" indent="0" algn="l">
              <a:lnSpc>
                <a:spcPts val="5450"/>
              </a:lnSpc>
              <a:buNone/>
            </a:pPr>
            <a:r>
              <a:rPr lang="en-US" sz="4350" b="1" u="sng">
                <a:solidFill>
                  <a:srgbClr val="7757A1"/>
                </a:solidFill>
                <a:latin typeface="Tahoma" panose="020B0604030504040204" pitchFamily="34" charset="0"/>
                <a:ea typeface="Tahoma" panose="020B0604030504040204" pitchFamily="34" charset="0"/>
                <a:cs typeface="Tahoma" panose="020B0604030504040204" pitchFamily="34" charset="0"/>
              </a:rPr>
              <a:t>HOW – Helpful Tips</a:t>
            </a:r>
            <a:endParaRPr lang="en-US" sz="4350"/>
          </a:p>
        </p:txBody>
      </p:sp>
      <p:sp>
        <p:nvSpPr>
          <p:cNvPr id="3" name="Text 1"/>
          <p:cNvSpPr/>
          <p:nvPr/>
        </p:nvSpPr>
        <p:spPr>
          <a:xfrm>
            <a:off x="780098" y="1488698"/>
            <a:ext cx="12204502" cy="356592"/>
          </a:xfrm>
          <a:prstGeom prst="rect">
            <a:avLst/>
          </a:prstGeom>
          <a:noFill/>
          <a:ln/>
        </p:spPr>
        <p:txBody>
          <a:bodyPr wrap="none" lIns="0" tIns="0" rIns="0" bIns="0" rtlCol="0" anchor="t"/>
          <a:lstStyle/>
          <a:p>
            <a:pPr marL="0" indent="0" algn="l">
              <a:lnSpc>
                <a:spcPts val="2800"/>
              </a:lnSpc>
              <a:buNone/>
            </a:pPr>
            <a:r>
              <a:rPr lang="en-US" sz="1750" b="1">
                <a:solidFill>
                  <a:srgbClr val="000000"/>
                </a:solidFill>
                <a:latin typeface="Tahoma" panose="020B0604030504040204" pitchFamily="34" charset="0"/>
                <a:ea typeface="Tahoma" panose="020B0604030504040204" pitchFamily="34" charset="0"/>
                <a:cs typeface="Tahoma" panose="020B0604030504040204" pitchFamily="34" charset="0"/>
              </a:rPr>
              <a:t>Essential work remains critical for business success:</a:t>
            </a:r>
            <a:endParaRPr lang="en-US" sz="1750" b="1"/>
          </a:p>
        </p:txBody>
      </p:sp>
      <p:pic>
        <p:nvPicPr>
          <p:cNvPr id="4" name="Image 0" descr="preencoded.png"/>
          <p:cNvPicPr>
            <a:picLocks noChangeAspect="1"/>
          </p:cNvPicPr>
          <p:nvPr/>
        </p:nvPicPr>
        <p:blipFill>
          <a:blip r:embed="rId3"/>
          <a:stretch>
            <a:fillRect/>
          </a:stretch>
        </p:blipFill>
        <p:spPr>
          <a:xfrm>
            <a:off x="780098" y="2362557"/>
            <a:ext cx="3882390" cy="2399467"/>
          </a:xfrm>
          <a:prstGeom prst="round2DiagRect">
            <a:avLst/>
          </a:prstGeom>
        </p:spPr>
      </p:pic>
      <p:sp>
        <p:nvSpPr>
          <p:cNvPr id="5" name="Text 2"/>
          <p:cNvSpPr/>
          <p:nvPr/>
        </p:nvSpPr>
        <p:spPr>
          <a:xfrm>
            <a:off x="780098" y="4957447"/>
            <a:ext cx="3549968" cy="348258"/>
          </a:xfrm>
          <a:prstGeom prst="rect">
            <a:avLst/>
          </a:prstGeom>
          <a:noFill/>
          <a:ln/>
        </p:spPr>
        <p:txBody>
          <a:bodyPr wrap="none" lIns="0" tIns="0" rIns="0" bIns="0" rtlCol="0" anchor="t"/>
          <a:lstStyle/>
          <a:p>
            <a:pPr marL="0" indent="0" algn="l">
              <a:lnSpc>
                <a:spcPts val="27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Focus on Describing the Work</a:t>
            </a:r>
          </a:p>
        </p:txBody>
      </p:sp>
      <p:sp>
        <p:nvSpPr>
          <p:cNvPr id="6" name="Text 3"/>
          <p:cNvSpPr/>
          <p:nvPr/>
        </p:nvSpPr>
        <p:spPr>
          <a:xfrm>
            <a:off x="780098" y="5453947"/>
            <a:ext cx="3882390" cy="2139553"/>
          </a:xfrm>
          <a:prstGeom prst="rect">
            <a:avLst/>
          </a:prstGeom>
          <a:noFill/>
          <a:ln/>
        </p:spPr>
        <p:txBody>
          <a:bodyPr wrap="square" lIns="0" tIns="0" rIns="0" bIns="0" rtlCol="0" anchor="t"/>
          <a:lstStyle/>
          <a:p>
            <a:pPr>
              <a:lnSpc>
                <a:spcPts val="2800"/>
              </a:lnSpc>
            </a:pPr>
            <a:r>
              <a:rPr lang="en-US" sz="1600">
                <a:solidFill>
                  <a:srgbClr val="000000"/>
                </a:solidFill>
                <a:latin typeface="Tahoma"/>
                <a:ea typeface="Tahoma"/>
                <a:cs typeface="Tahoma"/>
              </a:rPr>
              <a:t>Describe the actual work to make healthcare accessible to all patient populations with a focus on addressing health disparities to achieve business objectives.</a:t>
            </a:r>
            <a:endParaRPr lang="en-US" sz="1600">
              <a:latin typeface="Tahoma"/>
              <a:ea typeface="Tahoma"/>
              <a:cs typeface="Tahoma"/>
            </a:endParaRPr>
          </a:p>
        </p:txBody>
      </p:sp>
      <p:pic>
        <p:nvPicPr>
          <p:cNvPr id="7" name="Image 1" descr="preencoded.png"/>
          <p:cNvPicPr>
            <a:picLocks noChangeAspect="1"/>
          </p:cNvPicPr>
          <p:nvPr/>
        </p:nvPicPr>
        <p:blipFill>
          <a:blip r:embed="rId4"/>
          <a:stretch>
            <a:fillRect/>
          </a:stretch>
        </p:blipFill>
        <p:spPr>
          <a:xfrm>
            <a:off x="4941094" y="2362557"/>
            <a:ext cx="3882390" cy="2399467"/>
          </a:xfrm>
          <a:prstGeom prst="round2DiagRect">
            <a:avLst/>
          </a:prstGeom>
        </p:spPr>
      </p:pic>
      <p:sp>
        <p:nvSpPr>
          <p:cNvPr id="8" name="Text 4"/>
          <p:cNvSpPr/>
          <p:nvPr/>
        </p:nvSpPr>
        <p:spPr>
          <a:xfrm>
            <a:off x="4941094" y="4957447"/>
            <a:ext cx="3697843" cy="348258"/>
          </a:xfrm>
          <a:prstGeom prst="rect">
            <a:avLst/>
          </a:prstGeom>
          <a:noFill/>
          <a:ln/>
        </p:spPr>
        <p:txBody>
          <a:bodyPr wrap="none" lIns="0" tIns="0" rIns="0" bIns="0" rtlCol="0" anchor="t"/>
          <a:lstStyle/>
          <a:p>
            <a:pPr>
              <a:lnSpc>
                <a:spcPts val="2700"/>
              </a:lnSpc>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Key Implementation Strategies</a:t>
            </a:r>
          </a:p>
        </p:txBody>
      </p:sp>
      <p:sp>
        <p:nvSpPr>
          <p:cNvPr id="9" name="Text 5"/>
          <p:cNvSpPr/>
          <p:nvPr/>
        </p:nvSpPr>
        <p:spPr>
          <a:xfrm>
            <a:off x="4941094" y="5453947"/>
            <a:ext cx="3882390" cy="1782961"/>
          </a:xfrm>
          <a:prstGeom prst="rect">
            <a:avLst/>
          </a:prstGeom>
          <a:noFill/>
          <a:ln/>
        </p:spPr>
        <p:txBody>
          <a:bodyPr wrap="square" lIns="0" tIns="0" rIns="0" bIns="0" rtlCol="0" anchor="t"/>
          <a:lstStyle/>
          <a:p>
            <a:pPr marL="0" indent="0" algn="l">
              <a:lnSpc>
                <a:spcPts val="2800"/>
              </a:lnSpc>
              <a:buNone/>
            </a:pP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Make programs available to all employees. Leverage data to identify barriers to  achieving business impact. Articulate why initiatives drive business outcomes, engagement, retention, and productivity.</a:t>
            </a:r>
            <a:endParaRPr lang="en-US" sz="1600"/>
          </a:p>
        </p:txBody>
      </p:sp>
      <p:pic>
        <p:nvPicPr>
          <p:cNvPr id="10" name="Image 2" descr="preencoded.png"/>
          <p:cNvPicPr>
            <a:picLocks noChangeAspect="1"/>
          </p:cNvPicPr>
          <p:nvPr/>
        </p:nvPicPr>
        <p:blipFill>
          <a:blip r:embed="rId5"/>
          <a:stretch>
            <a:fillRect/>
          </a:stretch>
        </p:blipFill>
        <p:spPr>
          <a:xfrm>
            <a:off x="9102090" y="2362557"/>
            <a:ext cx="3882390" cy="2399467"/>
          </a:xfrm>
          <a:prstGeom prst="round2DiagRect">
            <a:avLst/>
          </a:prstGeom>
        </p:spPr>
      </p:pic>
      <p:sp>
        <p:nvSpPr>
          <p:cNvPr id="11" name="Text 6"/>
          <p:cNvSpPr/>
          <p:nvPr/>
        </p:nvSpPr>
        <p:spPr>
          <a:xfrm>
            <a:off x="9249965" y="4957447"/>
            <a:ext cx="3550801" cy="348258"/>
          </a:xfrm>
          <a:prstGeom prst="rect">
            <a:avLst/>
          </a:prstGeom>
          <a:noFill/>
          <a:ln/>
        </p:spPr>
        <p:txBody>
          <a:bodyPr wrap="none" lIns="0" tIns="0" rIns="0" bIns="0" rtlCol="0" anchor="t"/>
          <a:lstStyle/>
          <a:p>
            <a:pPr indent="0">
              <a:lnSpc>
                <a:spcPts val="27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Utilize Established Resources</a:t>
            </a:r>
          </a:p>
        </p:txBody>
      </p:sp>
      <p:sp>
        <p:nvSpPr>
          <p:cNvPr id="12" name="Text 7"/>
          <p:cNvSpPr/>
          <p:nvPr/>
        </p:nvSpPr>
        <p:spPr>
          <a:xfrm>
            <a:off x="9249965" y="5453947"/>
            <a:ext cx="3882390" cy="1426369"/>
          </a:xfrm>
          <a:prstGeom prst="rect">
            <a:avLst/>
          </a:prstGeom>
          <a:noFill/>
          <a:ln/>
        </p:spPr>
        <p:txBody>
          <a:bodyPr wrap="square" lIns="0" tIns="0" rIns="0" bIns="0" rtlCol="0" anchor="t"/>
          <a:lstStyle/>
          <a:p>
            <a:pPr>
              <a:lnSpc>
                <a:spcPts val="2800"/>
              </a:lnSpc>
            </a:pPr>
            <a:r>
              <a:rPr lang="en-US" sz="1600">
                <a:solidFill>
                  <a:srgbClr val="000000"/>
                </a:solidFill>
                <a:latin typeface="Tahoma"/>
                <a:ea typeface="Tahoma"/>
                <a:cs typeface="Tahoma"/>
              </a:rPr>
              <a:t>Leverage the Healthcare Businesswomen’s Association, which has been doing this necessary and beneficial work for nearly 50 years and has consistently made its offerings open to all employees.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1"/>
          <p:cNvSpPr/>
          <p:nvPr/>
        </p:nvSpPr>
        <p:spPr>
          <a:xfrm>
            <a:off x="1156493" y="1523700"/>
            <a:ext cx="12312848" cy="614124"/>
          </a:xfrm>
          <a:prstGeom prst="rect">
            <a:avLst/>
          </a:prstGeom>
          <a:noFill/>
          <a:ln/>
        </p:spPr>
        <p:txBody>
          <a:bodyPr wrap="square" lIns="0" tIns="0" rIns="0" bIns="0" rtlCol="0" anchor="t"/>
          <a:lstStyle/>
          <a:p>
            <a:pPr algn="ctr">
              <a:lnSpc>
                <a:spcPts val="2400"/>
              </a:lnSpc>
            </a:pPr>
            <a:r>
              <a:rPr lang="en-US" sz="1600">
                <a:solidFill>
                  <a:srgbClr val="000000"/>
                </a:solidFill>
                <a:latin typeface="Tahoma"/>
                <a:ea typeface="Tahoma"/>
                <a:cs typeface="Tahoma"/>
              </a:rPr>
              <a:t>For nearly 50 years, the HBA has built a solid reputation as a business partner that helps companies develop, reward, and recognize its employees and engage civic and industry stakeholders in countries around the world.</a:t>
            </a:r>
            <a:endParaRPr lang="en-US"/>
          </a:p>
        </p:txBody>
      </p:sp>
      <p:pic>
        <p:nvPicPr>
          <p:cNvPr id="4" name="Image 0" descr="preencoded.png"/>
          <p:cNvPicPr>
            <a:picLocks noChangeAspect="1"/>
          </p:cNvPicPr>
          <p:nvPr/>
        </p:nvPicPr>
        <p:blipFill>
          <a:blip r:embed="rId3"/>
          <a:stretch>
            <a:fillRect/>
          </a:stretch>
        </p:blipFill>
        <p:spPr>
          <a:xfrm>
            <a:off x="671751" y="2523257"/>
            <a:ext cx="3944303" cy="2437686"/>
          </a:xfrm>
          <a:prstGeom prst="round2DiagRect">
            <a:avLst/>
          </a:prstGeom>
        </p:spPr>
      </p:pic>
      <p:sp>
        <p:nvSpPr>
          <p:cNvPr id="5" name="Text 2"/>
          <p:cNvSpPr/>
          <p:nvPr/>
        </p:nvSpPr>
        <p:spPr>
          <a:xfrm>
            <a:off x="671751" y="5164639"/>
            <a:ext cx="3459242" cy="299799"/>
          </a:xfrm>
          <a:prstGeom prst="rect">
            <a:avLst/>
          </a:prstGeom>
          <a:noFill/>
          <a:ln/>
        </p:spPr>
        <p:txBody>
          <a:bodyPr wrap="none" lIns="0" tIns="0" rIns="0" bIns="0" rtlCol="0" anchor="t"/>
          <a:lstStyle/>
          <a:p>
            <a:pPr marL="0" indent="0" algn="l">
              <a:lnSpc>
                <a:spcPts val="235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Healthcare</a:t>
            </a:r>
            <a:r>
              <a:rPr lang="en-US" sz="1850">
                <a:solidFill>
                  <a:srgbClr val="7030A0"/>
                </a:solidFill>
                <a:latin typeface="Tahoma" panose="020B0604030504040204" pitchFamily="34" charset="0"/>
                <a:ea typeface="Tahoma" panose="020B0604030504040204" pitchFamily="34" charset="0"/>
                <a:cs typeface="Tahoma" panose="020B0604030504040204" pitchFamily="34" charset="0"/>
              </a:rPr>
              <a:t> Workforce </a:t>
            </a: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Leadership</a:t>
            </a:r>
            <a:endParaRPr lang="en-US" sz="2000">
              <a:solidFill>
                <a:srgbClr val="7030A0"/>
              </a:solidFill>
            </a:endParaRPr>
          </a:p>
        </p:txBody>
      </p:sp>
      <p:sp>
        <p:nvSpPr>
          <p:cNvPr id="6" name="Text 3"/>
          <p:cNvSpPr/>
          <p:nvPr/>
        </p:nvSpPr>
        <p:spPr>
          <a:xfrm>
            <a:off x="671750" y="5585622"/>
            <a:ext cx="3944303" cy="1535311"/>
          </a:xfrm>
          <a:prstGeom prst="rect">
            <a:avLst/>
          </a:prstGeom>
          <a:noFill/>
          <a:ln/>
        </p:spPr>
        <p:txBody>
          <a:bodyPr wrap="square" lIns="0" tIns="0" rIns="0" bIns="0" rtlCol="0" anchor="t"/>
          <a:lstStyle/>
          <a:p>
            <a:pPr>
              <a:lnSpc>
                <a:spcPts val="2400"/>
              </a:lnSpc>
            </a:pPr>
            <a:r>
              <a:rPr lang="en-US" sz="1600">
                <a:solidFill>
                  <a:srgbClr val="000000"/>
                </a:solidFill>
                <a:latin typeface="Tahoma"/>
                <a:ea typeface="Tahoma"/>
                <a:cs typeface="Tahoma"/>
              </a:rPr>
              <a:t>Women represent 80% of the healthcare workforce in the U.S., 67-70% globally, and 90% of caregivers. The Healthcare Businesswomen’s Association has 150 corporate partners who represent approximately five million employees worldwide.</a:t>
            </a:r>
            <a:endParaRPr lang="en-US" sz="1600">
              <a:latin typeface="Tahoma"/>
              <a:ea typeface="Tahoma"/>
              <a:cs typeface="Tahoma"/>
            </a:endParaRPr>
          </a:p>
        </p:txBody>
      </p:sp>
      <p:pic>
        <p:nvPicPr>
          <p:cNvPr id="7" name="Image 1" descr="preencoded.png"/>
          <p:cNvPicPr>
            <a:picLocks noChangeAspect="1"/>
          </p:cNvPicPr>
          <p:nvPr/>
        </p:nvPicPr>
        <p:blipFill>
          <a:blip r:embed="rId4"/>
          <a:stretch>
            <a:fillRect/>
          </a:stretch>
        </p:blipFill>
        <p:spPr>
          <a:xfrm>
            <a:off x="4855964" y="2523257"/>
            <a:ext cx="3944303" cy="2437686"/>
          </a:xfrm>
          <a:prstGeom prst="round2DiagRect">
            <a:avLst/>
          </a:prstGeom>
        </p:spPr>
      </p:pic>
      <p:sp>
        <p:nvSpPr>
          <p:cNvPr id="8" name="Text 4"/>
          <p:cNvSpPr/>
          <p:nvPr/>
        </p:nvSpPr>
        <p:spPr>
          <a:xfrm>
            <a:off x="4855963" y="5180000"/>
            <a:ext cx="3240643" cy="299799"/>
          </a:xfrm>
          <a:prstGeom prst="rect">
            <a:avLst/>
          </a:prstGeom>
          <a:noFill/>
          <a:ln/>
        </p:spPr>
        <p:txBody>
          <a:bodyPr wrap="none" lIns="0" tIns="0" rIns="0" bIns="0" rtlCol="0" anchor="t"/>
          <a:lstStyle/>
          <a:p>
            <a:pPr marL="0" indent="0" algn="l">
              <a:lnSpc>
                <a:spcPts val="235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Talent</a:t>
            </a:r>
            <a:r>
              <a:rPr lang="en-US" sz="160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Engagement &amp; Retention</a:t>
            </a:r>
          </a:p>
        </p:txBody>
      </p:sp>
      <p:sp>
        <p:nvSpPr>
          <p:cNvPr id="9" name="Text 5"/>
          <p:cNvSpPr/>
          <p:nvPr/>
        </p:nvSpPr>
        <p:spPr>
          <a:xfrm>
            <a:off x="4877273" y="5585624"/>
            <a:ext cx="3944303" cy="1535311"/>
          </a:xfrm>
          <a:prstGeom prst="rect">
            <a:avLst/>
          </a:prstGeom>
          <a:noFill/>
          <a:ln/>
        </p:spPr>
        <p:txBody>
          <a:bodyPr wrap="square" lIns="0" tIns="0" rIns="0" bIns="0" rtlCol="0" anchor="t"/>
          <a:lstStyle/>
          <a:p>
            <a:pPr>
              <a:lnSpc>
                <a:spcPts val="2400"/>
              </a:lnSpc>
            </a:pPr>
            <a:r>
              <a:rPr lang="en-US" sz="1600">
                <a:solidFill>
                  <a:srgbClr val="000000"/>
                </a:solidFill>
                <a:latin typeface="Tahoma"/>
                <a:ea typeface="Tahoma"/>
                <a:cs typeface="Tahoma"/>
              </a:rPr>
              <a:t>The Healthcare Businesswomen’s Association develops programs to enhance employee engagement, retention, and loyalty by investing in leadership and career development opportunities for both men and women, driving greater productivity and sustained workforce performance.</a:t>
            </a:r>
            <a:endParaRPr lang="en-US" sz="1600">
              <a:latin typeface="Tahoma"/>
              <a:ea typeface="Tahoma"/>
              <a:cs typeface="Tahoma"/>
            </a:endParaRPr>
          </a:p>
        </p:txBody>
      </p:sp>
      <p:pic>
        <p:nvPicPr>
          <p:cNvPr id="10" name="Image 2"/>
          <p:cNvPicPr>
            <a:picLocks noChangeAspect="1"/>
          </p:cNvPicPr>
          <p:nvPr/>
        </p:nvPicPr>
        <p:blipFill>
          <a:blip r:embed="rId5"/>
          <a:srcRect/>
          <a:stretch/>
        </p:blipFill>
        <p:spPr>
          <a:xfrm>
            <a:off x="9182922" y="2523257"/>
            <a:ext cx="3658815" cy="2437686"/>
          </a:xfrm>
          <a:prstGeom prst="round2DiagRect">
            <a:avLst/>
          </a:prstGeom>
        </p:spPr>
      </p:pic>
      <p:sp>
        <p:nvSpPr>
          <p:cNvPr id="11" name="Text 6"/>
          <p:cNvSpPr/>
          <p:nvPr/>
        </p:nvSpPr>
        <p:spPr>
          <a:xfrm>
            <a:off x="9182922" y="5185910"/>
            <a:ext cx="3542467" cy="299799"/>
          </a:xfrm>
          <a:prstGeom prst="rect">
            <a:avLst/>
          </a:prstGeom>
          <a:noFill/>
          <a:ln/>
        </p:spPr>
        <p:txBody>
          <a:bodyPr wrap="none" lIns="0" tIns="0" rIns="0" bIns="0" rtlCol="0" anchor="t"/>
          <a:lstStyle/>
          <a:p>
            <a:pPr marL="0" indent="0" algn="l">
              <a:lnSpc>
                <a:spcPts val="235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Career Development &amp; Leadership</a:t>
            </a:r>
            <a:endParaRPr lang="en-US" sz="2000">
              <a:solidFill>
                <a:srgbClr val="7030A0"/>
              </a:solidFill>
            </a:endParaRPr>
          </a:p>
        </p:txBody>
      </p:sp>
      <p:sp>
        <p:nvSpPr>
          <p:cNvPr id="12" name="Text 7"/>
          <p:cNvSpPr/>
          <p:nvPr/>
        </p:nvSpPr>
        <p:spPr>
          <a:xfrm>
            <a:off x="9182922" y="5585623"/>
            <a:ext cx="3944303" cy="1535311"/>
          </a:xfrm>
          <a:prstGeom prst="rect">
            <a:avLst/>
          </a:prstGeom>
          <a:noFill/>
          <a:ln/>
        </p:spPr>
        <p:txBody>
          <a:bodyPr wrap="square" lIns="0" tIns="0" rIns="0" bIns="0" rtlCol="0" anchor="t"/>
          <a:lstStyle/>
          <a:p>
            <a:pPr marL="0" indent="0" algn="l">
              <a:lnSpc>
                <a:spcPts val="2400"/>
              </a:lnSpc>
              <a:buNone/>
            </a:pPr>
            <a:r>
              <a:rPr lang="en-US" sz="1600">
                <a:solidFill>
                  <a:srgbClr val="000000"/>
                </a:solidFill>
                <a:latin typeface="Tahoma"/>
                <a:ea typeface="Tahoma"/>
                <a:cs typeface="Tahoma"/>
              </a:rPr>
              <a:t>The Healthcare Businesswomen’s Association delivers impactful career and leadership development, mentoring and coaching programs offered in tandem with women and men to benefit all employees, ensuring a strong pipeline of talent.</a:t>
            </a:r>
            <a:endParaRPr lang="en-US" sz="1600">
              <a:latin typeface="Tahoma"/>
              <a:ea typeface="Tahoma"/>
              <a:cs typeface="Tahoma"/>
            </a:endParaRPr>
          </a:p>
        </p:txBody>
      </p:sp>
      <p:sp>
        <p:nvSpPr>
          <p:cNvPr id="13" name="Text 8"/>
          <p:cNvSpPr/>
          <p:nvPr/>
        </p:nvSpPr>
        <p:spPr>
          <a:xfrm>
            <a:off x="671751" y="7521194"/>
            <a:ext cx="12312848" cy="307062"/>
          </a:xfrm>
          <a:prstGeom prst="rect">
            <a:avLst/>
          </a:prstGeom>
          <a:noFill/>
          <a:ln/>
        </p:spPr>
        <p:txBody>
          <a:bodyPr wrap="none" lIns="0" tIns="0" rIns="0" bIns="0" rtlCol="0" anchor="t"/>
          <a:lstStyle/>
          <a:p>
            <a:pPr marL="0" indent="0" algn="l">
              <a:lnSpc>
                <a:spcPts val="2400"/>
              </a:lnSpc>
              <a:buNone/>
            </a:pPr>
            <a:endParaRPr lang="en-US" sz="1500"/>
          </a:p>
        </p:txBody>
      </p:sp>
      <p:sp>
        <p:nvSpPr>
          <p:cNvPr id="15" name="Text 0">
            <a:extLst>
              <a:ext uri="{FF2B5EF4-FFF2-40B4-BE49-F238E27FC236}">
                <a16:creationId xmlns:a16="http://schemas.microsoft.com/office/drawing/2014/main" id="{C8134820-0CFE-819A-BAAE-6F9E0452F16F}"/>
              </a:ext>
            </a:extLst>
          </p:cNvPr>
          <p:cNvSpPr/>
          <p:nvPr/>
        </p:nvSpPr>
        <p:spPr>
          <a:xfrm>
            <a:off x="673998" y="619595"/>
            <a:ext cx="5129213" cy="641152"/>
          </a:xfrm>
          <a:prstGeom prst="rect">
            <a:avLst/>
          </a:prstGeom>
          <a:noFill/>
          <a:ln/>
        </p:spPr>
        <p:txBody>
          <a:bodyPr wrap="none" lIns="0" tIns="0" rIns="0" bIns="0" rtlCol="0" anchor="t"/>
          <a:lstStyle/>
          <a:p>
            <a:pPr marL="0" indent="0" algn="l">
              <a:lnSpc>
                <a:spcPts val="5000"/>
              </a:lnSpc>
              <a:buNone/>
            </a:pPr>
            <a:r>
              <a:rPr lang="en-US" sz="3600" b="1">
                <a:solidFill>
                  <a:srgbClr val="7757A1"/>
                </a:solidFill>
                <a:latin typeface="Tahoma" panose="020B0604030504040204" pitchFamily="34" charset="0"/>
                <a:ea typeface="Tahoma" panose="020B0604030504040204" pitchFamily="34" charset="0"/>
                <a:cs typeface="Tahoma" panose="020B0604030504040204" pitchFamily="34" charset="0"/>
              </a:rPr>
              <a:t>The Value of the Healthcare Businesswomen’s Association </a:t>
            </a:r>
            <a:endParaRPr lang="en-US" sz="36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18065" y="531460"/>
            <a:ext cx="5129213" cy="641152"/>
          </a:xfrm>
          <a:prstGeom prst="rect">
            <a:avLst/>
          </a:prstGeom>
          <a:noFill/>
          <a:ln/>
        </p:spPr>
        <p:txBody>
          <a:bodyPr wrap="none" lIns="0" tIns="0" rIns="0" bIns="0" rtlCol="0" anchor="t"/>
          <a:lstStyle/>
          <a:p>
            <a:pPr marL="0" indent="0" algn="l">
              <a:lnSpc>
                <a:spcPts val="5000"/>
              </a:lnSpc>
              <a:buNone/>
            </a:pPr>
            <a:r>
              <a:rPr lang="en-US" sz="3600" b="1">
                <a:solidFill>
                  <a:srgbClr val="7757A1"/>
                </a:solidFill>
                <a:latin typeface="Tahoma" panose="020B0604030504040204" pitchFamily="34" charset="0"/>
                <a:ea typeface="Tahoma" panose="020B0604030504040204" pitchFamily="34" charset="0"/>
                <a:cs typeface="Tahoma" panose="020B0604030504040204" pitchFamily="34" charset="0"/>
              </a:rPr>
              <a:t>The Value of the Healthcare Businesswomen’s Association </a:t>
            </a:r>
            <a:endParaRPr lang="en-US" sz="3600" b="1"/>
          </a:p>
        </p:txBody>
      </p:sp>
      <p:pic>
        <p:nvPicPr>
          <p:cNvPr id="3" name="Image 0" descr="preencoded.png"/>
          <p:cNvPicPr>
            <a:picLocks noChangeAspect="1"/>
          </p:cNvPicPr>
          <p:nvPr/>
        </p:nvPicPr>
        <p:blipFill>
          <a:blip r:embed="rId3"/>
          <a:stretch>
            <a:fillRect/>
          </a:stretch>
        </p:blipFill>
        <p:spPr>
          <a:xfrm>
            <a:off x="718066" y="1615559"/>
            <a:ext cx="3917871" cy="2421374"/>
          </a:xfrm>
          <a:prstGeom prst="round2DiagRect">
            <a:avLst/>
          </a:prstGeom>
        </p:spPr>
      </p:pic>
      <p:sp>
        <p:nvSpPr>
          <p:cNvPr id="4" name="Text 1"/>
          <p:cNvSpPr/>
          <p:nvPr/>
        </p:nvSpPr>
        <p:spPr>
          <a:xfrm>
            <a:off x="718065" y="4294377"/>
            <a:ext cx="3589377" cy="320516"/>
          </a:xfrm>
          <a:prstGeom prst="rect">
            <a:avLst/>
          </a:prstGeom>
          <a:noFill/>
          <a:ln/>
        </p:spPr>
        <p:txBody>
          <a:bodyPr wrap="none" lIns="0" tIns="0" rIns="0" bIns="0" rtlCol="0" anchor="t"/>
          <a:lstStyle/>
          <a:p>
            <a:pPr marL="0" indent="0" algn="l">
              <a:lnSpc>
                <a:spcPts val="25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HBA Academy &amp; Digital Learning</a:t>
            </a:r>
            <a:endParaRPr lang="en-US" sz="2000">
              <a:solidFill>
                <a:srgbClr val="7030A0"/>
              </a:solidFill>
            </a:endParaRPr>
          </a:p>
        </p:txBody>
      </p:sp>
      <p:sp>
        <p:nvSpPr>
          <p:cNvPr id="5" name="Text 2"/>
          <p:cNvSpPr/>
          <p:nvPr/>
        </p:nvSpPr>
        <p:spPr>
          <a:xfrm>
            <a:off x="718065" y="4611586"/>
            <a:ext cx="3917871" cy="1640681"/>
          </a:xfrm>
          <a:prstGeom prst="rect">
            <a:avLst/>
          </a:prstGeom>
          <a:noFill/>
          <a:ln/>
        </p:spPr>
        <p:txBody>
          <a:bodyPr wrap="square" lIns="0" tIns="0" rIns="0" bIns="0" rtlCol="0" anchor="t"/>
          <a:lstStyle/>
          <a:p>
            <a:pPr>
              <a:lnSpc>
                <a:spcPts val="2550"/>
              </a:lnSpc>
            </a:pPr>
            <a:r>
              <a:rPr lang="en-US" sz="1600">
                <a:solidFill>
                  <a:srgbClr val="000000"/>
                </a:solidFill>
                <a:latin typeface="Tahoma"/>
                <a:ea typeface="Tahoma"/>
                <a:cs typeface="Tahoma"/>
              </a:rPr>
              <a:t>The Healthcare Businesswomen’s Association launched HBA Academy, a digital Learning Management Platform that provides healthcare industry-specific development and career upskilling opportunities for employees in global and remote locations.</a:t>
            </a:r>
            <a:endParaRPr lang="en-US" sz="1600">
              <a:latin typeface="Tahoma"/>
              <a:ea typeface="Tahoma"/>
              <a:cs typeface="Tahoma"/>
            </a:endParaRPr>
          </a:p>
        </p:txBody>
      </p:sp>
      <p:pic>
        <p:nvPicPr>
          <p:cNvPr id="6" name="Image 1"/>
          <p:cNvPicPr>
            <a:picLocks noChangeAspect="1"/>
          </p:cNvPicPr>
          <p:nvPr/>
        </p:nvPicPr>
        <p:blipFill>
          <a:blip r:embed="rId4"/>
          <a:srcRect/>
          <a:stretch/>
        </p:blipFill>
        <p:spPr>
          <a:xfrm>
            <a:off x="4892397" y="1666159"/>
            <a:ext cx="3917871" cy="2320173"/>
          </a:xfrm>
          <a:prstGeom prst="round2DiagRect">
            <a:avLst/>
          </a:prstGeom>
        </p:spPr>
      </p:pic>
      <p:sp>
        <p:nvSpPr>
          <p:cNvPr id="7" name="Text 3"/>
          <p:cNvSpPr/>
          <p:nvPr/>
        </p:nvSpPr>
        <p:spPr>
          <a:xfrm>
            <a:off x="4892397" y="4309406"/>
            <a:ext cx="2827258" cy="320516"/>
          </a:xfrm>
          <a:prstGeom prst="rect">
            <a:avLst/>
          </a:prstGeom>
          <a:noFill/>
          <a:ln/>
        </p:spPr>
        <p:txBody>
          <a:bodyPr wrap="none" lIns="0" tIns="0" rIns="0" bIns="0" rtlCol="0" anchor="t"/>
          <a:lstStyle/>
          <a:p>
            <a:pPr>
              <a:lnSpc>
                <a:spcPts val="2500"/>
              </a:lnSpc>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HBA Think Tank Research</a:t>
            </a:r>
          </a:p>
        </p:txBody>
      </p:sp>
      <p:sp>
        <p:nvSpPr>
          <p:cNvPr id="8" name="Text 4"/>
          <p:cNvSpPr/>
          <p:nvPr/>
        </p:nvSpPr>
        <p:spPr>
          <a:xfrm>
            <a:off x="4892397" y="4650986"/>
            <a:ext cx="3917871" cy="1640681"/>
          </a:xfrm>
          <a:prstGeom prst="rect">
            <a:avLst/>
          </a:prstGeom>
          <a:noFill/>
          <a:ln/>
        </p:spPr>
        <p:txBody>
          <a:bodyPr wrap="square" lIns="0" tIns="0" rIns="0" bIns="0" rtlCol="0" anchor="t"/>
          <a:lstStyle/>
          <a:p>
            <a:pPr>
              <a:lnSpc>
                <a:spcPts val="2550"/>
              </a:lnSpc>
            </a:pPr>
            <a:r>
              <a:rPr lang="en-US" sz="1600">
                <a:solidFill>
                  <a:srgbClr val="000000"/>
                </a:solidFill>
                <a:latin typeface="Tahoma"/>
                <a:ea typeface="Tahoma"/>
                <a:cs typeface="Tahoma"/>
              </a:rPr>
              <a:t>Through its HBA Think Tank, the Healthcare Businesswomen’s Association generates key insights about unique differences across countries that help global leaders set market and workforce strategies to achieve business objectives.</a:t>
            </a:r>
            <a:endParaRPr lang="en-US" sz="1600">
              <a:latin typeface="Tahoma"/>
              <a:ea typeface="Tahoma"/>
              <a:cs typeface="Tahoma"/>
            </a:endParaRPr>
          </a:p>
        </p:txBody>
      </p:sp>
      <p:pic>
        <p:nvPicPr>
          <p:cNvPr id="9" name="Image 2" descr="preencoded.png"/>
          <p:cNvPicPr>
            <a:picLocks noChangeAspect="1"/>
          </p:cNvPicPr>
          <p:nvPr/>
        </p:nvPicPr>
        <p:blipFill>
          <a:blip r:embed="rId5"/>
          <a:stretch>
            <a:fillRect/>
          </a:stretch>
        </p:blipFill>
        <p:spPr>
          <a:xfrm>
            <a:off x="9066728" y="1615559"/>
            <a:ext cx="3917871" cy="2421374"/>
          </a:xfrm>
          <a:prstGeom prst="round2DiagRect">
            <a:avLst/>
          </a:prstGeom>
        </p:spPr>
      </p:pic>
      <p:sp>
        <p:nvSpPr>
          <p:cNvPr id="10" name="Text 5"/>
          <p:cNvSpPr/>
          <p:nvPr/>
        </p:nvSpPr>
        <p:spPr>
          <a:xfrm>
            <a:off x="9066728" y="4291070"/>
            <a:ext cx="2984659" cy="320516"/>
          </a:xfrm>
          <a:prstGeom prst="rect">
            <a:avLst/>
          </a:prstGeom>
          <a:noFill/>
          <a:ln/>
        </p:spPr>
        <p:txBody>
          <a:bodyPr wrap="none" lIns="0" tIns="0" rIns="0" bIns="0" rtlCol="0" anchor="t"/>
          <a:lstStyle/>
          <a:p>
            <a:pPr indent="0">
              <a:lnSpc>
                <a:spcPts val="250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Advancing Women's Health</a:t>
            </a:r>
          </a:p>
        </p:txBody>
      </p:sp>
      <p:sp>
        <p:nvSpPr>
          <p:cNvPr id="11" name="Text 6"/>
          <p:cNvSpPr/>
          <p:nvPr/>
        </p:nvSpPr>
        <p:spPr>
          <a:xfrm>
            <a:off x="9066728" y="4611586"/>
            <a:ext cx="3917871" cy="2296954"/>
          </a:xfrm>
          <a:prstGeom prst="rect">
            <a:avLst/>
          </a:prstGeom>
          <a:noFill/>
          <a:ln/>
        </p:spPr>
        <p:txBody>
          <a:bodyPr wrap="square" lIns="0" tIns="0" rIns="0" bIns="0" rtlCol="0" anchor="t"/>
          <a:lstStyle/>
          <a:p>
            <a:pPr>
              <a:lnSpc>
                <a:spcPts val="2550"/>
              </a:lnSpc>
            </a:pPr>
            <a:r>
              <a:rPr lang="en-US" sz="1600">
                <a:solidFill>
                  <a:srgbClr val="000000"/>
                </a:solidFill>
                <a:latin typeface="Tahoma"/>
                <a:ea typeface="Tahoma"/>
                <a:cs typeface="Tahoma"/>
              </a:rPr>
              <a:t>The </a:t>
            </a: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Healthcare Businesswomen’s Association</a:t>
            </a:r>
            <a:r>
              <a:rPr lang="en-US" sz="1600">
                <a:solidFill>
                  <a:srgbClr val="000000"/>
                </a:solidFill>
                <a:latin typeface="Tahoma"/>
                <a:ea typeface="Tahoma"/>
                <a:cs typeface="Tahoma"/>
              </a:rPr>
              <a:t> focuses on closing the gap between women’s and men’s health, addressing challenges from exclusion in clinical trials and lack of data on hormonal impacts to disease management, representing a critical mission given women's roles across healthcare.</a:t>
            </a:r>
            <a:endParaRPr lang="en-US" sz="1600">
              <a:latin typeface="Tahoma"/>
              <a:ea typeface="Tahoma"/>
              <a:cs typeface="Tahoma"/>
            </a:endParaRPr>
          </a:p>
        </p:txBody>
      </p:sp>
      <p:sp>
        <p:nvSpPr>
          <p:cNvPr id="12" name="Text 7"/>
          <p:cNvSpPr/>
          <p:nvPr/>
        </p:nvSpPr>
        <p:spPr>
          <a:xfrm>
            <a:off x="481759" y="6845040"/>
            <a:ext cx="14148641" cy="656273"/>
          </a:xfrm>
          <a:prstGeom prst="rect">
            <a:avLst/>
          </a:prstGeom>
          <a:noFill/>
          <a:ln/>
        </p:spPr>
        <p:txBody>
          <a:bodyPr wrap="square" lIns="0" tIns="0" rIns="0" bIns="0" rtlCol="0" anchor="t"/>
          <a:lstStyle/>
          <a:p>
            <a:pPr marL="0" indent="0" algn="l">
              <a:lnSpc>
                <a:spcPts val="2550"/>
              </a:lnSpc>
              <a:buNone/>
            </a:pPr>
            <a:endParaRPr lang="en-US" sz="14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7239" y="575395"/>
            <a:ext cx="5464903" cy="708779"/>
          </a:xfrm>
          <a:prstGeom prst="rect">
            <a:avLst/>
          </a:prstGeom>
          <a:noFill/>
          <a:ln/>
        </p:spPr>
        <p:txBody>
          <a:bodyPr wrap="none" lIns="0" tIns="0" rIns="0" bIns="0" rtlCol="0" anchor="t"/>
          <a:lstStyle/>
          <a:p>
            <a:pPr marL="0" indent="0" algn="ctr">
              <a:lnSpc>
                <a:spcPts val="5550"/>
              </a:lnSpc>
              <a:buNone/>
            </a:pPr>
            <a:r>
              <a:rPr lang="en-US" sz="3200" b="1">
                <a:solidFill>
                  <a:srgbClr val="7757A1"/>
                </a:solidFill>
                <a:latin typeface="Tahoma"/>
                <a:ea typeface="Tahoma"/>
                <a:cs typeface="Tahoma"/>
              </a:rPr>
              <a:t>The Healthcare Businesswomen’s Association: Global Impact </a:t>
            </a:r>
          </a:p>
        </p:txBody>
      </p:sp>
      <p:pic>
        <p:nvPicPr>
          <p:cNvPr id="3" name="Image 0"/>
          <p:cNvPicPr>
            <a:picLocks noChangeAspect="1"/>
          </p:cNvPicPr>
          <p:nvPr/>
        </p:nvPicPr>
        <p:blipFill>
          <a:blip r:embed="rId3"/>
          <a:srcRect t="8446" b="8446"/>
          <a:stretch/>
        </p:blipFill>
        <p:spPr>
          <a:xfrm>
            <a:off x="793790" y="2007394"/>
            <a:ext cx="3694152" cy="2301121"/>
          </a:xfrm>
          <a:prstGeom prst="round2DiagRect">
            <a:avLst/>
          </a:prstGeom>
        </p:spPr>
      </p:pic>
      <p:sp>
        <p:nvSpPr>
          <p:cNvPr id="4" name="Text 1"/>
          <p:cNvSpPr/>
          <p:nvPr/>
        </p:nvSpPr>
        <p:spPr>
          <a:xfrm>
            <a:off x="793790" y="4483410"/>
            <a:ext cx="2842260" cy="354330"/>
          </a:xfrm>
          <a:prstGeom prst="rect">
            <a:avLst/>
          </a:prstGeom>
          <a:noFill/>
          <a:ln/>
        </p:spPr>
        <p:txBody>
          <a:bodyPr wrap="none" lIns="0" tIns="0" rIns="0" bIns="0" rtlCol="0" anchor="t"/>
          <a:lstStyle/>
          <a:p>
            <a:pPr marL="0" indent="0" algn="l">
              <a:lnSpc>
                <a:spcPts val="275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Global Expansion </a:t>
            </a:r>
          </a:p>
        </p:txBody>
      </p:sp>
      <p:sp>
        <p:nvSpPr>
          <p:cNvPr id="5" name="Text 2"/>
          <p:cNvSpPr/>
          <p:nvPr/>
        </p:nvSpPr>
        <p:spPr>
          <a:xfrm>
            <a:off x="793790" y="4820643"/>
            <a:ext cx="3694152" cy="2381251"/>
          </a:xfrm>
          <a:prstGeom prst="rect">
            <a:avLst/>
          </a:prstGeom>
          <a:noFill/>
          <a:ln/>
        </p:spPr>
        <p:txBody>
          <a:bodyPr wrap="square" lIns="0" tIns="0" rIns="0" bIns="0" rtlCol="0" anchor="t"/>
          <a:lstStyle/>
          <a:p>
            <a:pPr marL="0" indent="0" algn="l">
              <a:lnSpc>
                <a:spcPts val="2850"/>
              </a:lnSpc>
              <a:buNone/>
            </a:pPr>
            <a:r>
              <a:rPr lang="en-US" sz="1600">
                <a:solidFill>
                  <a:srgbClr val="000000"/>
                </a:solidFill>
                <a:latin typeface="Tahoma"/>
                <a:ea typeface="Tahoma"/>
                <a:cs typeface="Tahoma"/>
              </a:rPr>
              <a:t>Geographic Operating Boards provide regional oversight in North America, EMEA, APAC and (soon-to-come) Latin America.</a:t>
            </a:r>
            <a:endParaRPr lang="en-US" sz="16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Image 1" descr="preencoded.png"/>
          <p:cNvPicPr>
            <a:picLocks noChangeAspect="1"/>
          </p:cNvPicPr>
          <p:nvPr/>
        </p:nvPicPr>
        <p:blipFill>
          <a:blip r:embed="rId4"/>
          <a:stretch>
            <a:fillRect/>
          </a:stretch>
        </p:blipFill>
        <p:spPr>
          <a:xfrm>
            <a:off x="5048964" y="2007394"/>
            <a:ext cx="3694152" cy="2185035"/>
          </a:xfrm>
          <a:prstGeom prst="round2DiagRect">
            <a:avLst/>
          </a:prstGeom>
        </p:spPr>
      </p:pic>
      <p:sp>
        <p:nvSpPr>
          <p:cNvPr id="7" name="Text 3"/>
          <p:cNvSpPr/>
          <p:nvPr/>
        </p:nvSpPr>
        <p:spPr>
          <a:xfrm>
            <a:off x="5048964" y="4483410"/>
            <a:ext cx="2835235" cy="354330"/>
          </a:xfrm>
          <a:prstGeom prst="rect">
            <a:avLst/>
          </a:prstGeom>
          <a:noFill/>
          <a:ln/>
        </p:spPr>
        <p:txBody>
          <a:bodyPr wrap="none" lIns="0" tIns="0" rIns="0" bIns="0" rtlCol="0" anchor="t"/>
          <a:lstStyle/>
          <a:p>
            <a:pPr>
              <a:lnSpc>
                <a:spcPts val="2750"/>
              </a:lnSpc>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Global Digital Learning</a:t>
            </a:r>
          </a:p>
        </p:txBody>
      </p:sp>
      <p:sp>
        <p:nvSpPr>
          <p:cNvPr id="8" name="Text 4"/>
          <p:cNvSpPr/>
          <p:nvPr/>
        </p:nvSpPr>
        <p:spPr>
          <a:xfrm>
            <a:off x="5055990" y="4820644"/>
            <a:ext cx="3694152" cy="1814513"/>
          </a:xfrm>
          <a:prstGeom prst="rect">
            <a:avLst/>
          </a:prstGeom>
          <a:noFill/>
          <a:ln/>
        </p:spPr>
        <p:txBody>
          <a:bodyPr wrap="square" lIns="0" tIns="0" rIns="0" bIns="0" rtlCol="0" anchor="t"/>
          <a:lstStyle/>
          <a:p>
            <a:pPr marL="0" indent="0" algn="l">
              <a:lnSpc>
                <a:spcPts val="2850"/>
              </a:lnSpc>
              <a:buNone/>
            </a:pP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Delivering world-class educational resources and development opportunities through innovative digital platforms accessible to healthcare professionals everywhere</a:t>
            </a:r>
            <a:r>
              <a:rPr lang="en-US" sz="175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750">
              <a:latin typeface="Tahoma" panose="020B0604030504040204" pitchFamily="34" charset="0"/>
              <a:ea typeface="Tahoma" panose="020B0604030504040204" pitchFamily="34" charset="0"/>
              <a:cs typeface="Tahoma" panose="020B0604030504040204" pitchFamily="34" charset="0"/>
            </a:endParaRPr>
          </a:p>
        </p:txBody>
      </p:sp>
      <p:pic>
        <p:nvPicPr>
          <p:cNvPr id="9" name="Image 2"/>
          <p:cNvPicPr>
            <a:picLocks noChangeAspect="1"/>
          </p:cNvPicPr>
          <p:nvPr/>
        </p:nvPicPr>
        <p:blipFill>
          <a:blip r:embed="rId5"/>
          <a:srcRect/>
          <a:stretch/>
        </p:blipFill>
        <p:spPr>
          <a:xfrm>
            <a:off x="9309821" y="2007394"/>
            <a:ext cx="3682787" cy="2071568"/>
          </a:xfrm>
          <a:prstGeom prst="round2DiagRect">
            <a:avLst/>
          </a:prstGeom>
        </p:spPr>
      </p:pic>
      <p:sp>
        <p:nvSpPr>
          <p:cNvPr id="10" name="Text 5"/>
          <p:cNvSpPr/>
          <p:nvPr/>
        </p:nvSpPr>
        <p:spPr>
          <a:xfrm>
            <a:off x="9304139" y="4466316"/>
            <a:ext cx="4292118" cy="708660"/>
          </a:xfrm>
          <a:prstGeom prst="rect">
            <a:avLst/>
          </a:prstGeom>
          <a:noFill/>
          <a:ln/>
        </p:spPr>
        <p:txBody>
          <a:bodyPr wrap="square" lIns="0" tIns="0" rIns="0" bIns="0" rtlCol="0" anchor="t"/>
          <a:lstStyle/>
          <a:p>
            <a:pPr indent="0">
              <a:lnSpc>
                <a:spcPts val="2750"/>
              </a:lnSpc>
              <a:buNone/>
            </a:pPr>
            <a:r>
              <a:rPr lang="en-US" sz="2000">
                <a:solidFill>
                  <a:srgbClr val="7030A0"/>
                </a:solidFill>
                <a:latin typeface="Tahoma" panose="020B0604030504040204" pitchFamily="34" charset="0"/>
                <a:ea typeface="Tahoma" panose="020B0604030504040204" pitchFamily="34" charset="0"/>
                <a:cs typeface="Tahoma" panose="020B0604030504040204" pitchFamily="34" charset="0"/>
              </a:rPr>
              <a:t>Women's Health Research Initiative</a:t>
            </a:r>
          </a:p>
        </p:txBody>
      </p:sp>
      <p:sp>
        <p:nvSpPr>
          <p:cNvPr id="11" name="Text 6"/>
          <p:cNvSpPr/>
          <p:nvPr/>
        </p:nvSpPr>
        <p:spPr>
          <a:xfrm>
            <a:off x="9318190" y="4820643"/>
            <a:ext cx="3694152" cy="1814513"/>
          </a:xfrm>
          <a:prstGeom prst="rect">
            <a:avLst/>
          </a:prstGeom>
          <a:noFill/>
          <a:ln/>
        </p:spPr>
        <p:txBody>
          <a:bodyPr wrap="square" lIns="0" tIns="0" rIns="0" bIns="0" rtlCol="0" anchor="t"/>
          <a:lstStyle/>
          <a:p>
            <a:pPr marL="0" indent="0" algn="l">
              <a:lnSpc>
                <a:spcPts val="2850"/>
              </a:lnSpc>
              <a:buNone/>
            </a:pP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Dedicated to addressing the critical gap between women's and men's healthcare outcomes through rigorous research, evidence-based advocacy, and strategic partnerships</a:t>
            </a:r>
            <a:r>
              <a:rPr lang="en-US" sz="175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175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472901"/>
      </p:ext>
    </p:extLst>
  </p:cSld>
  <p:clrMapOvr>
    <a:masterClrMapping/>
  </p:clrMapOvr>
</p:sld>
</file>

<file path=ppt/theme/theme1.xml><?xml version="1.0" encoding="utf-8"?>
<a:theme xmlns:a="http://schemas.openxmlformats.org/drawingml/2006/main" name="HBA Template">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A 2024 Template" id="{0D636460-3B71-439F-9684-A8255A1BD282}" vid="{9D7A30CE-ECD9-4341-9362-73220D1C6D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21187c3-ac30-4b4b-aef4-f9b7d7e4136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235C9623ADC8439572DAE727F7DDE5" ma:contentTypeVersion="19" ma:contentTypeDescription="Create a new document." ma:contentTypeScope="" ma:versionID="46b31ae96762c8d9bc29d2d33bc3c1a0">
  <xsd:schema xmlns:xsd="http://www.w3.org/2001/XMLSchema" xmlns:xs="http://www.w3.org/2001/XMLSchema" xmlns:p="http://schemas.microsoft.com/office/2006/metadata/properties" xmlns:ns3="721187c3-ac30-4b4b-aef4-f9b7d7e41360" xmlns:ns4="3133224c-bfca-4404-a49d-8715c4a84a33" targetNamespace="http://schemas.microsoft.com/office/2006/metadata/properties" ma:root="true" ma:fieldsID="a586659edcd78607e3822bf73101795d" ns3:_="" ns4:_="">
    <xsd:import namespace="721187c3-ac30-4b4b-aef4-f9b7d7e41360"/>
    <xsd:import namespace="3133224c-bfca-4404-a49d-8715c4a84a3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187c3-ac30-4b4b-aef4-f9b7d7e41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33224c-bfca-4404-a49d-8715c4a84a3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2C1AE1-35DD-4485-8C6E-B1B5DEA1B1DD}">
  <ds:schemaRefs>
    <ds:schemaRef ds:uri="3133224c-bfca-4404-a49d-8715c4a84a33"/>
    <ds:schemaRef ds:uri="721187c3-ac30-4b4b-aef4-f9b7d7e413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8C3B4C-002C-41AB-A65B-007B510E2702}">
  <ds:schemaRefs>
    <ds:schemaRef ds:uri="http://schemas.microsoft.com/sharepoint/v3/contenttype/forms"/>
  </ds:schemaRefs>
</ds:datastoreItem>
</file>

<file path=customXml/itemProps3.xml><?xml version="1.0" encoding="utf-8"?>
<ds:datastoreItem xmlns:ds="http://schemas.openxmlformats.org/officeDocument/2006/customXml" ds:itemID="{B6E0571A-3B28-47D5-B365-4BB728DA5BA4}">
  <ds:schemaRefs>
    <ds:schemaRef ds:uri="3133224c-bfca-4404-a49d-8715c4a84a33"/>
    <ds:schemaRef ds:uri="721187c3-ac30-4b4b-aef4-f9b7d7e413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HBA Template</Template>
  <Application>Microsoft Office PowerPoint</Application>
  <PresentationFormat>Custom</PresentationFormat>
  <Slides>9</Slides>
  <Notes>7</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HBA Template</vt:lpstr>
      <vt:lpstr>Healthcare Businesswomen’s Association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revision>2</cp:revision>
  <dcterms:created xsi:type="dcterms:W3CDTF">2025-05-19T17:52:20Z</dcterms:created>
  <dcterms:modified xsi:type="dcterms:W3CDTF">2025-07-30T15:56:46Z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0x0101000A235C9623ADC8439572DAE727F7DDE5</vt:lpwstr>
  </property>
</Properties>
</file>