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5" r:id="rId5"/>
    <p:sldMasterId id="2147483754" r:id="rId6"/>
  </p:sldMasterIdLst>
  <p:notesMasterIdLst>
    <p:notesMasterId r:id="rId48"/>
  </p:notesMasterIdLst>
  <p:sldIdLst>
    <p:sldId id="256" r:id="rId7"/>
    <p:sldId id="257" r:id="rId8"/>
    <p:sldId id="259" r:id="rId9"/>
    <p:sldId id="269" r:id="rId10"/>
    <p:sldId id="2141410995" r:id="rId11"/>
    <p:sldId id="2141410958" r:id="rId12"/>
    <p:sldId id="2141410969" r:id="rId13"/>
    <p:sldId id="2141410972" r:id="rId14"/>
    <p:sldId id="2141410984" r:id="rId15"/>
    <p:sldId id="2141410952" r:id="rId16"/>
    <p:sldId id="2141410997" r:id="rId17"/>
    <p:sldId id="267" r:id="rId18"/>
    <p:sldId id="2141410970" r:id="rId19"/>
    <p:sldId id="2141410971" r:id="rId20"/>
    <p:sldId id="2141410990" r:id="rId21"/>
    <p:sldId id="2141410991" r:id="rId22"/>
    <p:sldId id="2141410992" r:id="rId23"/>
    <p:sldId id="2141410993" r:id="rId24"/>
    <p:sldId id="324" r:id="rId25"/>
    <p:sldId id="2141410973" r:id="rId26"/>
    <p:sldId id="2141410974" r:id="rId27"/>
    <p:sldId id="2141410964" r:id="rId28"/>
    <p:sldId id="2141410975" r:id="rId29"/>
    <p:sldId id="2141410994" r:id="rId30"/>
    <p:sldId id="268" r:id="rId31"/>
    <p:sldId id="2141410976" r:id="rId32"/>
    <p:sldId id="2141410977" r:id="rId33"/>
    <p:sldId id="2141410978" r:id="rId34"/>
    <p:sldId id="2141410989" r:id="rId35"/>
    <p:sldId id="2141410986" r:id="rId36"/>
    <p:sldId id="2141410926" r:id="rId37"/>
    <p:sldId id="2141410946" r:id="rId38"/>
    <p:sldId id="2141410979" r:id="rId39"/>
    <p:sldId id="2141410930" r:id="rId40"/>
    <p:sldId id="2141410939" r:id="rId41"/>
    <p:sldId id="2141410940" r:id="rId42"/>
    <p:sldId id="2141410983" r:id="rId43"/>
    <p:sldId id="2141410945" r:id="rId44"/>
    <p:sldId id="2141410942" r:id="rId45"/>
    <p:sldId id="2141410985" r:id="rId46"/>
    <p:sldId id="298"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360">
          <p15:clr>
            <a:srgbClr val="A4A3A4"/>
          </p15:clr>
        </p15:guide>
        <p15:guide id="4" orient="horz" pos="1416">
          <p15:clr>
            <a:srgbClr val="A4A3A4"/>
          </p15:clr>
        </p15:guide>
        <p15:guide id="5" orient="horz" pos="648">
          <p15:clr>
            <a:srgbClr val="A4A3A4"/>
          </p15:clr>
        </p15:guide>
        <p15:guide id="6" pos="2376">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84002C-4EB1-B49E-8263-C38A867E49E7}" name="Hannah McComsey" initials="HM" userId="S::hmccomsey@hbanet.org::47331914-13bc-412d-a853-2129d11e50df" providerId="AD"/>
  <p188:author id="{D8F2935D-54EA-6B99-29BB-98EA27B2E579}" name="Hannah McKee" initials="HM" userId="S::hmckee@hbanet.org::47331914-13bc-412d-a853-2129d11e50df" providerId="AD"/>
  <p188:author id="{3BBD486D-C96F-AB68-3548-A26B73E61007}" name="Nancy White" initials="NW" userId="S::nwhite@hbanet.org::dbe44f01-8a73-4dce-99c0-238e3dbf0682" providerId="AD"/>
  <p188:author id="{FC0BB781-5413-24B1-C6E4-FF17EF8C421F}" name="NANCY White" initials="NW" userId="af21a4c555406197" providerId="Windows Live"/>
  <p188:author id="{73D2C79E-5D62-AB76-8F7A-19229BEC02D7}" name="Laura Kaflik" initials="LK" userId="S::lkaflik@hbanet.org::2688071a-7532-4957-b4aa-67319375b7e8" providerId="AD"/>
  <p188:author id="{934CE6B2-AC45-DF53-FAF3-F817489F3ACB}" name="Barbara Bull" initials="BB" userId="S::bbull@hbanet.org::adf84d7c-ba1b-4df1-b343-37cd4f119c5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2E7958-4121-BBBB-A179-3581DFD7A362}" v="9" dt="2025-07-24T13:06:35.8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 pos="360"/>
        <p:guide orient="horz" pos="1416"/>
        <p:guide orient="horz" pos="648"/>
        <p:guide pos="2376"/>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B5D099-B141-4B53-B8A8-80E7921F1085}"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11F53528-3108-4515-9138-413028C3794B}">
      <dgm:prSet phldrT="[Text]" phldr="1"/>
      <dgm:spPr/>
      <dgm:t>
        <a:bodyPr/>
        <a:lstStyle/>
        <a:p>
          <a:endParaRPr lang="en-US"/>
        </a:p>
      </dgm:t>
    </dgm:pt>
    <dgm:pt modelId="{EAB69079-EFF5-4BCA-A5FB-F4F347FA2D87}" type="parTrans" cxnId="{0E0BABCD-B3E3-4EBB-9BE8-31A1FF3FADBC}">
      <dgm:prSet/>
      <dgm:spPr/>
      <dgm:t>
        <a:bodyPr/>
        <a:lstStyle/>
        <a:p>
          <a:endParaRPr lang="en-US"/>
        </a:p>
      </dgm:t>
    </dgm:pt>
    <dgm:pt modelId="{44E95DF0-6987-474F-BF47-A3D50A76FC79}" type="sibTrans" cxnId="{0E0BABCD-B3E3-4EBB-9BE8-31A1FF3FADBC}">
      <dgm:prSet/>
      <dgm:spPr/>
      <dgm:t>
        <a:bodyPr/>
        <a:lstStyle/>
        <a:p>
          <a:endParaRPr lang="en-US"/>
        </a:p>
      </dgm:t>
    </dgm:pt>
    <dgm:pt modelId="{2EEABB95-B9E0-4863-92DD-B51BC8B9A4FA}">
      <dgm:prSet phldrT="[Text]"/>
      <dgm:spPr/>
      <dgm:t>
        <a:bodyPr/>
        <a:lstStyle/>
        <a:p>
          <a:endParaRPr lang="en-US"/>
        </a:p>
      </dgm:t>
    </dgm:pt>
    <dgm:pt modelId="{954D91AC-51CE-4B45-B9C4-61D1ABA1B519}" type="sibTrans" cxnId="{867149F8-3AEE-4A14-BFB3-6144270E547B}">
      <dgm:prSet/>
      <dgm:spPr/>
      <dgm:t>
        <a:bodyPr/>
        <a:lstStyle/>
        <a:p>
          <a:endParaRPr lang="en-US"/>
        </a:p>
      </dgm:t>
    </dgm:pt>
    <dgm:pt modelId="{3F73FBC9-1926-48D2-A985-A1D928BE02C7}" type="parTrans" cxnId="{867149F8-3AEE-4A14-BFB3-6144270E547B}">
      <dgm:prSet/>
      <dgm:spPr/>
      <dgm:t>
        <a:bodyPr/>
        <a:lstStyle/>
        <a:p>
          <a:endParaRPr lang="en-US"/>
        </a:p>
      </dgm:t>
    </dgm:pt>
    <dgm:pt modelId="{7CD4076D-2FED-4203-9336-F36F1E4BE723}">
      <dgm:prSet/>
      <dgm:spPr/>
      <dgm:t>
        <a:bodyPr/>
        <a:lstStyle/>
        <a:p>
          <a:endParaRPr lang="en-US"/>
        </a:p>
      </dgm:t>
    </dgm:pt>
    <dgm:pt modelId="{FB1E6096-6177-41A6-9318-76A5B4B5C751}" type="parTrans" cxnId="{4BBCC595-BE57-47D1-A36B-E369BB17FC31}">
      <dgm:prSet/>
      <dgm:spPr/>
      <dgm:t>
        <a:bodyPr/>
        <a:lstStyle/>
        <a:p>
          <a:endParaRPr lang="en-US"/>
        </a:p>
      </dgm:t>
    </dgm:pt>
    <dgm:pt modelId="{4C34042D-4107-4FA2-8FC7-FAB0339C6FC7}" type="sibTrans" cxnId="{4BBCC595-BE57-47D1-A36B-E369BB17FC31}">
      <dgm:prSet/>
      <dgm:spPr/>
      <dgm:t>
        <a:bodyPr/>
        <a:lstStyle/>
        <a:p>
          <a:endParaRPr lang="en-US"/>
        </a:p>
      </dgm:t>
    </dgm:pt>
    <dgm:pt modelId="{32137B34-EF66-46F6-BBD8-2C6D124BCF94}">
      <dgm:prSet/>
      <dgm:spPr/>
      <dgm:t>
        <a:bodyPr/>
        <a:lstStyle/>
        <a:p>
          <a:endParaRPr lang="en-US"/>
        </a:p>
      </dgm:t>
    </dgm:pt>
    <dgm:pt modelId="{DDA2219C-E0E8-4DC3-8143-ED8EC6958DC6}" type="parTrans" cxnId="{DC34596F-7C35-480A-B361-16AEF9A8A4F6}">
      <dgm:prSet/>
      <dgm:spPr/>
      <dgm:t>
        <a:bodyPr/>
        <a:lstStyle/>
        <a:p>
          <a:endParaRPr lang="en-US"/>
        </a:p>
      </dgm:t>
    </dgm:pt>
    <dgm:pt modelId="{C09160D8-E0A7-40AB-AFF7-723ABDBB6FDB}" type="sibTrans" cxnId="{DC34596F-7C35-480A-B361-16AEF9A8A4F6}">
      <dgm:prSet/>
      <dgm:spPr/>
      <dgm:t>
        <a:bodyPr/>
        <a:lstStyle/>
        <a:p>
          <a:endParaRPr lang="en-US"/>
        </a:p>
      </dgm:t>
    </dgm:pt>
    <dgm:pt modelId="{76441025-ED48-4046-A3C6-246C5CE118E0}">
      <dgm:prSet/>
      <dgm:spPr/>
      <dgm:t>
        <a:bodyPr/>
        <a:lstStyle/>
        <a:p>
          <a:endParaRPr lang="en-US"/>
        </a:p>
      </dgm:t>
    </dgm:pt>
    <dgm:pt modelId="{F75D7D7E-DBA0-4429-A880-1B8AC4915282}" type="parTrans" cxnId="{F6871BFB-8B32-4B08-BFDD-8DEF0DB1D501}">
      <dgm:prSet/>
      <dgm:spPr/>
      <dgm:t>
        <a:bodyPr/>
        <a:lstStyle/>
        <a:p>
          <a:endParaRPr lang="en-US"/>
        </a:p>
      </dgm:t>
    </dgm:pt>
    <dgm:pt modelId="{859B5A55-7931-4023-A922-2286AE2D8769}" type="sibTrans" cxnId="{F6871BFB-8B32-4B08-BFDD-8DEF0DB1D501}">
      <dgm:prSet/>
      <dgm:spPr/>
      <dgm:t>
        <a:bodyPr/>
        <a:lstStyle/>
        <a:p>
          <a:endParaRPr lang="en-US"/>
        </a:p>
      </dgm:t>
    </dgm:pt>
    <dgm:pt modelId="{20E207DF-3984-4459-94DC-00C08ED11ABE}" type="pres">
      <dgm:prSet presAssocID="{A8B5D099-B141-4B53-B8A8-80E7921F1085}" presName="linear" presStyleCnt="0">
        <dgm:presLayoutVars>
          <dgm:animLvl val="lvl"/>
          <dgm:resizeHandles val="exact"/>
        </dgm:presLayoutVars>
      </dgm:prSet>
      <dgm:spPr/>
    </dgm:pt>
    <dgm:pt modelId="{D3720817-FC99-42F7-9B7F-5C9FF60950C2}" type="pres">
      <dgm:prSet presAssocID="{11F53528-3108-4515-9138-413028C3794B}" presName="parentText" presStyleLbl="node1" presStyleIdx="0" presStyleCnt="5" custLinFactNeighborX="76504" custLinFactNeighborY="-20103">
        <dgm:presLayoutVars>
          <dgm:chMax val="0"/>
          <dgm:bulletEnabled val="1"/>
        </dgm:presLayoutVars>
      </dgm:prSet>
      <dgm:spPr>
        <a:prstGeom prst="rect">
          <a:avLst/>
        </a:prstGeom>
      </dgm:spPr>
    </dgm:pt>
    <dgm:pt modelId="{4740DD15-921E-45A8-A97C-5BDD0DC5696F}" type="pres">
      <dgm:prSet presAssocID="{44E95DF0-6987-474F-BF47-A3D50A76FC79}" presName="spacer" presStyleCnt="0"/>
      <dgm:spPr/>
    </dgm:pt>
    <dgm:pt modelId="{45D055BB-5845-42AE-BB34-0A96F36D9165}" type="pres">
      <dgm:prSet presAssocID="{2EEABB95-B9E0-4863-92DD-B51BC8B9A4FA}" presName="parentText" presStyleLbl="node1" presStyleIdx="1" presStyleCnt="5">
        <dgm:presLayoutVars>
          <dgm:chMax val="0"/>
          <dgm:bulletEnabled val="1"/>
        </dgm:presLayoutVars>
      </dgm:prSet>
      <dgm:spPr>
        <a:prstGeom prst="rect">
          <a:avLst/>
        </a:prstGeom>
      </dgm:spPr>
    </dgm:pt>
    <dgm:pt modelId="{0AC2DE0B-8E8E-4E87-94D2-A8493F833E53}" type="pres">
      <dgm:prSet presAssocID="{954D91AC-51CE-4B45-B9C4-61D1ABA1B519}" presName="spacer" presStyleCnt="0"/>
      <dgm:spPr/>
    </dgm:pt>
    <dgm:pt modelId="{320A9DAE-DA7C-4E70-9715-82B6E7C7285F}" type="pres">
      <dgm:prSet presAssocID="{7CD4076D-2FED-4203-9336-F36F1E4BE723}" presName="parentText" presStyleLbl="node1" presStyleIdx="2" presStyleCnt="5">
        <dgm:presLayoutVars>
          <dgm:chMax val="0"/>
          <dgm:bulletEnabled val="1"/>
        </dgm:presLayoutVars>
      </dgm:prSet>
      <dgm:spPr>
        <a:prstGeom prst="rect">
          <a:avLst/>
        </a:prstGeom>
      </dgm:spPr>
    </dgm:pt>
    <dgm:pt modelId="{AE9CDB0E-C5D1-44F9-B6A2-596F3535D7E7}" type="pres">
      <dgm:prSet presAssocID="{4C34042D-4107-4FA2-8FC7-FAB0339C6FC7}" presName="spacer" presStyleCnt="0"/>
      <dgm:spPr/>
    </dgm:pt>
    <dgm:pt modelId="{45C05E0B-CE03-4813-9BF7-467DA98EEAB0}" type="pres">
      <dgm:prSet presAssocID="{32137B34-EF66-46F6-BBD8-2C6D124BCF94}" presName="parentText" presStyleLbl="node1" presStyleIdx="3" presStyleCnt="5">
        <dgm:presLayoutVars>
          <dgm:chMax val="0"/>
          <dgm:bulletEnabled val="1"/>
        </dgm:presLayoutVars>
      </dgm:prSet>
      <dgm:spPr>
        <a:prstGeom prst="rect">
          <a:avLst/>
        </a:prstGeom>
      </dgm:spPr>
    </dgm:pt>
    <dgm:pt modelId="{59960706-02B1-4D17-90AF-A56A54968CC5}" type="pres">
      <dgm:prSet presAssocID="{C09160D8-E0A7-40AB-AFF7-723ABDBB6FDB}" presName="spacer" presStyleCnt="0"/>
      <dgm:spPr/>
    </dgm:pt>
    <dgm:pt modelId="{DA3E6F0E-5395-4F36-965C-251A70D0E94D}" type="pres">
      <dgm:prSet presAssocID="{76441025-ED48-4046-A3C6-246C5CE118E0}" presName="parentText" presStyleLbl="node1" presStyleIdx="4" presStyleCnt="5">
        <dgm:presLayoutVars>
          <dgm:chMax val="0"/>
          <dgm:bulletEnabled val="1"/>
        </dgm:presLayoutVars>
      </dgm:prSet>
      <dgm:spPr>
        <a:prstGeom prst="rect">
          <a:avLst/>
        </a:prstGeom>
      </dgm:spPr>
    </dgm:pt>
  </dgm:ptLst>
  <dgm:cxnLst>
    <dgm:cxn modelId="{C4F5FE28-86DA-48E8-B91E-4E9343CB0D06}" type="presOf" srcId="{11F53528-3108-4515-9138-413028C3794B}" destId="{D3720817-FC99-42F7-9B7F-5C9FF60950C2}" srcOrd="0" destOrd="0" presId="urn:microsoft.com/office/officeart/2005/8/layout/vList2"/>
    <dgm:cxn modelId="{92BB332F-3BC2-4795-8272-FC2419397397}" type="presOf" srcId="{A8B5D099-B141-4B53-B8A8-80E7921F1085}" destId="{20E207DF-3984-4459-94DC-00C08ED11ABE}" srcOrd="0" destOrd="0" presId="urn:microsoft.com/office/officeart/2005/8/layout/vList2"/>
    <dgm:cxn modelId="{E5890E3A-BE3F-474A-97E6-1FC6C6D649B5}" type="presOf" srcId="{7CD4076D-2FED-4203-9336-F36F1E4BE723}" destId="{320A9DAE-DA7C-4E70-9715-82B6E7C7285F}" srcOrd="0" destOrd="0" presId="urn:microsoft.com/office/officeart/2005/8/layout/vList2"/>
    <dgm:cxn modelId="{DC34596F-7C35-480A-B361-16AEF9A8A4F6}" srcId="{A8B5D099-B141-4B53-B8A8-80E7921F1085}" destId="{32137B34-EF66-46F6-BBD8-2C6D124BCF94}" srcOrd="3" destOrd="0" parTransId="{DDA2219C-E0E8-4DC3-8143-ED8EC6958DC6}" sibTransId="{C09160D8-E0A7-40AB-AFF7-723ABDBB6FDB}"/>
    <dgm:cxn modelId="{64C7DC85-1AFB-4DFE-A3D1-2A72CA7DBFE0}" type="presOf" srcId="{2EEABB95-B9E0-4863-92DD-B51BC8B9A4FA}" destId="{45D055BB-5845-42AE-BB34-0A96F36D9165}" srcOrd="0" destOrd="0" presId="urn:microsoft.com/office/officeart/2005/8/layout/vList2"/>
    <dgm:cxn modelId="{4BBCC595-BE57-47D1-A36B-E369BB17FC31}" srcId="{A8B5D099-B141-4B53-B8A8-80E7921F1085}" destId="{7CD4076D-2FED-4203-9336-F36F1E4BE723}" srcOrd="2" destOrd="0" parTransId="{FB1E6096-6177-41A6-9318-76A5B4B5C751}" sibTransId="{4C34042D-4107-4FA2-8FC7-FAB0339C6FC7}"/>
    <dgm:cxn modelId="{BBABDAAC-C892-4C34-B4B4-068F22F5D7B2}" type="presOf" srcId="{32137B34-EF66-46F6-BBD8-2C6D124BCF94}" destId="{45C05E0B-CE03-4813-9BF7-467DA98EEAB0}" srcOrd="0" destOrd="0" presId="urn:microsoft.com/office/officeart/2005/8/layout/vList2"/>
    <dgm:cxn modelId="{F4D093C6-88D1-4FF1-AD30-DB1A2A86F998}" type="presOf" srcId="{76441025-ED48-4046-A3C6-246C5CE118E0}" destId="{DA3E6F0E-5395-4F36-965C-251A70D0E94D}" srcOrd="0" destOrd="0" presId="urn:microsoft.com/office/officeart/2005/8/layout/vList2"/>
    <dgm:cxn modelId="{0E0BABCD-B3E3-4EBB-9BE8-31A1FF3FADBC}" srcId="{A8B5D099-B141-4B53-B8A8-80E7921F1085}" destId="{11F53528-3108-4515-9138-413028C3794B}" srcOrd="0" destOrd="0" parTransId="{EAB69079-EFF5-4BCA-A5FB-F4F347FA2D87}" sibTransId="{44E95DF0-6987-474F-BF47-A3D50A76FC79}"/>
    <dgm:cxn modelId="{867149F8-3AEE-4A14-BFB3-6144270E547B}" srcId="{A8B5D099-B141-4B53-B8A8-80E7921F1085}" destId="{2EEABB95-B9E0-4863-92DD-B51BC8B9A4FA}" srcOrd="1" destOrd="0" parTransId="{3F73FBC9-1926-48D2-A985-A1D928BE02C7}" sibTransId="{954D91AC-51CE-4B45-B9C4-61D1ABA1B519}"/>
    <dgm:cxn modelId="{F6871BFB-8B32-4B08-BFDD-8DEF0DB1D501}" srcId="{A8B5D099-B141-4B53-B8A8-80E7921F1085}" destId="{76441025-ED48-4046-A3C6-246C5CE118E0}" srcOrd="4" destOrd="0" parTransId="{F75D7D7E-DBA0-4429-A880-1B8AC4915282}" sibTransId="{859B5A55-7931-4023-A922-2286AE2D8769}"/>
    <dgm:cxn modelId="{E1E834D6-8FFC-488C-8D5A-BF45F63B71B1}" type="presParOf" srcId="{20E207DF-3984-4459-94DC-00C08ED11ABE}" destId="{D3720817-FC99-42F7-9B7F-5C9FF60950C2}" srcOrd="0" destOrd="0" presId="urn:microsoft.com/office/officeart/2005/8/layout/vList2"/>
    <dgm:cxn modelId="{01771BB7-4D82-4762-ABD1-A65FEAA2267C}" type="presParOf" srcId="{20E207DF-3984-4459-94DC-00C08ED11ABE}" destId="{4740DD15-921E-45A8-A97C-5BDD0DC5696F}" srcOrd="1" destOrd="0" presId="urn:microsoft.com/office/officeart/2005/8/layout/vList2"/>
    <dgm:cxn modelId="{A8D1360B-9451-44C6-AB5E-8B788CD5CF7C}" type="presParOf" srcId="{20E207DF-3984-4459-94DC-00C08ED11ABE}" destId="{45D055BB-5845-42AE-BB34-0A96F36D9165}" srcOrd="2" destOrd="0" presId="urn:microsoft.com/office/officeart/2005/8/layout/vList2"/>
    <dgm:cxn modelId="{FF989FE8-42F7-4AD2-B11F-0EFBE54BEF80}" type="presParOf" srcId="{20E207DF-3984-4459-94DC-00C08ED11ABE}" destId="{0AC2DE0B-8E8E-4E87-94D2-A8493F833E53}" srcOrd="3" destOrd="0" presId="urn:microsoft.com/office/officeart/2005/8/layout/vList2"/>
    <dgm:cxn modelId="{A20F2D63-D07E-4098-B9C1-D7DDEDCE9B6E}" type="presParOf" srcId="{20E207DF-3984-4459-94DC-00C08ED11ABE}" destId="{320A9DAE-DA7C-4E70-9715-82B6E7C7285F}" srcOrd="4" destOrd="0" presId="urn:microsoft.com/office/officeart/2005/8/layout/vList2"/>
    <dgm:cxn modelId="{F4D40ABA-CDA5-471E-A329-F2999451E8D2}" type="presParOf" srcId="{20E207DF-3984-4459-94DC-00C08ED11ABE}" destId="{AE9CDB0E-C5D1-44F9-B6A2-596F3535D7E7}" srcOrd="5" destOrd="0" presId="urn:microsoft.com/office/officeart/2005/8/layout/vList2"/>
    <dgm:cxn modelId="{46BFA899-D447-41CD-BE88-4478616AE3A3}" type="presParOf" srcId="{20E207DF-3984-4459-94DC-00C08ED11ABE}" destId="{45C05E0B-CE03-4813-9BF7-467DA98EEAB0}" srcOrd="6" destOrd="0" presId="urn:microsoft.com/office/officeart/2005/8/layout/vList2"/>
    <dgm:cxn modelId="{CE8AD807-D0B2-4DCC-B4B6-A4FB02EE0DA5}" type="presParOf" srcId="{20E207DF-3984-4459-94DC-00C08ED11ABE}" destId="{59960706-02B1-4D17-90AF-A56A54968CC5}" srcOrd="7" destOrd="0" presId="urn:microsoft.com/office/officeart/2005/8/layout/vList2"/>
    <dgm:cxn modelId="{E31C91B4-0321-4285-A636-826FDBF01E48}" type="presParOf" srcId="{20E207DF-3984-4459-94DC-00C08ED11ABE}" destId="{DA3E6F0E-5395-4F36-965C-251A70D0E9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B5D099-B141-4B53-B8A8-80E7921F1085}"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11F53528-3108-4515-9138-413028C3794B}">
      <dgm:prSet phldrT="[Text]" phldr="1"/>
      <dgm:spPr/>
      <dgm:t>
        <a:bodyPr/>
        <a:lstStyle/>
        <a:p>
          <a:endParaRPr lang="en-US"/>
        </a:p>
      </dgm:t>
    </dgm:pt>
    <dgm:pt modelId="{EAB69079-EFF5-4BCA-A5FB-F4F347FA2D87}" type="parTrans" cxnId="{0E0BABCD-B3E3-4EBB-9BE8-31A1FF3FADBC}">
      <dgm:prSet/>
      <dgm:spPr/>
      <dgm:t>
        <a:bodyPr/>
        <a:lstStyle/>
        <a:p>
          <a:endParaRPr lang="en-US"/>
        </a:p>
      </dgm:t>
    </dgm:pt>
    <dgm:pt modelId="{44E95DF0-6987-474F-BF47-A3D50A76FC79}" type="sibTrans" cxnId="{0E0BABCD-B3E3-4EBB-9BE8-31A1FF3FADBC}">
      <dgm:prSet/>
      <dgm:spPr/>
      <dgm:t>
        <a:bodyPr/>
        <a:lstStyle/>
        <a:p>
          <a:endParaRPr lang="en-US"/>
        </a:p>
      </dgm:t>
    </dgm:pt>
    <dgm:pt modelId="{2EEABB95-B9E0-4863-92DD-B51BC8B9A4FA}">
      <dgm:prSet phldrT="[Text]"/>
      <dgm:spPr/>
      <dgm:t>
        <a:bodyPr/>
        <a:lstStyle/>
        <a:p>
          <a:endParaRPr lang="en-US"/>
        </a:p>
      </dgm:t>
    </dgm:pt>
    <dgm:pt modelId="{954D91AC-51CE-4B45-B9C4-61D1ABA1B519}" type="sibTrans" cxnId="{867149F8-3AEE-4A14-BFB3-6144270E547B}">
      <dgm:prSet/>
      <dgm:spPr/>
      <dgm:t>
        <a:bodyPr/>
        <a:lstStyle/>
        <a:p>
          <a:endParaRPr lang="en-US"/>
        </a:p>
      </dgm:t>
    </dgm:pt>
    <dgm:pt modelId="{3F73FBC9-1926-48D2-A985-A1D928BE02C7}" type="parTrans" cxnId="{867149F8-3AEE-4A14-BFB3-6144270E547B}">
      <dgm:prSet/>
      <dgm:spPr/>
      <dgm:t>
        <a:bodyPr/>
        <a:lstStyle/>
        <a:p>
          <a:endParaRPr lang="en-US"/>
        </a:p>
      </dgm:t>
    </dgm:pt>
    <dgm:pt modelId="{7CD4076D-2FED-4203-9336-F36F1E4BE723}">
      <dgm:prSet/>
      <dgm:spPr/>
      <dgm:t>
        <a:bodyPr/>
        <a:lstStyle/>
        <a:p>
          <a:endParaRPr lang="en-US"/>
        </a:p>
      </dgm:t>
    </dgm:pt>
    <dgm:pt modelId="{FB1E6096-6177-41A6-9318-76A5B4B5C751}" type="parTrans" cxnId="{4BBCC595-BE57-47D1-A36B-E369BB17FC31}">
      <dgm:prSet/>
      <dgm:spPr/>
      <dgm:t>
        <a:bodyPr/>
        <a:lstStyle/>
        <a:p>
          <a:endParaRPr lang="en-US"/>
        </a:p>
      </dgm:t>
    </dgm:pt>
    <dgm:pt modelId="{4C34042D-4107-4FA2-8FC7-FAB0339C6FC7}" type="sibTrans" cxnId="{4BBCC595-BE57-47D1-A36B-E369BB17FC31}">
      <dgm:prSet/>
      <dgm:spPr/>
      <dgm:t>
        <a:bodyPr/>
        <a:lstStyle/>
        <a:p>
          <a:endParaRPr lang="en-US"/>
        </a:p>
      </dgm:t>
    </dgm:pt>
    <dgm:pt modelId="{32137B34-EF66-46F6-BBD8-2C6D124BCF94}">
      <dgm:prSet/>
      <dgm:spPr/>
      <dgm:t>
        <a:bodyPr/>
        <a:lstStyle/>
        <a:p>
          <a:endParaRPr lang="en-US"/>
        </a:p>
      </dgm:t>
    </dgm:pt>
    <dgm:pt modelId="{DDA2219C-E0E8-4DC3-8143-ED8EC6958DC6}" type="parTrans" cxnId="{DC34596F-7C35-480A-B361-16AEF9A8A4F6}">
      <dgm:prSet/>
      <dgm:spPr/>
      <dgm:t>
        <a:bodyPr/>
        <a:lstStyle/>
        <a:p>
          <a:endParaRPr lang="en-US"/>
        </a:p>
      </dgm:t>
    </dgm:pt>
    <dgm:pt modelId="{C09160D8-E0A7-40AB-AFF7-723ABDBB6FDB}" type="sibTrans" cxnId="{DC34596F-7C35-480A-B361-16AEF9A8A4F6}">
      <dgm:prSet/>
      <dgm:spPr/>
      <dgm:t>
        <a:bodyPr/>
        <a:lstStyle/>
        <a:p>
          <a:endParaRPr lang="en-US"/>
        </a:p>
      </dgm:t>
    </dgm:pt>
    <dgm:pt modelId="{76441025-ED48-4046-A3C6-246C5CE118E0}">
      <dgm:prSet/>
      <dgm:spPr/>
      <dgm:t>
        <a:bodyPr/>
        <a:lstStyle/>
        <a:p>
          <a:endParaRPr lang="en-US"/>
        </a:p>
      </dgm:t>
    </dgm:pt>
    <dgm:pt modelId="{F75D7D7E-DBA0-4429-A880-1B8AC4915282}" type="parTrans" cxnId="{F6871BFB-8B32-4B08-BFDD-8DEF0DB1D501}">
      <dgm:prSet/>
      <dgm:spPr/>
      <dgm:t>
        <a:bodyPr/>
        <a:lstStyle/>
        <a:p>
          <a:endParaRPr lang="en-US"/>
        </a:p>
      </dgm:t>
    </dgm:pt>
    <dgm:pt modelId="{859B5A55-7931-4023-A922-2286AE2D8769}" type="sibTrans" cxnId="{F6871BFB-8B32-4B08-BFDD-8DEF0DB1D501}">
      <dgm:prSet/>
      <dgm:spPr/>
      <dgm:t>
        <a:bodyPr/>
        <a:lstStyle/>
        <a:p>
          <a:endParaRPr lang="en-US"/>
        </a:p>
      </dgm:t>
    </dgm:pt>
    <dgm:pt modelId="{20E207DF-3984-4459-94DC-00C08ED11ABE}" type="pres">
      <dgm:prSet presAssocID="{A8B5D099-B141-4B53-B8A8-80E7921F1085}" presName="linear" presStyleCnt="0">
        <dgm:presLayoutVars>
          <dgm:animLvl val="lvl"/>
          <dgm:resizeHandles val="exact"/>
        </dgm:presLayoutVars>
      </dgm:prSet>
      <dgm:spPr/>
    </dgm:pt>
    <dgm:pt modelId="{D3720817-FC99-42F7-9B7F-5C9FF60950C2}" type="pres">
      <dgm:prSet presAssocID="{11F53528-3108-4515-9138-413028C3794B}" presName="parentText" presStyleLbl="node1" presStyleIdx="0" presStyleCnt="5" custLinFactNeighborX="76504" custLinFactNeighborY="-20103">
        <dgm:presLayoutVars>
          <dgm:chMax val="0"/>
          <dgm:bulletEnabled val="1"/>
        </dgm:presLayoutVars>
      </dgm:prSet>
      <dgm:spPr>
        <a:prstGeom prst="rect">
          <a:avLst/>
        </a:prstGeom>
      </dgm:spPr>
    </dgm:pt>
    <dgm:pt modelId="{4740DD15-921E-45A8-A97C-5BDD0DC5696F}" type="pres">
      <dgm:prSet presAssocID="{44E95DF0-6987-474F-BF47-A3D50A76FC79}" presName="spacer" presStyleCnt="0"/>
      <dgm:spPr/>
    </dgm:pt>
    <dgm:pt modelId="{45D055BB-5845-42AE-BB34-0A96F36D9165}" type="pres">
      <dgm:prSet presAssocID="{2EEABB95-B9E0-4863-92DD-B51BC8B9A4FA}" presName="parentText" presStyleLbl="node1" presStyleIdx="1" presStyleCnt="5">
        <dgm:presLayoutVars>
          <dgm:chMax val="0"/>
          <dgm:bulletEnabled val="1"/>
        </dgm:presLayoutVars>
      </dgm:prSet>
      <dgm:spPr>
        <a:prstGeom prst="rect">
          <a:avLst/>
        </a:prstGeom>
      </dgm:spPr>
    </dgm:pt>
    <dgm:pt modelId="{0AC2DE0B-8E8E-4E87-94D2-A8493F833E53}" type="pres">
      <dgm:prSet presAssocID="{954D91AC-51CE-4B45-B9C4-61D1ABA1B519}" presName="spacer" presStyleCnt="0"/>
      <dgm:spPr/>
    </dgm:pt>
    <dgm:pt modelId="{320A9DAE-DA7C-4E70-9715-82B6E7C7285F}" type="pres">
      <dgm:prSet presAssocID="{7CD4076D-2FED-4203-9336-F36F1E4BE723}" presName="parentText" presStyleLbl="node1" presStyleIdx="2" presStyleCnt="5">
        <dgm:presLayoutVars>
          <dgm:chMax val="0"/>
          <dgm:bulletEnabled val="1"/>
        </dgm:presLayoutVars>
      </dgm:prSet>
      <dgm:spPr>
        <a:prstGeom prst="rect">
          <a:avLst/>
        </a:prstGeom>
      </dgm:spPr>
    </dgm:pt>
    <dgm:pt modelId="{AE9CDB0E-C5D1-44F9-B6A2-596F3535D7E7}" type="pres">
      <dgm:prSet presAssocID="{4C34042D-4107-4FA2-8FC7-FAB0339C6FC7}" presName="spacer" presStyleCnt="0"/>
      <dgm:spPr/>
    </dgm:pt>
    <dgm:pt modelId="{45C05E0B-CE03-4813-9BF7-467DA98EEAB0}" type="pres">
      <dgm:prSet presAssocID="{32137B34-EF66-46F6-BBD8-2C6D124BCF94}" presName="parentText" presStyleLbl="node1" presStyleIdx="3" presStyleCnt="5">
        <dgm:presLayoutVars>
          <dgm:chMax val="0"/>
          <dgm:bulletEnabled val="1"/>
        </dgm:presLayoutVars>
      </dgm:prSet>
      <dgm:spPr>
        <a:prstGeom prst="rect">
          <a:avLst/>
        </a:prstGeom>
      </dgm:spPr>
    </dgm:pt>
    <dgm:pt modelId="{59960706-02B1-4D17-90AF-A56A54968CC5}" type="pres">
      <dgm:prSet presAssocID="{C09160D8-E0A7-40AB-AFF7-723ABDBB6FDB}" presName="spacer" presStyleCnt="0"/>
      <dgm:spPr/>
    </dgm:pt>
    <dgm:pt modelId="{DA3E6F0E-5395-4F36-965C-251A70D0E94D}" type="pres">
      <dgm:prSet presAssocID="{76441025-ED48-4046-A3C6-246C5CE118E0}" presName="parentText" presStyleLbl="node1" presStyleIdx="4" presStyleCnt="5">
        <dgm:presLayoutVars>
          <dgm:chMax val="0"/>
          <dgm:bulletEnabled val="1"/>
        </dgm:presLayoutVars>
      </dgm:prSet>
      <dgm:spPr>
        <a:prstGeom prst="rect">
          <a:avLst/>
        </a:prstGeom>
      </dgm:spPr>
    </dgm:pt>
  </dgm:ptLst>
  <dgm:cxnLst>
    <dgm:cxn modelId="{C4F5FE28-86DA-48E8-B91E-4E9343CB0D06}" type="presOf" srcId="{11F53528-3108-4515-9138-413028C3794B}" destId="{D3720817-FC99-42F7-9B7F-5C9FF60950C2}" srcOrd="0" destOrd="0" presId="urn:microsoft.com/office/officeart/2005/8/layout/vList2"/>
    <dgm:cxn modelId="{92BB332F-3BC2-4795-8272-FC2419397397}" type="presOf" srcId="{A8B5D099-B141-4B53-B8A8-80E7921F1085}" destId="{20E207DF-3984-4459-94DC-00C08ED11ABE}" srcOrd="0" destOrd="0" presId="urn:microsoft.com/office/officeart/2005/8/layout/vList2"/>
    <dgm:cxn modelId="{E5890E3A-BE3F-474A-97E6-1FC6C6D649B5}" type="presOf" srcId="{7CD4076D-2FED-4203-9336-F36F1E4BE723}" destId="{320A9DAE-DA7C-4E70-9715-82B6E7C7285F}" srcOrd="0" destOrd="0" presId="urn:microsoft.com/office/officeart/2005/8/layout/vList2"/>
    <dgm:cxn modelId="{DC34596F-7C35-480A-B361-16AEF9A8A4F6}" srcId="{A8B5D099-B141-4B53-B8A8-80E7921F1085}" destId="{32137B34-EF66-46F6-BBD8-2C6D124BCF94}" srcOrd="3" destOrd="0" parTransId="{DDA2219C-E0E8-4DC3-8143-ED8EC6958DC6}" sibTransId="{C09160D8-E0A7-40AB-AFF7-723ABDBB6FDB}"/>
    <dgm:cxn modelId="{64C7DC85-1AFB-4DFE-A3D1-2A72CA7DBFE0}" type="presOf" srcId="{2EEABB95-B9E0-4863-92DD-B51BC8B9A4FA}" destId="{45D055BB-5845-42AE-BB34-0A96F36D9165}" srcOrd="0" destOrd="0" presId="urn:microsoft.com/office/officeart/2005/8/layout/vList2"/>
    <dgm:cxn modelId="{4BBCC595-BE57-47D1-A36B-E369BB17FC31}" srcId="{A8B5D099-B141-4B53-B8A8-80E7921F1085}" destId="{7CD4076D-2FED-4203-9336-F36F1E4BE723}" srcOrd="2" destOrd="0" parTransId="{FB1E6096-6177-41A6-9318-76A5B4B5C751}" sibTransId="{4C34042D-4107-4FA2-8FC7-FAB0339C6FC7}"/>
    <dgm:cxn modelId="{BBABDAAC-C892-4C34-B4B4-068F22F5D7B2}" type="presOf" srcId="{32137B34-EF66-46F6-BBD8-2C6D124BCF94}" destId="{45C05E0B-CE03-4813-9BF7-467DA98EEAB0}" srcOrd="0" destOrd="0" presId="urn:microsoft.com/office/officeart/2005/8/layout/vList2"/>
    <dgm:cxn modelId="{F4D093C6-88D1-4FF1-AD30-DB1A2A86F998}" type="presOf" srcId="{76441025-ED48-4046-A3C6-246C5CE118E0}" destId="{DA3E6F0E-5395-4F36-965C-251A70D0E94D}" srcOrd="0" destOrd="0" presId="urn:microsoft.com/office/officeart/2005/8/layout/vList2"/>
    <dgm:cxn modelId="{0E0BABCD-B3E3-4EBB-9BE8-31A1FF3FADBC}" srcId="{A8B5D099-B141-4B53-B8A8-80E7921F1085}" destId="{11F53528-3108-4515-9138-413028C3794B}" srcOrd="0" destOrd="0" parTransId="{EAB69079-EFF5-4BCA-A5FB-F4F347FA2D87}" sibTransId="{44E95DF0-6987-474F-BF47-A3D50A76FC79}"/>
    <dgm:cxn modelId="{867149F8-3AEE-4A14-BFB3-6144270E547B}" srcId="{A8B5D099-B141-4B53-B8A8-80E7921F1085}" destId="{2EEABB95-B9E0-4863-92DD-B51BC8B9A4FA}" srcOrd="1" destOrd="0" parTransId="{3F73FBC9-1926-48D2-A985-A1D928BE02C7}" sibTransId="{954D91AC-51CE-4B45-B9C4-61D1ABA1B519}"/>
    <dgm:cxn modelId="{F6871BFB-8B32-4B08-BFDD-8DEF0DB1D501}" srcId="{A8B5D099-B141-4B53-B8A8-80E7921F1085}" destId="{76441025-ED48-4046-A3C6-246C5CE118E0}" srcOrd="4" destOrd="0" parTransId="{F75D7D7E-DBA0-4429-A880-1B8AC4915282}" sibTransId="{859B5A55-7931-4023-A922-2286AE2D8769}"/>
    <dgm:cxn modelId="{E1E834D6-8FFC-488C-8D5A-BF45F63B71B1}" type="presParOf" srcId="{20E207DF-3984-4459-94DC-00C08ED11ABE}" destId="{D3720817-FC99-42F7-9B7F-5C9FF60950C2}" srcOrd="0" destOrd="0" presId="urn:microsoft.com/office/officeart/2005/8/layout/vList2"/>
    <dgm:cxn modelId="{01771BB7-4D82-4762-ABD1-A65FEAA2267C}" type="presParOf" srcId="{20E207DF-3984-4459-94DC-00C08ED11ABE}" destId="{4740DD15-921E-45A8-A97C-5BDD0DC5696F}" srcOrd="1" destOrd="0" presId="urn:microsoft.com/office/officeart/2005/8/layout/vList2"/>
    <dgm:cxn modelId="{A8D1360B-9451-44C6-AB5E-8B788CD5CF7C}" type="presParOf" srcId="{20E207DF-3984-4459-94DC-00C08ED11ABE}" destId="{45D055BB-5845-42AE-BB34-0A96F36D9165}" srcOrd="2" destOrd="0" presId="urn:microsoft.com/office/officeart/2005/8/layout/vList2"/>
    <dgm:cxn modelId="{FF989FE8-42F7-4AD2-B11F-0EFBE54BEF80}" type="presParOf" srcId="{20E207DF-3984-4459-94DC-00C08ED11ABE}" destId="{0AC2DE0B-8E8E-4E87-94D2-A8493F833E53}" srcOrd="3" destOrd="0" presId="urn:microsoft.com/office/officeart/2005/8/layout/vList2"/>
    <dgm:cxn modelId="{A20F2D63-D07E-4098-B9C1-D7DDEDCE9B6E}" type="presParOf" srcId="{20E207DF-3984-4459-94DC-00C08ED11ABE}" destId="{320A9DAE-DA7C-4E70-9715-82B6E7C7285F}" srcOrd="4" destOrd="0" presId="urn:microsoft.com/office/officeart/2005/8/layout/vList2"/>
    <dgm:cxn modelId="{F4D40ABA-CDA5-471E-A329-F2999451E8D2}" type="presParOf" srcId="{20E207DF-3984-4459-94DC-00C08ED11ABE}" destId="{AE9CDB0E-C5D1-44F9-B6A2-596F3535D7E7}" srcOrd="5" destOrd="0" presId="urn:microsoft.com/office/officeart/2005/8/layout/vList2"/>
    <dgm:cxn modelId="{46BFA899-D447-41CD-BE88-4478616AE3A3}" type="presParOf" srcId="{20E207DF-3984-4459-94DC-00C08ED11ABE}" destId="{45C05E0B-CE03-4813-9BF7-467DA98EEAB0}" srcOrd="6" destOrd="0" presId="urn:microsoft.com/office/officeart/2005/8/layout/vList2"/>
    <dgm:cxn modelId="{CE8AD807-D0B2-4DCC-B4B6-A4FB02EE0DA5}" type="presParOf" srcId="{20E207DF-3984-4459-94DC-00C08ED11ABE}" destId="{59960706-02B1-4D17-90AF-A56A54968CC5}" srcOrd="7" destOrd="0" presId="urn:microsoft.com/office/officeart/2005/8/layout/vList2"/>
    <dgm:cxn modelId="{E31C91B4-0321-4285-A636-826FDBF01E48}" type="presParOf" srcId="{20E207DF-3984-4459-94DC-00C08ED11ABE}" destId="{DA3E6F0E-5395-4F36-965C-251A70D0E9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B5D099-B141-4B53-B8A8-80E7921F108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1F53528-3108-4515-9138-413028C3794B}">
      <dgm:prSet phldrT="[Text]" phldr="1"/>
      <dgm:spPr/>
      <dgm:t>
        <a:bodyPr/>
        <a:lstStyle/>
        <a:p>
          <a:endParaRPr lang="en-US"/>
        </a:p>
      </dgm:t>
    </dgm:pt>
    <dgm:pt modelId="{EAB69079-EFF5-4BCA-A5FB-F4F347FA2D87}" type="parTrans" cxnId="{0E0BABCD-B3E3-4EBB-9BE8-31A1FF3FADBC}">
      <dgm:prSet/>
      <dgm:spPr/>
      <dgm:t>
        <a:bodyPr/>
        <a:lstStyle/>
        <a:p>
          <a:endParaRPr lang="en-US"/>
        </a:p>
      </dgm:t>
    </dgm:pt>
    <dgm:pt modelId="{44E95DF0-6987-474F-BF47-A3D50A76FC79}" type="sibTrans" cxnId="{0E0BABCD-B3E3-4EBB-9BE8-31A1FF3FADBC}">
      <dgm:prSet/>
      <dgm:spPr/>
      <dgm:t>
        <a:bodyPr/>
        <a:lstStyle/>
        <a:p>
          <a:endParaRPr lang="en-US"/>
        </a:p>
      </dgm:t>
    </dgm:pt>
    <dgm:pt modelId="{2EEABB95-B9E0-4863-92DD-B51BC8B9A4FA}">
      <dgm:prSet phldrT="[Text]"/>
      <dgm:spPr/>
      <dgm:t>
        <a:bodyPr/>
        <a:lstStyle/>
        <a:p>
          <a:endParaRPr lang="en-US"/>
        </a:p>
      </dgm:t>
    </dgm:pt>
    <dgm:pt modelId="{954D91AC-51CE-4B45-B9C4-61D1ABA1B519}" type="sibTrans" cxnId="{867149F8-3AEE-4A14-BFB3-6144270E547B}">
      <dgm:prSet/>
      <dgm:spPr/>
      <dgm:t>
        <a:bodyPr/>
        <a:lstStyle/>
        <a:p>
          <a:endParaRPr lang="en-US"/>
        </a:p>
      </dgm:t>
    </dgm:pt>
    <dgm:pt modelId="{3F73FBC9-1926-48D2-A985-A1D928BE02C7}" type="parTrans" cxnId="{867149F8-3AEE-4A14-BFB3-6144270E547B}">
      <dgm:prSet/>
      <dgm:spPr/>
      <dgm:t>
        <a:bodyPr/>
        <a:lstStyle/>
        <a:p>
          <a:endParaRPr lang="en-US"/>
        </a:p>
      </dgm:t>
    </dgm:pt>
    <dgm:pt modelId="{7CD4076D-2FED-4203-9336-F36F1E4BE723}">
      <dgm:prSet/>
      <dgm:spPr/>
      <dgm:t>
        <a:bodyPr/>
        <a:lstStyle/>
        <a:p>
          <a:endParaRPr lang="en-US"/>
        </a:p>
      </dgm:t>
    </dgm:pt>
    <dgm:pt modelId="{FB1E6096-6177-41A6-9318-76A5B4B5C751}" type="parTrans" cxnId="{4BBCC595-BE57-47D1-A36B-E369BB17FC31}">
      <dgm:prSet/>
      <dgm:spPr/>
      <dgm:t>
        <a:bodyPr/>
        <a:lstStyle/>
        <a:p>
          <a:endParaRPr lang="en-US"/>
        </a:p>
      </dgm:t>
    </dgm:pt>
    <dgm:pt modelId="{4C34042D-4107-4FA2-8FC7-FAB0339C6FC7}" type="sibTrans" cxnId="{4BBCC595-BE57-47D1-A36B-E369BB17FC31}">
      <dgm:prSet/>
      <dgm:spPr/>
      <dgm:t>
        <a:bodyPr/>
        <a:lstStyle/>
        <a:p>
          <a:endParaRPr lang="en-US"/>
        </a:p>
      </dgm:t>
    </dgm:pt>
    <dgm:pt modelId="{32137B34-EF66-46F6-BBD8-2C6D124BCF94}">
      <dgm:prSet/>
      <dgm:spPr/>
      <dgm:t>
        <a:bodyPr/>
        <a:lstStyle/>
        <a:p>
          <a:endParaRPr lang="en-US"/>
        </a:p>
      </dgm:t>
    </dgm:pt>
    <dgm:pt modelId="{DDA2219C-E0E8-4DC3-8143-ED8EC6958DC6}" type="parTrans" cxnId="{DC34596F-7C35-480A-B361-16AEF9A8A4F6}">
      <dgm:prSet/>
      <dgm:spPr/>
      <dgm:t>
        <a:bodyPr/>
        <a:lstStyle/>
        <a:p>
          <a:endParaRPr lang="en-US"/>
        </a:p>
      </dgm:t>
    </dgm:pt>
    <dgm:pt modelId="{C09160D8-E0A7-40AB-AFF7-723ABDBB6FDB}" type="sibTrans" cxnId="{DC34596F-7C35-480A-B361-16AEF9A8A4F6}">
      <dgm:prSet/>
      <dgm:spPr/>
      <dgm:t>
        <a:bodyPr/>
        <a:lstStyle/>
        <a:p>
          <a:endParaRPr lang="en-US"/>
        </a:p>
      </dgm:t>
    </dgm:pt>
    <dgm:pt modelId="{76441025-ED48-4046-A3C6-246C5CE118E0}">
      <dgm:prSet/>
      <dgm:spPr/>
      <dgm:t>
        <a:bodyPr/>
        <a:lstStyle/>
        <a:p>
          <a:endParaRPr lang="en-US"/>
        </a:p>
      </dgm:t>
    </dgm:pt>
    <dgm:pt modelId="{F75D7D7E-DBA0-4429-A880-1B8AC4915282}" type="parTrans" cxnId="{F6871BFB-8B32-4B08-BFDD-8DEF0DB1D501}">
      <dgm:prSet/>
      <dgm:spPr/>
      <dgm:t>
        <a:bodyPr/>
        <a:lstStyle/>
        <a:p>
          <a:endParaRPr lang="en-US"/>
        </a:p>
      </dgm:t>
    </dgm:pt>
    <dgm:pt modelId="{859B5A55-7931-4023-A922-2286AE2D8769}" type="sibTrans" cxnId="{F6871BFB-8B32-4B08-BFDD-8DEF0DB1D501}">
      <dgm:prSet/>
      <dgm:spPr/>
      <dgm:t>
        <a:bodyPr/>
        <a:lstStyle/>
        <a:p>
          <a:endParaRPr lang="en-US"/>
        </a:p>
      </dgm:t>
    </dgm:pt>
    <dgm:pt modelId="{20E207DF-3984-4459-94DC-00C08ED11ABE}" type="pres">
      <dgm:prSet presAssocID="{A8B5D099-B141-4B53-B8A8-80E7921F1085}" presName="linear" presStyleCnt="0">
        <dgm:presLayoutVars>
          <dgm:animLvl val="lvl"/>
          <dgm:resizeHandles val="exact"/>
        </dgm:presLayoutVars>
      </dgm:prSet>
      <dgm:spPr/>
    </dgm:pt>
    <dgm:pt modelId="{D3720817-FC99-42F7-9B7F-5C9FF60950C2}" type="pres">
      <dgm:prSet presAssocID="{11F53528-3108-4515-9138-413028C3794B}" presName="parentText" presStyleLbl="node1" presStyleIdx="0" presStyleCnt="5" custLinFactNeighborX="76504" custLinFactNeighborY="-20103">
        <dgm:presLayoutVars>
          <dgm:chMax val="0"/>
          <dgm:bulletEnabled val="1"/>
        </dgm:presLayoutVars>
      </dgm:prSet>
      <dgm:spPr>
        <a:prstGeom prst="rect">
          <a:avLst/>
        </a:prstGeom>
      </dgm:spPr>
    </dgm:pt>
    <dgm:pt modelId="{4740DD15-921E-45A8-A97C-5BDD0DC5696F}" type="pres">
      <dgm:prSet presAssocID="{44E95DF0-6987-474F-BF47-A3D50A76FC79}" presName="spacer" presStyleCnt="0"/>
      <dgm:spPr/>
    </dgm:pt>
    <dgm:pt modelId="{45D055BB-5845-42AE-BB34-0A96F36D9165}" type="pres">
      <dgm:prSet presAssocID="{2EEABB95-B9E0-4863-92DD-B51BC8B9A4FA}" presName="parentText" presStyleLbl="node1" presStyleIdx="1" presStyleCnt="5">
        <dgm:presLayoutVars>
          <dgm:chMax val="0"/>
          <dgm:bulletEnabled val="1"/>
        </dgm:presLayoutVars>
      </dgm:prSet>
      <dgm:spPr>
        <a:prstGeom prst="rect">
          <a:avLst/>
        </a:prstGeom>
      </dgm:spPr>
    </dgm:pt>
    <dgm:pt modelId="{0AC2DE0B-8E8E-4E87-94D2-A8493F833E53}" type="pres">
      <dgm:prSet presAssocID="{954D91AC-51CE-4B45-B9C4-61D1ABA1B519}" presName="spacer" presStyleCnt="0"/>
      <dgm:spPr/>
    </dgm:pt>
    <dgm:pt modelId="{320A9DAE-DA7C-4E70-9715-82B6E7C7285F}" type="pres">
      <dgm:prSet presAssocID="{7CD4076D-2FED-4203-9336-F36F1E4BE723}" presName="parentText" presStyleLbl="node1" presStyleIdx="2" presStyleCnt="5">
        <dgm:presLayoutVars>
          <dgm:chMax val="0"/>
          <dgm:bulletEnabled val="1"/>
        </dgm:presLayoutVars>
      </dgm:prSet>
      <dgm:spPr>
        <a:prstGeom prst="rect">
          <a:avLst/>
        </a:prstGeom>
      </dgm:spPr>
    </dgm:pt>
    <dgm:pt modelId="{AE9CDB0E-C5D1-44F9-B6A2-596F3535D7E7}" type="pres">
      <dgm:prSet presAssocID="{4C34042D-4107-4FA2-8FC7-FAB0339C6FC7}" presName="spacer" presStyleCnt="0"/>
      <dgm:spPr/>
    </dgm:pt>
    <dgm:pt modelId="{45C05E0B-CE03-4813-9BF7-467DA98EEAB0}" type="pres">
      <dgm:prSet presAssocID="{32137B34-EF66-46F6-BBD8-2C6D124BCF94}" presName="parentText" presStyleLbl="node1" presStyleIdx="3" presStyleCnt="5">
        <dgm:presLayoutVars>
          <dgm:chMax val="0"/>
          <dgm:bulletEnabled val="1"/>
        </dgm:presLayoutVars>
      </dgm:prSet>
      <dgm:spPr>
        <a:prstGeom prst="rect">
          <a:avLst/>
        </a:prstGeom>
      </dgm:spPr>
    </dgm:pt>
    <dgm:pt modelId="{59960706-02B1-4D17-90AF-A56A54968CC5}" type="pres">
      <dgm:prSet presAssocID="{C09160D8-E0A7-40AB-AFF7-723ABDBB6FDB}" presName="spacer" presStyleCnt="0"/>
      <dgm:spPr/>
    </dgm:pt>
    <dgm:pt modelId="{DA3E6F0E-5395-4F36-965C-251A70D0E94D}" type="pres">
      <dgm:prSet presAssocID="{76441025-ED48-4046-A3C6-246C5CE118E0}" presName="parentText" presStyleLbl="node1" presStyleIdx="4" presStyleCnt="5">
        <dgm:presLayoutVars>
          <dgm:chMax val="0"/>
          <dgm:bulletEnabled val="1"/>
        </dgm:presLayoutVars>
      </dgm:prSet>
      <dgm:spPr>
        <a:prstGeom prst="rect">
          <a:avLst/>
        </a:prstGeom>
      </dgm:spPr>
    </dgm:pt>
  </dgm:ptLst>
  <dgm:cxnLst>
    <dgm:cxn modelId="{C4F5FE28-86DA-48E8-B91E-4E9343CB0D06}" type="presOf" srcId="{11F53528-3108-4515-9138-413028C3794B}" destId="{D3720817-FC99-42F7-9B7F-5C9FF60950C2}" srcOrd="0" destOrd="0" presId="urn:microsoft.com/office/officeart/2005/8/layout/vList2"/>
    <dgm:cxn modelId="{92BB332F-3BC2-4795-8272-FC2419397397}" type="presOf" srcId="{A8B5D099-B141-4B53-B8A8-80E7921F1085}" destId="{20E207DF-3984-4459-94DC-00C08ED11ABE}" srcOrd="0" destOrd="0" presId="urn:microsoft.com/office/officeart/2005/8/layout/vList2"/>
    <dgm:cxn modelId="{E5890E3A-BE3F-474A-97E6-1FC6C6D649B5}" type="presOf" srcId="{7CD4076D-2FED-4203-9336-F36F1E4BE723}" destId="{320A9DAE-DA7C-4E70-9715-82B6E7C7285F}" srcOrd="0" destOrd="0" presId="urn:microsoft.com/office/officeart/2005/8/layout/vList2"/>
    <dgm:cxn modelId="{DC34596F-7C35-480A-B361-16AEF9A8A4F6}" srcId="{A8B5D099-B141-4B53-B8A8-80E7921F1085}" destId="{32137B34-EF66-46F6-BBD8-2C6D124BCF94}" srcOrd="3" destOrd="0" parTransId="{DDA2219C-E0E8-4DC3-8143-ED8EC6958DC6}" sibTransId="{C09160D8-E0A7-40AB-AFF7-723ABDBB6FDB}"/>
    <dgm:cxn modelId="{64C7DC85-1AFB-4DFE-A3D1-2A72CA7DBFE0}" type="presOf" srcId="{2EEABB95-B9E0-4863-92DD-B51BC8B9A4FA}" destId="{45D055BB-5845-42AE-BB34-0A96F36D9165}" srcOrd="0" destOrd="0" presId="urn:microsoft.com/office/officeart/2005/8/layout/vList2"/>
    <dgm:cxn modelId="{4BBCC595-BE57-47D1-A36B-E369BB17FC31}" srcId="{A8B5D099-B141-4B53-B8A8-80E7921F1085}" destId="{7CD4076D-2FED-4203-9336-F36F1E4BE723}" srcOrd="2" destOrd="0" parTransId="{FB1E6096-6177-41A6-9318-76A5B4B5C751}" sibTransId="{4C34042D-4107-4FA2-8FC7-FAB0339C6FC7}"/>
    <dgm:cxn modelId="{BBABDAAC-C892-4C34-B4B4-068F22F5D7B2}" type="presOf" srcId="{32137B34-EF66-46F6-BBD8-2C6D124BCF94}" destId="{45C05E0B-CE03-4813-9BF7-467DA98EEAB0}" srcOrd="0" destOrd="0" presId="urn:microsoft.com/office/officeart/2005/8/layout/vList2"/>
    <dgm:cxn modelId="{F4D093C6-88D1-4FF1-AD30-DB1A2A86F998}" type="presOf" srcId="{76441025-ED48-4046-A3C6-246C5CE118E0}" destId="{DA3E6F0E-5395-4F36-965C-251A70D0E94D}" srcOrd="0" destOrd="0" presId="urn:microsoft.com/office/officeart/2005/8/layout/vList2"/>
    <dgm:cxn modelId="{0E0BABCD-B3E3-4EBB-9BE8-31A1FF3FADBC}" srcId="{A8B5D099-B141-4B53-B8A8-80E7921F1085}" destId="{11F53528-3108-4515-9138-413028C3794B}" srcOrd="0" destOrd="0" parTransId="{EAB69079-EFF5-4BCA-A5FB-F4F347FA2D87}" sibTransId="{44E95DF0-6987-474F-BF47-A3D50A76FC79}"/>
    <dgm:cxn modelId="{867149F8-3AEE-4A14-BFB3-6144270E547B}" srcId="{A8B5D099-B141-4B53-B8A8-80E7921F1085}" destId="{2EEABB95-B9E0-4863-92DD-B51BC8B9A4FA}" srcOrd="1" destOrd="0" parTransId="{3F73FBC9-1926-48D2-A985-A1D928BE02C7}" sibTransId="{954D91AC-51CE-4B45-B9C4-61D1ABA1B519}"/>
    <dgm:cxn modelId="{F6871BFB-8B32-4B08-BFDD-8DEF0DB1D501}" srcId="{A8B5D099-B141-4B53-B8A8-80E7921F1085}" destId="{76441025-ED48-4046-A3C6-246C5CE118E0}" srcOrd="4" destOrd="0" parTransId="{F75D7D7E-DBA0-4429-A880-1B8AC4915282}" sibTransId="{859B5A55-7931-4023-A922-2286AE2D8769}"/>
    <dgm:cxn modelId="{E1E834D6-8FFC-488C-8D5A-BF45F63B71B1}" type="presParOf" srcId="{20E207DF-3984-4459-94DC-00C08ED11ABE}" destId="{D3720817-FC99-42F7-9B7F-5C9FF60950C2}" srcOrd="0" destOrd="0" presId="urn:microsoft.com/office/officeart/2005/8/layout/vList2"/>
    <dgm:cxn modelId="{01771BB7-4D82-4762-ABD1-A65FEAA2267C}" type="presParOf" srcId="{20E207DF-3984-4459-94DC-00C08ED11ABE}" destId="{4740DD15-921E-45A8-A97C-5BDD0DC5696F}" srcOrd="1" destOrd="0" presId="urn:microsoft.com/office/officeart/2005/8/layout/vList2"/>
    <dgm:cxn modelId="{A8D1360B-9451-44C6-AB5E-8B788CD5CF7C}" type="presParOf" srcId="{20E207DF-3984-4459-94DC-00C08ED11ABE}" destId="{45D055BB-5845-42AE-BB34-0A96F36D9165}" srcOrd="2" destOrd="0" presId="urn:microsoft.com/office/officeart/2005/8/layout/vList2"/>
    <dgm:cxn modelId="{FF989FE8-42F7-4AD2-B11F-0EFBE54BEF80}" type="presParOf" srcId="{20E207DF-3984-4459-94DC-00C08ED11ABE}" destId="{0AC2DE0B-8E8E-4E87-94D2-A8493F833E53}" srcOrd="3" destOrd="0" presId="urn:microsoft.com/office/officeart/2005/8/layout/vList2"/>
    <dgm:cxn modelId="{A20F2D63-D07E-4098-B9C1-D7DDEDCE9B6E}" type="presParOf" srcId="{20E207DF-3984-4459-94DC-00C08ED11ABE}" destId="{320A9DAE-DA7C-4E70-9715-82B6E7C7285F}" srcOrd="4" destOrd="0" presId="urn:microsoft.com/office/officeart/2005/8/layout/vList2"/>
    <dgm:cxn modelId="{F4D40ABA-CDA5-471E-A329-F2999451E8D2}" type="presParOf" srcId="{20E207DF-3984-4459-94DC-00C08ED11ABE}" destId="{AE9CDB0E-C5D1-44F9-B6A2-596F3535D7E7}" srcOrd="5" destOrd="0" presId="urn:microsoft.com/office/officeart/2005/8/layout/vList2"/>
    <dgm:cxn modelId="{46BFA899-D447-41CD-BE88-4478616AE3A3}" type="presParOf" srcId="{20E207DF-3984-4459-94DC-00C08ED11ABE}" destId="{45C05E0B-CE03-4813-9BF7-467DA98EEAB0}" srcOrd="6" destOrd="0" presId="urn:microsoft.com/office/officeart/2005/8/layout/vList2"/>
    <dgm:cxn modelId="{CE8AD807-D0B2-4DCC-B4B6-A4FB02EE0DA5}" type="presParOf" srcId="{20E207DF-3984-4459-94DC-00C08ED11ABE}" destId="{59960706-02B1-4D17-90AF-A56A54968CC5}" srcOrd="7" destOrd="0" presId="urn:microsoft.com/office/officeart/2005/8/layout/vList2"/>
    <dgm:cxn modelId="{E31C91B4-0321-4285-A636-826FDBF01E48}" type="presParOf" srcId="{20E207DF-3984-4459-94DC-00C08ED11ABE}" destId="{DA3E6F0E-5395-4F36-965C-251A70D0E9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0817-FC99-42F7-9B7F-5C9FF60950C2}">
      <dsp:nvSpPr>
        <dsp:cNvPr id="0" name=""/>
        <dsp:cNvSpPr/>
      </dsp:nvSpPr>
      <dsp:spPr>
        <a:xfrm>
          <a:off x="0" y="288065"/>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288065"/>
        <a:ext cx="4421188" cy="673920"/>
      </dsp:txXfrm>
    </dsp:sp>
    <dsp:sp modelId="{45D055BB-5845-42AE-BB34-0A96F36D9165}">
      <dsp:nvSpPr>
        <dsp:cNvPr id="0" name=""/>
        <dsp:cNvSpPr/>
      </dsp:nvSpPr>
      <dsp:spPr>
        <a:xfrm>
          <a:off x="0" y="10865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1086508"/>
        <a:ext cx="4421188" cy="673920"/>
      </dsp:txXfrm>
    </dsp:sp>
    <dsp:sp modelId="{320A9DAE-DA7C-4E70-9715-82B6E7C7285F}">
      <dsp:nvSpPr>
        <dsp:cNvPr id="0" name=""/>
        <dsp:cNvSpPr/>
      </dsp:nvSpPr>
      <dsp:spPr>
        <a:xfrm>
          <a:off x="0" y="18641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1864108"/>
        <a:ext cx="4421188" cy="673920"/>
      </dsp:txXfrm>
    </dsp:sp>
    <dsp:sp modelId="{45C05E0B-CE03-4813-9BF7-467DA98EEAB0}">
      <dsp:nvSpPr>
        <dsp:cNvPr id="0" name=""/>
        <dsp:cNvSpPr/>
      </dsp:nvSpPr>
      <dsp:spPr>
        <a:xfrm>
          <a:off x="0" y="26417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2641708"/>
        <a:ext cx="4421188" cy="673920"/>
      </dsp:txXfrm>
    </dsp:sp>
    <dsp:sp modelId="{DA3E6F0E-5395-4F36-965C-251A70D0E94D}">
      <dsp:nvSpPr>
        <dsp:cNvPr id="0" name=""/>
        <dsp:cNvSpPr/>
      </dsp:nvSpPr>
      <dsp:spPr>
        <a:xfrm>
          <a:off x="0" y="34193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3419308"/>
        <a:ext cx="4421188" cy="673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0817-FC99-42F7-9B7F-5C9FF60950C2}">
      <dsp:nvSpPr>
        <dsp:cNvPr id="0" name=""/>
        <dsp:cNvSpPr/>
      </dsp:nvSpPr>
      <dsp:spPr>
        <a:xfrm>
          <a:off x="0" y="283506"/>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83506"/>
        <a:ext cx="6467947" cy="767520"/>
      </dsp:txXfrm>
    </dsp:sp>
    <dsp:sp modelId="{45D055BB-5845-42AE-BB34-0A96F36D9165}">
      <dsp:nvSpPr>
        <dsp:cNvPr id="0" name=""/>
        <dsp:cNvSpPr/>
      </dsp:nvSpPr>
      <dsp:spPr>
        <a:xfrm>
          <a:off x="0" y="11928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1192844"/>
        <a:ext cx="6467947" cy="767520"/>
      </dsp:txXfrm>
    </dsp:sp>
    <dsp:sp modelId="{320A9DAE-DA7C-4E70-9715-82B6E7C7285F}">
      <dsp:nvSpPr>
        <dsp:cNvPr id="0" name=""/>
        <dsp:cNvSpPr/>
      </dsp:nvSpPr>
      <dsp:spPr>
        <a:xfrm>
          <a:off x="0" y="20784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078444"/>
        <a:ext cx="6467947" cy="767520"/>
      </dsp:txXfrm>
    </dsp:sp>
    <dsp:sp modelId="{45C05E0B-CE03-4813-9BF7-467DA98EEAB0}">
      <dsp:nvSpPr>
        <dsp:cNvPr id="0" name=""/>
        <dsp:cNvSpPr/>
      </dsp:nvSpPr>
      <dsp:spPr>
        <a:xfrm>
          <a:off x="0" y="29640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964044"/>
        <a:ext cx="6467947" cy="767520"/>
      </dsp:txXfrm>
    </dsp:sp>
    <dsp:sp modelId="{DA3E6F0E-5395-4F36-965C-251A70D0E94D}">
      <dsp:nvSpPr>
        <dsp:cNvPr id="0" name=""/>
        <dsp:cNvSpPr/>
      </dsp:nvSpPr>
      <dsp:spPr>
        <a:xfrm>
          <a:off x="0" y="38496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3849644"/>
        <a:ext cx="6467947" cy="7675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0817-FC99-42F7-9B7F-5C9FF60950C2}">
      <dsp:nvSpPr>
        <dsp:cNvPr id="0" name=""/>
        <dsp:cNvSpPr/>
      </dsp:nvSpPr>
      <dsp:spPr>
        <a:xfrm>
          <a:off x="0" y="283506"/>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83506"/>
        <a:ext cx="6467947" cy="767520"/>
      </dsp:txXfrm>
    </dsp:sp>
    <dsp:sp modelId="{45D055BB-5845-42AE-BB34-0A96F36D9165}">
      <dsp:nvSpPr>
        <dsp:cNvPr id="0" name=""/>
        <dsp:cNvSpPr/>
      </dsp:nvSpPr>
      <dsp:spPr>
        <a:xfrm>
          <a:off x="0" y="11928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1192844"/>
        <a:ext cx="6467947" cy="767520"/>
      </dsp:txXfrm>
    </dsp:sp>
    <dsp:sp modelId="{320A9DAE-DA7C-4E70-9715-82B6E7C7285F}">
      <dsp:nvSpPr>
        <dsp:cNvPr id="0" name=""/>
        <dsp:cNvSpPr/>
      </dsp:nvSpPr>
      <dsp:spPr>
        <a:xfrm>
          <a:off x="0" y="20784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078444"/>
        <a:ext cx="6467947" cy="767520"/>
      </dsp:txXfrm>
    </dsp:sp>
    <dsp:sp modelId="{45C05E0B-CE03-4813-9BF7-467DA98EEAB0}">
      <dsp:nvSpPr>
        <dsp:cNvPr id="0" name=""/>
        <dsp:cNvSpPr/>
      </dsp:nvSpPr>
      <dsp:spPr>
        <a:xfrm>
          <a:off x="0" y="29640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964044"/>
        <a:ext cx="6467947" cy="767520"/>
      </dsp:txXfrm>
    </dsp:sp>
    <dsp:sp modelId="{DA3E6F0E-5395-4F36-965C-251A70D0E94D}">
      <dsp:nvSpPr>
        <dsp:cNvPr id="0" name=""/>
        <dsp:cNvSpPr/>
      </dsp:nvSpPr>
      <dsp:spPr>
        <a:xfrm>
          <a:off x="0" y="38496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3849644"/>
        <a:ext cx="6467947" cy="7675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4T18:49:38.449"/>
    </inkml:context>
    <inkml:brush xml:id="br0">
      <inkml:brushProperty name="width" value="0.35" units="cm"/>
      <inkml:brushProperty name="height" value="0.35" units="cm"/>
      <inkml:brushProperty name="color" value="#332738"/>
    </inkml:brush>
  </inkml:definitions>
  <inkml:trace contextRef="#ctx0" brushRef="#br0">0 0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4T18:49:55.819"/>
    </inkml:context>
    <inkml:brush xml:id="br0">
      <inkml:brushProperty name="width" value="0.05" units="cm"/>
      <inkml:brushProperty name="height" value="0.05" units="cm"/>
      <inkml:brushProperty name="color" value="#332738"/>
    </inkml:brush>
  </inkml:definitions>
  <inkml:trace contextRef="#ctx0" brushRef="#br0">0 0 24575,'2'0'0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4T18:49:56.402"/>
    </inkml:context>
    <inkml:brush xml:id="br0">
      <inkml:brushProperty name="width" value="0.05" units="cm"/>
      <inkml:brushProperty name="height" value="0.05" units="cm"/>
      <inkml:brushProperty name="color" value="#332738"/>
    </inkml:brush>
  </inkml:definitions>
  <inkml:trace contextRef="#ctx0" brushRef="#br0">0 0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4T18:49:56.996"/>
    </inkml:context>
    <inkml:brush xml:id="br0">
      <inkml:brushProperty name="width" value="0.05" units="cm"/>
      <inkml:brushProperty name="height" value="0.05" units="cm"/>
      <inkml:brushProperty name="color" value="#332738"/>
    </inkml:brush>
  </inkml:definitions>
  <inkml:trace contextRef="#ctx0" brushRef="#br0">1 0 24575,'0'0'-8191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4T18:49:57.630"/>
    </inkml:context>
    <inkml:brush xml:id="br0">
      <inkml:brushProperty name="width" value="0.05" units="cm"/>
      <inkml:brushProperty name="height" value="0.05" units="cm"/>
      <inkml:brushProperty name="color" value="#332738"/>
    </inkml:brush>
  </inkml:definitions>
  <inkml:trace contextRef="#ctx0" brushRef="#br0">0 1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4T18:49:58.968"/>
    </inkml:context>
    <inkml:brush xml:id="br0">
      <inkml:brushProperty name="width" value="0.05" units="cm"/>
      <inkml:brushProperty name="height" value="0.05" units="cm"/>
      <inkml:brushProperty name="color" value="#332738"/>
    </inkml:brush>
  </inkml:definitions>
  <inkml:trace contextRef="#ctx0" brushRef="#br0">0 1 24575,'0'0'-8191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4T18:50:00.033"/>
    </inkml:context>
    <inkml:brush xml:id="br0">
      <inkml:brushProperty name="width" value="0.05" units="cm"/>
      <inkml:brushProperty name="height" value="0.05" units="cm"/>
      <inkml:brushProperty name="color" value="#332738"/>
    </inkml:brush>
  </inkml:definitions>
  <inkml:trace contextRef="#ctx0" brushRef="#br0">0 1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4T18:50:00.870"/>
    </inkml:context>
    <inkml:brush xml:id="br0">
      <inkml:brushProperty name="width" value="0.05" units="cm"/>
      <inkml:brushProperty name="height" value="0.05" units="cm"/>
      <inkml:brushProperty name="color" value="#332738"/>
    </inkml:brush>
  </inkml:definitions>
  <inkml:trace contextRef="#ctx0" brushRef="#br0">1 1 24575,'0'0'-8191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4T18:50:05.113"/>
    </inkml:context>
    <inkml:brush xml:id="br0">
      <inkml:brushProperty name="width" value="0.05" units="cm"/>
      <inkml:brushProperty name="height" value="0.05" units="cm"/>
      <inkml:brushProperty name="color" value="#332738"/>
    </inkml:brush>
  </inkml:definitions>
  <inkml:trace contextRef="#ctx0" brushRef="#br0">0 1 24575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4T18:50:06.561"/>
    </inkml:context>
    <inkml:brush xml:id="br0">
      <inkml:brushProperty name="width" value="0.05" units="cm"/>
      <inkml:brushProperty name="height" value="0.05" units="cm"/>
      <inkml:brushProperty name="color" value="#332738"/>
    </inkml:brush>
  </inkml:definitions>
  <inkml:trace contextRef="#ctx0" brushRef="#br0">1 1 24575,'2'0'0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4T18:50:07.523"/>
    </inkml:context>
    <inkml:brush xml:id="br0">
      <inkml:brushProperty name="width" value="0.05" units="cm"/>
      <inkml:brushProperty name="height" value="0.05" units="cm"/>
      <inkml:brushProperty name="color" value="#332738"/>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4T18:49:39.054"/>
    </inkml:context>
    <inkml:brush xml:id="br0">
      <inkml:brushProperty name="width" value="0.35" units="cm"/>
      <inkml:brushProperty name="height" value="0.35" units="cm"/>
      <inkml:brushProperty name="color" value="#332738"/>
    </inkml:brush>
  </inkml:definitions>
  <inkml:trace contextRef="#ctx0" brushRef="#br0">1 1 24575,'0'0'-8191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4T18:50:11.995"/>
    </inkml:context>
    <inkml:brush xml:id="br0">
      <inkml:brushProperty name="width" value="0.05" units="cm"/>
      <inkml:brushProperty name="height" value="0.05" units="cm"/>
      <inkml:brushProperty name="color" value="#332738"/>
    </inkml:brush>
  </inkml:definitions>
  <inkml:trace contextRef="#ctx0" brushRef="#br0">1 0 24575,'0'0'-8191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4T18:50:12.523"/>
    </inkml:context>
    <inkml:brush xml:id="br0">
      <inkml:brushProperty name="width" value="0.05" units="cm"/>
      <inkml:brushProperty name="height" value="0.05" units="cm"/>
      <inkml:brushProperty name="color" value="#332738"/>
    </inkml:brush>
  </inkml:definitions>
  <inkml:trace contextRef="#ctx0" brushRef="#br0">0 1 24575,'0'0'-8191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4T18:50:13.204"/>
    </inkml:context>
    <inkml:brush xml:id="br0">
      <inkml:brushProperty name="width" value="0.05" units="cm"/>
      <inkml:brushProperty name="height" value="0.05" units="cm"/>
      <inkml:brushProperty name="color" value="#332738"/>
    </inkml:brush>
  </inkml:definitions>
  <inkml:trace contextRef="#ctx0" brushRef="#br0">0 1 24575,'2'0'0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4T18:50:13.660"/>
    </inkml:context>
    <inkml:brush xml:id="br0">
      <inkml:brushProperty name="width" value="0.05" units="cm"/>
      <inkml:brushProperty name="height" value="0.05" units="cm"/>
      <inkml:brushProperty name="color" value="#332738"/>
    </inkml:brush>
  </inkml:definitions>
  <inkml:trace contextRef="#ctx0" brushRef="#br0">0 0 24575,'0'0'-8191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4T18:50:14.315"/>
    </inkml:context>
    <inkml:brush xml:id="br0">
      <inkml:brushProperty name="width" value="0.05" units="cm"/>
      <inkml:brushProperty name="height" value="0.05" units="cm"/>
      <inkml:brushProperty name="color" value="#332738"/>
    </inkml:brush>
  </inkml:definitions>
  <inkml:trace contextRef="#ctx0" brushRef="#br0">0 0 24575,'2'0'0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4T18:50:15.743"/>
    </inkml:context>
    <inkml:brush xml:id="br0">
      <inkml:brushProperty name="width" value="0.05" units="cm"/>
      <inkml:brushProperty name="height" value="0.05" units="cm"/>
      <inkml:brushProperty name="color" value="#332738"/>
    </inkml:brush>
  </inkml:definitions>
  <inkml:trace contextRef="#ctx0" brushRef="#br0">1 0 24575,'0'0'-8191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4T18:50:17.663"/>
    </inkml:context>
    <inkml:brush xml:id="br0">
      <inkml:brushProperty name="width" value="0.05" units="cm"/>
      <inkml:brushProperty name="height" value="0.05" units="cm"/>
      <inkml:brushProperty name="color" value="#332738"/>
    </inkml:brush>
  </inkml:definitions>
  <inkml:trace contextRef="#ctx0" brushRef="#br0">0 1 24575,'0'0'-8191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4T18:50:20.042"/>
    </inkml:context>
    <inkml:brush xml:id="br0">
      <inkml:brushProperty name="width" value="0.05" units="cm"/>
      <inkml:brushProperty name="height" value="0.05" units="cm"/>
      <inkml:brushProperty name="color" value="#332738"/>
    </inkml:brush>
  </inkml:definitions>
  <inkml:trace contextRef="#ctx0" brushRef="#br0">0 0 24575,'0'0'-8191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4T18:50:21.257"/>
    </inkml:context>
    <inkml:brush xml:id="br0">
      <inkml:brushProperty name="width" value="0.05" units="cm"/>
      <inkml:brushProperty name="height" value="0.05" units="cm"/>
      <inkml:brushProperty name="color" value="#332738"/>
    </inkml:brush>
  </inkml:definitions>
  <inkml:trace contextRef="#ctx0" brushRef="#br0">1 0 24575,'0'0'-8191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4T18:50:23.186"/>
    </inkml:context>
    <inkml:brush xml:id="br0">
      <inkml:brushProperty name="width" value="0.05" units="cm"/>
      <inkml:brushProperty name="height" value="0.05" units="cm"/>
      <inkml:brushProperty name="color" value="#332738"/>
    </inkml:brush>
  </inkml:definitions>
  <inkml:trace contextRef="#ctx0" brushRef="#br0">0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4T18:49:40.403"/>
    </inkml:context>
    <inkml:brush xml:id="br0">
      <inkml:brushProperty name="width" value="0.35" units="cm"/>
      <inkml:brushProperty name="height" value="0.35" units="cm"/>
      <inkml:brushProperty name="color" value="#332738"/>
    </inkml:brush>
  </inkml:definitions>
  <inkml:trace contextRef="#ctx0" brushRef="#br0">0 0 24575,'0'0'-8191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4T18:50:24.287"/>
    </inkml:context>
    <inkml:brush xml:id="br0">
      <inkml:brushProperty name="width" value="0.05" units="cm"/>
      <inkml:brushProperty name="height" value="0.05" units="cm"/>
      <inkml:brushProperty name="color" value="#332738"/>
    </inkml:brush>
  </inkml:definitions>
  <inkml:trace contextRef="#ctx0" brushRef="#br0">0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4T18:49:51.490"/>
    </inkml:context>
    <inkml:brush xml:id="br0">
      <inkml:brushProperty name="width" value="0.05" units="cm"/>
      <inkml:brushProperty name="height" value="0.05" units="cm"/>
      <inkml:brushProperty name="color" value="#332738"/>
    </inkml:brush>
  </inkml:definitions>
  <inkml:trace contextRef="#ctx0" brushRef="#br0">1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4T18:49:53.226"/>
    </inkml:context>
    <inkml:brush xml:id="br0">
      <inkml:brushProperty name="width" value="0.05" units="cm"/>
      <inkml:brushProperty name="height" value="0.05" units="cm"/>
      <inkml:brushProperty name="color" value="#332738"/>
    </inkml:brush>
  </inkml:definitions>
  <inkml:trace contextRef="#ctx0" brushRef="#br0">0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4T18:49:53.708"/>
    </inkml:context>
    <inkml:brush xml:id="br0">
      <inkml:brushProperty name="width" value="0.05" units="cm"/>
      <inkml:brushProperty name="height" value="0.05" units="cm"/>
      <inkml:brushProperty name="color" value="#332738"/>
    </inkml:brush>
  </inkml:definitions>
  <inkml:trace contextRef="#ctx0" brushRef="#br0">0 0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4T18:49:54.189"/>
    </inkml:context>
    <inkml:brush xml:id="br0">
      <inkml:brushProperty name="width" value="0.05" units="cm"/>
      <inkml:brushProperty name="height" value="0.05" units="cm"/>
      <inkml:brushProperty name="color" value="#332738"/>
    </inkml:brush>
  </inkml:definitions>
  <inkml:trace contextRef="#ctx0" brushRef="#br0">0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4T18:49:54.587"/>
    </inkml:context>
    <inkml:brush xml:id="br0">
      <inkml:brushProperty name="width" value="0.05" units="cm"/>
      <inkml:brushProperty name="height" value="0.05" units="cm"/>
      <inkml:brushProperty name="color" value="#332738"/>
    </inkml:brush>
  </inkml:definitions>
  <inkml:trace contextRef="#ctx0" brushRef="#br0">0 0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4T18:49:55.115"/>
    </inkml:context>
    <inkml:brush xml:id="br0">
      <inkml:brushProperty name="width" value="0.05" units="cm"/>
      <inkml:brushProperty name="height" value="0.05" units="cm"/>
      <inkml:brushProperty name="color" value="#332738"/>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A02D93-6DDD-4280-B177-755C24936059}" type="datetimeFigureOut">
              <a:rPr lang="en-US" smtClean="0"/>
              <a:t>8/8/2025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EE2515-B525-4C1E-8CF8-3BDE4E2B0DF8}" type="slidenum">
              <a:rPr lang="en-US" smtClean="0"/>
              <a:t>‹#›</a:t>
            </a:fld>
            <a:endParaRPr lang="en-US"/>
          </a:p>
        </p:txBody>
      </p:sp>
    </p:spTree>
    <p:extLst>
      <p:ext uri="{BB962C8B-B14F-4D97-AF65-F5344CB8AC3E}">
        <p14:creationId xmlns:p14="http://schemas.microsoft.com/office/powerpoint/2010/main" val="1592427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hbanet.org/membership/corporate-partnerships/ambassador-program"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1E165-07B9-97B2-94AA-68FDC88A1C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4619F4-E5F9-EB6E-7994-42FC21CC53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0FD76C-EBAC-0E6A-E52D-2C880AE87733}"/>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a:solidFill>
                  <a:schemeClr val="accent1"/>
                </a:solidFill>
                <a:latin typeface="+mj-lt"/>
              </a:rPr>
              <a:t>Achieving HBA’s mission is a multi-pronged approach: empowering individuals, equipping companies, and enabling systemic change. The HBA does this through programs and offerings designed for each of our key stakeholder groups, which represent a global workforce of more than six million professionals across the healthcare ecosystem. These stakeholders include i</a:t>
            </a:r>
            <a:r>
              <a:rPr lang="en-US" b="0"/>
              <a:t>ndividual members, Corporate Partners, and HBA Think Tank members.</a:t>
            </a:r>
          </a:p>
          <a:p>
            <a:endParaRPr lang="en-US"/>
          </a:p>
          <a:p>
            <a:r>
              <a:rPr lang="en-US"/>
              <a:t>For individual members, the</a:t>
            </a:r>
            <a:r>
              <a:rPr lang="en-US" sz="1200">
                <a:solidFill>
                  <a:schemeClr val="bg1"/>
                </a:solidFill>
              </a:rPr>
              <a:t> HBA serves women and men in the business of healthcare who strive to advance their careers. We offer career resources, volunteer opportunities, and an invaluable network that empowers business professionals of all backgrounds to grow. When you are part of the HBA, you are empowered to advance your career, your company, and gender parity as a catalyst for change across the business of healthcare. We do this through Networking and educational events, Affinity Groups, development Programs, member leadership opportunities, Community and more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a:solidFill>
                <a:schemeClr val="bg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a:solidFill>
                  <a:schemeClr val="bg1"/>
                </a:solidFill>
              </a:rPr>
              <a:t>For HBA Corporate Partners, </a:t>
            </a:r>
            <a:r>
              <a:rPr lang="en-US" altLang="en-US" sz="1200">
                <a:solidFill>
                  <a:schemeClr val="bg1"/>
                </a:solidFill>
              </a:rPr>
              <a:t>HBA’s initiatives and community of industry leaders and peers help companies advance their women further, faster. When companies partner with the HBA, they strengthen the company’s commitment to advancing women, enhance their competitive edge, and become a catalyst for change.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a:solidFill>
                <a:schemeClr val="bg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a:solidFill>
                  <a:schemeClr val="bg1"/>
                </a:solidFill>
              </a:rPr>
              <a:t>And finally, HBA Think Tank members are a consortium of </a:t>
            </a:r>
            <a:r>
              <a:rPr lang="en-US" sz="1200">
                <a:solidFill>
                  <a:schemeClr val="bg1"/>
                </a:solidFill>
              </a:rPr>
              <a:t>healthcare and life-sciences companies dedicated to accelerating systemic change. Through benchmarking data, solutions summits, strategic initiatives and advocacy, HBA Think Tank member companies don’t just advocate for change – they drive it.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a:solidFill>
                <a:schemeClr val="bg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a:solidFill>
                  <a:schemeClr val="bg1"/>
                </a:solidFill>
              </a:rPr>
              <a:t>Lets talk about each of these stakeholders in a little more detail…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a:solidFill>
                <a:schemeClr val="bg1"/>
              </a:solidFill>
            </a:endParaRPr>
          </a:p>
          <a:p>
            <a:endParaRPr lang="en-US"/>
          </a:p>
          <a:p>
            <a:endParaRPr lang="en-US"/>
          </a:p>
        </p:txBody>
      </p:sp>
      <p:sp>
        <p:nvSpPr>
          <p:cNvPr id="4" name="Slide Number Placeholder 3">
            <a:extLst>
              <a:ext uri="{FF2B5EF4-FFF2-40B4-BE49-F238E27FC236}">
                <a16:creationId xmlns:a16="http://schemas.microsoft.com/office/drawing/2014/main" id="{4B0ED2EE-17B2-A429-8B0F-7E65369B051A}"/>
              </a:ext>
            </a:extLst>
          </p:cNvPr>
          <p:cNvSpPr>
            <a:spLocks noGrp="1"/>
          </p:cNvSpPr>
          <p:nvPr>
            <p:ph type="sldNum" sz="quarter" idx="5"/>
          </p:nvPr>
        </p:nvSpPr>
        <p:spPr/>
        <p:txBody>
          <a:bodyPr/>
          <a:lstStyle/>
          <a:p>
            <a:fld id="{613A0E39-C8C4-4BD1-A2DF-3D0AFF5B06C8}" type="slidenum">
              <a:rPr lang="en-US" smtClean="0"/>
              <a:t>7</a:t>
            </a:fld>
            <a:endParaRPr lang="en-US"/>
          </a:p>
        </p:txBody>
      </p:sp>
    </p:spTree>
    <p:extLst>
      <p:ext uri="{BB962C8B-B14F-4D97-AF65-F5344CB8AC3E}">
        <p14:creationId xmlns:p14="http://schemas.microsoft.com/office/powerpoint/2010/main" val="660844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B5E215-9FE4-44A4-9224-62E639A6F7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632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HBA members are the individual professionals engaged with the HBA across the healthcare ecosystem. Being a part of HBA means members gain access to a host of benefits designed to support their professional and personal growth. Here’s what membership includes:</a:t>
            </a:r>
          </a:p>
          <a:p>
            <a:pPr marL="171450" indent="-171450">
              <a:buFont typeface="Arial" panose="020B0604020202020204" pitchFamily="34" charset="0"/>
              <a:buChar char="•"/>
            </a:pPr>
            <a:r>
              <a:rPr lang="en-US" b="1"/>
              <a:t>Exclusive networking events</a:t>
            </a:r>
            <a:r>
              <a:rPr lang="en-US"/>
              <a:t> where you can connect with like-minded professionals and expand your circle.</a:t>
            </a:r>
          </a:p>
          <a:p>
            <a:pPr marL="171450" indent="-171450">
              <a:buFont typeface="Arial" panose="020B0604020202020204" pitchFamily="34" charset="0"/>
              <a:buChar char="•"/>
            </a:pPr>
            <a:r>
              <a:rPr lang="en-US"/>
              <a:t>Discounts on </a:t>
            </a:r>
            <a:r>
              <a:rPr lang="en-US" b="1"/>
              <a:t>hundreds of educational programs</a:t>
            </a:r>
            <a:r>
              <a:rPr lang="en-US"/>
              <a:t>, making learning more accessible and affordable.</a:t>
            </a:r>
          </a:p>
          <a:p>
            <a:pPr marL="171450" indent="-171450">
              <a:buFont typeface="Arial" panose="020B0604020202020204" pitchFamily="34" charset="0"/>
              <a:buChar char="•"/>
            </a:pPr>
            <a:r>
              <a:rPr lang="en-US"/>
              <a:t>Invitations to </a:t>
            </a:r>
            <a:r>
              <a:rPr lang="en-US" b="1"/>
              <a:t>member-only events</a:t>
            </a:r>
            <a:r>
              <a:rPr lang="en-US"/>
              <a:t>, including the prestigious HBA Annual Conference.</a:t>
            </a:r>
          </a:p>
          <a:p>
            <a:pPr marL="171450" indent="-171450">
              <a:buFont typeface="Arial" panose="020B0604020202020204" pitchFamily="34" charset="0"/>
              <a:buChar char="•"/>
            </a:pPr>
            <a:r>
              <a:rPr lang="en-US"/>
              <a:t>Access to virtual platforms such as the </a:t>
            </a:r>
            <a:r>
              <a:rPr lang="en-US" b="1"/>
              <a:t>HBA Academy</a:t>
            </a:r>
            <a:r>
              <a:rPr lang="en-US"/>
              <a:t>, the online member directory, community forums, Career Center, and a comprehensive resource library.</a:t>
            </a:r>
          </a:p>
          <a:p>
            <a:pPr marL="171450" indent="-171450">
              <a:buFont typeface="Arial" panose="020B0604020202020204" pitchFamily="34" charset="0"/>
              <a:buChar char="•"/>
            </a:pPr>
            <a:r>
              <a:rPr lang="en-US"/>
              <a:t>Opportunities to join </a:t>
            </a:r>
            <a:r>
              <a:rPr lang="en-US" b="1"/>
              <a:t>affinity groups</a:t>
            </a:r>
            <a:r>
              <a:rPr lang="en-US"/>
              <a:t>, tailored to your interests, career stage, or background, to find your tribe within the organization.</a:t>
            </a:r>
          </a:p>
          <a:p>
            <a:pPr marL="171450" indent="-171450">
              <a:buFont typeface="Arial" panose="020B0604020202020204" pitchFamily="34" charset="0"/>
              <a:buChar char="•"/>
            </a:pPr>
            <a:r>
              <a:rPr lang="en-US"/>
              <a:t>Participation in </a:t>
            </a:r>
            <a:r>
              <a:rPr lang="en-US" b="1"/>
              <a:t>member-only programs</a:t>
            </a:r>
            <a:r>
              <a:rPr lang="en-US"/>
              <a:t> like the Mentoring Program, helping you enhance your professional journey with guidance from experienced leaders.</a:t>
            </a:r>
          </a:p>
          <a:p>
            <a:pPr marL="171450" indent="-171450">
              <a:buFont typeface="Arial" panose="020B0604020202020204" pitchFamily="34" charset="0"/>
              <a:buChar char="•"/>
            </a:pPr>
            <a:r>
              <a:rPr lang="en-US"/>
              <a:t>A chance to explore </a:t>
            </a:r>
            <a:r>
              <a:rPr lang="en-US" b="1"/>
              <a:t>member leadership opportunities</a:t>
            </a:r>
            <a:r>
              <a:rPr lang="en-US"/>
              <a:t>, broadening your professional experience while gaining visibility in the industry.</a:t>
            </a:r>
          </a:p>
          <a:p>
            <a:pPr marL="171450" indent="-171450">
              <a:buFont typeface="Arial" panose="020B0604020202020204" pitchFamily="34" charset="0"/>
              <a:buChar char="•"/>
            </a:pPr>
            <a:r>
              <a:rPr lang="en-US"/>
              <a:t>Recognition for your contributions through </a:t>
            </a:r>
            <a:r>
              <a:rPr lang="en-US" b="1"/>
              <a:t>member leadership awards</a:t>
            </a:r>
            <a:r>
              <a:rPr lang="en-US"/>
              <a:t>.</a:t>
            </a:r>
          </a:p>
          <a:p>
            <a:pPr marL="171450" indent="-171450">
              <a:buFont typeface="Arial" panose="020B0604020202020204" pitchFamily="34" charset="0"/>
              <a:buChar char="•"/>
            </a:pPr>
            <a:r>
              <a:rPr lang="en-US"/>
              <a:t>Access to </a:t>
            </a:r>
            <a:r>
              <a:rPr lang="en-US" b="1"/>
              <a:t>unique opportunities through HBA partners</a:t>
            </a:r>
            <a:r>
              <a:rPr lang="en-US"/>
              <a:t>, who can support your next bold career move.</a:t>
            </a:r>
          </a:p>
          <a:p>
            <a:pPr marL="171450" indent="-171450">
              <a:buFont typeface="Arial" panose="020B0604020202020204" pitchFamily="34" charset="0"/>
              <a:buChar char="•"/>
            </a:pPr>
            <a:r>
              <a:rPr lang="en-US"/>
              <a:t>Finally, you get to </a:t>
            </a:r>
            <a:r>
              <a:rPr lang="en-US" b="1"/>
              <a:t>steer the future</a:t>
            </a:r>
            <a:r>
              <a:rPr lang="en-US"/>
              <a:t> of the association by nominating leaders and exercising your voting privileges during the annual business meeting.</a:t>
            </a:r>
          </a:p>
          <a:p>
            <a:r>
              <a:rPr lang="en-US"/>
              <a:t>Each of these benefits is designed to empower the individual member, help them grow, and amplify their impact in the business of healthcare. With HBA membership, you’re not just joining an organization — you’re becoming part of a powerful network of healthcare leaders</a:t>
            </a:r>
          </a:p>
          <a:p>
            <a:endParaRPr lang="en-US"/>
          </a:p>
        </p:txBody>
      </p:sp>
      <p:sp>
        <p:nvSpPr>
          <p:cNvPr id="4" name="Slide Number Placeholder 3"/>
          <p:cNvSpPr>
            <a:spLocks noGrp="1"/>
          </p:cNvSpPr>
          <p:nvPr>
            <p:ph type="sldNum" sz="quarter" idx="5"/>
          </p:nvPr>
        </p:nvSpPr>
        <p:spPr/>
        <p:txBody>
          <a:bodyPr/>
          <a:lstStyle/>
          <a:p>
            <a:fld id="{0A1918A0-28F0-440C-BB9C-ED3EB12F0F5E}" type="slidenum">
              <a:rPr lang="en-US" smtClean="0"/>
              <a:t>13</a:t>
            </a:fld>
            <a:endParaRPr lang="en-US"/>
          </a:p>
        </p:txBody>
      </p:sp>
    </p:spTree>
    <p:extLst>
      <p:ext uri="{BB962C8B-B14F-4D97-AF65-F5344CB8AC3E}">
        <p14:creationId xmlns:p14="http://schemas.microsoft.com/office/powerpoint/2010/main" val="4269858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DFB95-057C-860F-2363-2E12DF1C33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E42B8A-9770-1DA6-8371-79E8E79845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5818C7-023F-F211-D679-5B0A267D68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cs typeface="Calibri"/>
            </a:endParaRPr>
          </a:p>
          <a:p>
            <a:r>
              <a:rPr lang="en-US"/>
              <a:t>Let’s hear it direct from some of our members…</a:t>
            </a:r>
          </a:p>
        </p:txBody>
      </p:sp>
      <p:sp>
        <p:nvSpPr>
          <p:cNvPr id="4" name="Slide Number Placeholder 3">
            <a:extLst>
              <a:ext uri="{FF2B5EF4-FFF2-40B4-BE49-F238E27FC236}">
                <a16:creationId xmlns:a16="http://schemas.microsoft.com/office/drawing/2014/main" id="{F9A67174-6A6F-AF4F-851A-4E861098BD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A0E39-C8C4-4BD1-A2DF-3D0AFF5B06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525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58595B"/>
                </a:solidFill>
                <a:effectLst/>
                <a:latin typeface="Tahoma"/>
                <a:ea typeface="Tahoma"/>
                <a:cs typeface="Tahoma"/>
              </a:rPr>
              <a:t>Next up we have the HBA Academy, the HBA’s online learning management system with content designed exclusively for women and allies in the business of healthcare. This is your platform to unlock your potential while advancing your career, building your network, and making your impact in the industry. </a:t>
            </a:r>
            <a:r>
              <a:rPr lang="en-US" sz="1200" b="0" i="0" u="none" strike="noStrike">
                <a:solidFill>
                  <a:srgbClr val="242424"/>
                </a:solidFill>
                <a:effectLst/>
                <a:latin typeface="Segoe UI" panose="020B0502040204020203" pitchFamily="34" charset="0"/>
                <a:ea typeface="Tahoma"/>
                <a:cs typeface="Tahoma"/>
              </a:rPr>
              <a:t>Featuring</a:t>
            </a:r>
            <a:r>
              <a:rPr lang="en-US" b="0" i="0">
                <a:solidFill>
                  <a:srgbClr val="242424"/>
                </a:solidFill>
                <a:effectLst/>
                <a:latin typeface="Segoe UI" panose="020B0502040204020203" pitchFamily="34" charset="0"/>
              </a:rPr>
              <a:t> expert-led courses, interactive cohort experiences, tailored content, flexible formats, and personalized learning paths, the HBA Academy has something for everyone.</a:t>
            </a:r>
            <a:endParaRPr lang="en-US">
              <a:latin typeface="Tahoma"/>
              <a:ea typeface="Tahoma"/>
              <a:cs typeface="Tahoma"/>
            </a:endParaRPr>
          </a:p>
          <a:p>
            <a:endParaRPr lang="en-US"/>
          </a:p>
        </p:txBody>
      </p:sp>
      <p:sp>
        <p:nvSpPr>
          <p:cNvPr id="4" name="Slide Number Placeholder 3"/>
          <p:cNvSpPr>
            <a:spLocks noGrp="1"/>
          </p:cNvSpPr>
          <p:nvPr>
            <p:ph type="sldNum" sz="quarter" idx="5"/>
          </p:nvPr>
        </p:nvSpPr>
        <p:spPr/>
        <p:txBody>
          <a:bodyPr/>
          <a:lstStyle/>
          <a:p>
            <a:fld id="{0A1918A0-28F0-440C-BB9C-ED3EB12F0F5E}" type="slidenum">
              <a:rPr lang="en-US" smtClean="0"/>
              <a:t>21</a:t>
            </a:fld>
            <a:endParaRPr lang="en-US"/>
          </a:p>
        </p:txBody>
      </p:sp>
    </p:spTree>
    <p:extLst>
      <p:ext uri="{BB962C8B-B14F-4D97-AF65-F5344CB8AC3E}">
        <p14:creationId xmlns:p14="http://schemas.microsoft.com/office/powerpoint/2010/main" val="674549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A6466-CB3C-BB26-3FF1-006E03CBDA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F0D499-0117-B60A-85FE-C7F25393E7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6AA2AA-B4EE-1E3B-96A3-FA6AE443260F}"/>
              </a:ext>
            </a:extLst>
          </p:cNvPr>
          <p:cNvSpPr>
            <a:spLocks noGrp="1"/>
          </p:cNvSpPr>
          <p:nvPr>
            <p:ph type="body" idx="1"/>
          </p:nvPr>
        </p:nvSpPr>
        <p:spPr/>
        <p:txBody>
          <a:bodyPr/>
          <a:lstStyle/>
          <a:p>
            <a:r>
              <a:rPr lang="en-US" i="0"/>
              <a:t>Collaborate and connect with peers across the HBA via the HBA Community. Access our member directory, member forum, AG community spaces and much, much more! Build your network, engage with healthcare professionals globally and explore member leadership opportunities to get involved! Get started today by vising community.hbanet.org</a:t>
            </a:r>
          </a:p>
        </p:txBody>
      </p:sp>
      <p:sp>
        <p:nvSpPr>
          <p:cNvPr id="4" name="Slide Number Placeholder 3">
            <a:extLst>
              <a:ext uri="{FF2B5EF4-FFF2-40B4-BE49-F238E27FC236}">
                <a16:creationId xmlns:a16="http://schemas.microsoft.com/office/drawing/2014/main" id="{89532A74-2F6E-7D3B-B366-73018B2850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944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Arial" panose="020B0604020202020204" pitchFamily="34" charset="0"/>
              </a:rPr>
              <a:t>Chart your career path and gain new perspectives by participating in the </a:t>
            </a:r>
            <a:r>
              <a:rPr lang="en-US" sz="1800" b="1">
                <a:effectLst/>
                <a:latin typeface="Calibri" panose="020F0502020204030204" pitchFamily="34" charset="0"/>
                <a:ea typeface="Calibri" panose="020F0502020204030204" pitchFamily="34" charset="0"/>
                <a:cs typeface="Arial" panose="020B0604020202020204" pitchFamily="34" charset="0"/>
              </a:rPr>
              <a:t>HBA</a:t>
            </a:r>
            <a:r>
              <a:rPr lang="en-US" sz="1800">
                <a:effectLst/>
                <a:latin typeface="Calibri" panose="020F0502020204030204" pitchFamily="34" charset="0"/>
                <a:ea typeface="Calibri" panose="020F0502020204030204" pitchFamily="34" charset="0"/>
                <a:cs typeface="Arial" panose="020B0604020202020204" pitchFamily="34" charset="0"/>
              </a:rPr>
              <a:t> </a:t>
            </a:r>
            <a:r>
              <a:rPr lang="en-US" sz="1800" b="1">
                <a:effectLst/>
                <a:latin typeface="Calibri" panose="020F0502020204030204" pitchFamily="34" charset="0"/>
                <a:ea typeface="Calibri" panose="020F0502020204030204" pitchFamily="34" charset="0"/>
                <a:cs typeface="Arial" panose="020B0604020202020204" pitchFamily="34" charset="0"/>
              </a:rPr>
              <a:t>Mentoring Program. </a:t>
            </a:r>
            <a:r>
              <a:rPr lang="en-US" sz="1800">
                <a:effectLst/>
                <a:latin typeface="Calibri" panose="020F0502020204030204" pitchFamily="34" charset="0"/>
                <a:ea typeface="Calibri" panose="020F0502020204030204" pitchFamily="34" charset="0"/>
                <a:cs typeface="Arial" panose="020B0604020202020204" pitchFamily="34" charset="0"/>
              </a:rPr>
              <a:t>You’ll receive industry-tested advancement strategies personalized to your needs while creating lasting professional relationships with experienced leaders in the industry. </a:t>
            </a:r>
            <a:r>
              <a:rPr lang="en-US"/>
              <a:t>Since its inception in 2011, the HBA Mentoring Program has impacted over 7,000 professionals and advanced women across the industry into influential leadership roles. Both mentors and mentees find this program extremely valuable, plus participants receive the added bonus of expanding their networks. </a:t>
            </a:r>
          </a:p>
          <a:p>
            <a:endParaRPr lang="en-US"/>
          </a:p>
        </p:txBody>
      </p:sp>
      <p:sp>
        <p:nvSpPr>
          <p:cNvPr id="4" name="Slide Number Placeholder 3"/>
          <p:cNvSpPr>
            <a:spLocks noGrp="1"/>
          </p:cNvSpPr>
          <p:nvPr>
            <p:ph type="sldNum" sz="quarter" idx="5"/>
          </p:nvPr>
        </p:nvSpPr>
        <p:spPr/>
        <p:txBody>
          <a:bodyPr/>
          <a:lstStyle/>
          <a:p>
            <a:fld id="{0A1918A0-28F0-440C-BB9C-ED3EB12F0F5E}" type="slidenum">
              <a:rPr lang="en-US" smtClean="0"/>
              <a:t>26</a:t>
            </a:fld>
            <a:endParaRPr lang="en-US"/>
          </a:p>
        </p:txBody>
      </p:sp>
    </p:spTree>
    <p:extLst>
      <p:ext uri="{BB962C8B-B14F-4D97-AF65-F5344CB8AC3E}">
        <p14:creationId xmlns:p14="http://schemas.microsoft.com/office/powerpoint/2010/main" val="2378380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000000"/>
                </a:solidFill>
                <a:ea typeface="+mn-lt"/>
                <a:cs typeface="+mn-lt"/>
              </a:rPr>
              <a:t>The HBA SPRINT Program is an exclusive, fast-track leadership initiative designed for ambitious women from underrepresented or underestimated groups who are ready to break barriers and elevate their careers. Unlike traditional programs, SPRINT directly addresses systemic challenges while equipping participants with tools to navigate and overcome them.</a:t>
            </a:r>
            <a:r>
              <a:rPr lang="en-US" sz="1200">
                <a:solidFill>
                  <a:schemeClr val="tx1"/>
                </a:solidFill>
                <a:ea typeface="Tahoma"/>
                <a:cs typeface="Tahoma"/>
              </a:rPr>
              <a:t> </a:t>
            </a:r>
            <a:r>
              <a:rPr lang="en-US" sz="1200">
                <a:solidFill>
                  <a:srgbClr val="000000"/>
                </a:solidFill>
                <a:ea typeface="+mn-lt"/>
                <a:cs typeface="+mn-lt"/>
              </a:rPr>
              <a:t>Through targeted activities and access to influential networks, participants will gain unparalleled opportunities to amplify their strengths, refine their leadership skills, and fast-track their career advancement. Join a community of trailblazers committed to reshaping leadership and creating lasting change.</a:t>
            </a:r>
            <a:endParaRPr lang="en-US"/>
          </a:p>
          <a:p>
            <a:endParaRPr lang="en-US"/>
          </a:p>
        </p:txBody>
      </p:sp>
      <p:sp>
        <p:nvSpPr>
          <p:cNvPr id="4" name="Slide Number Placeholder 3"/>
          <p:cNvSpPr>
            <a:spLocks noGrp="1"/>
          </p:cNvSpPr>
          <p:nvPr>
            <p:ph type="sldNum" sz="quarter" idx="5"/>
          </p:nvPr>
        </p:nvSpPr>
        <p:spPr/>
        <p:txBody>
          <a:bodyPr/>
          <a:lstStyle/>
          <a:p>
            <a:fld id="{0A1918A0-28F0-440C-BB9C-ED3EB12F0F5E}" type="slidenum">
              <a:rPr lang="en-US" smtClean="0"/>
              <a:t>27</a:t>
            </a:fld>
            <a:endParaRPr lang="en-US"/>
          </a:p>
        </p:txBody>
      </p:sp>
    </p:spTree>
    <p:extLst>
      <p:ext uri="{BB962C8B-B14F-4D97-AF65-F5344CB8AC3E}">
        <p14:creationId xmlns:p14="http://schemas.microsoft.com/office/powerpoint/2010/main" val="4138928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4C6A3-AB06-2D70-4663-DF12565BD1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E4F33D-133F-5936-9CBD-688866C934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0FFF85-426E-0E51-0D7B-78F0FB0F5B7D}"/>
              </a:ext>
            </a:extLst>
          </p:cNvPr>
          <p:cNvSpPr>
            <a:spLocks noGrp="1"/>
          </p:cNvSpPr>
          <p:nvPr>
            <p:ph type="body" idx="1"/>
          </p:nvPr>
        </p:nvSpPr>
        <p:spPr/>
        <p:txBody>
          <a:bodyPr/>
          <a:lstStyle/>
          <a:p>
            <a:r>
              <a:rPr lang="en-US">
                <a:solidFill>
                  <a:srgbClr val="000000"/>
                </a:solidFill>
                <a:ea typeface="+mn-lt"/>
                <a:cs typeface="+mn-lt"/>
              </a:rPr>
              <a:t>A signature offering for HBA Corporate Partners, the HBA’s global </a:t>
            </a:r>
            <a:r>
              <a:rPr lang="en-US">
                <a:solidFill>
                  <a:srgbClr val="000000"/>
                </a:solidFill>
                <a:ea typeface="+mn-lt"/>
                <a:cs typeface="+mn-lt"/>
                <a:hlinkClick r:id="rId3"/>
              </a:rPr>
              <a:t>Ambassador Program</a:t>
            </a:r>
            <a:r>
              <a:rPr lang="en-US">
                <a:solidFill>
                  <a:srgbClr val="000000"/>
                </a:solidFill>
                <a:ea typeface="+mn-lt"/>
                <a:cs typeface="+mn-lt"/>
              </a:rPr>
              <a:t> is an immersive leadership experience. This cohort-based program, engaging 15-30 mid-level employees, accelerates career advancement through individual leadership development and strategic group initiatives that address organizational priorities. </a:t>
            </a:r>
            <a:r>
              <a:rPr lang="en-US"/>
              <a:t>For the Ambassadors, the program boosts visibility, leadership growth, and career advancement. For companies, it enhances engagement, inclusion, and talent retention while driving strategic impact.</a:t>
            </a:r>
          </a:p>
          <a:p>
            <a:endParaRPr lang="en-US">
              <a:ea typeface="Tahoma"/>
              <a:cs typeface="Tahoma"/>
            </a:endParaRPr>
          </a:p>
        </p:txBody>
      </p:sp>
      <p:sp>
        <p:nvSpPr>
          <p:cNvPr id="4" name="Slide Number Placeholder 3">
            <a:extLst>
              <a:ext uri="{FF2B5EF4-FFF2-40B4-BE49-F238E27FC236}">
                <a16:creationId xmlns:a16="http://schemas.microsoft.com/office/drawing/2014/main" id="{C551AB21-8B65-32E8-2DB1-5432E7F025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817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B9B7B0BB-251E-4D4A-8DE2-2258F3114021}"/>
              </a:ext>
            </a:extLst>
          </p:cNvPr>
          <p:cNvSpPr txBox="1">
            <a:spLocks/>
          </p:cNvSpPr>
          <p:nvPr/>
        </p:nvSpPr>
        <p:spPr>
          <a:xfrm>
            <a:off x="437745" y="34796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9EB3B"/>
                </a:solidFill>
                <a:latin typeface="Palatino Linotype" panose="02040502050505030304" pitchFamily="18" charset="0"/>
                <a:ea typeface="+mj-ea"/>
                <a:cs typeface="+mj-cs"/>
              </a:defRPr>
            </a:lvl1pPr>
          </a:lstStyle>
          <a:p>
            <a:endParaRPr lang="en-US"/>
          </a:p>
        </p:txBody>
      </p:sp>
    </p:spTree>
    <p:extLst>
      <p:ext uri="{BB962C8B-B14F-4D97-AF65-F5344CB8AC3E}">
        <p14:creationId xmlns:p14="http://schemas.microsoft.com/office/powerpoint/2010/main" val="2888906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F107E7D-50A6-13BD-CF26-C7419D93B73E}"/>
              </a:ext>
            </a:extLst>
          </p:cNvPr>
          <p:cNvSpPr>
            <a:spLocks noGrp="1"/>
          </p:cNvSpPr>
          <p:nvPr>
            <p:ph sz="quarter" idx="10" hasCustomPrompt="1"/>
          </p:nvPr>
        </p:nvSpPr>
        <p:spPr>
          <a:xfrm>
            <a:off x="1116541" y="819444"/>
            <a:ext cx="4421188" cy="4402137"/>
          </a:xfrm>
        </p:spPr>
        <p:txBody>
          <a:bodyPr/>
          <a:lstStyle>
            <a:lvl1pPr marL="0" indent="0">
              <a:buNone/>
              <a:defRPr/>
            </a:lvl1pPr>
          </a:lstStyle>
          <a:p>
            <a:pPr lvl="0"/>
            <a:r>
              <a:rPr lang="en-US"/>
              <a:t>Insert object</a:t>
            </a:r>
          </a:p>
        </p:txBody>
      </p:sp>
      <p:graphicFrame>
        <p:nvGraphicFramePr>
          <p:cNvPr id="10" name="Diagram 9">
            <a:extLst>
              <a:ext uri="{FF2B5EF4-FFF2-40B4-BE49-F238E27FC236}">
                <a16:creationId xmlns:a16="http://schemas.microsoft.com/office/drawing/2014/main" id="{62903065-F7E1-7A57-417C-FD12576FCEDD}"/>
              </a:ext>
            </a:extLst>
          </p:cNvPr>
          <p:cNvGraphicFramePr/>
          <p:nvPr>
            <p:extLst>
              <p:ext uri="{D42A27DB-BD31-4B8C-83A1-F6EECF244321}">
                <p14:modId xmlns:p14="http://schemas.microsoft.com/office/powerpoint/2010/main" val="2311790975"/>
              </p:ext>
            </p:extLst>
          </p:nvPr>
        </p:nvGraphicFramePr>
        <p:xfrm>
          <a:off x="6654270" y="819444"/>
          <a:ext cx="4421188" cy="4402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6372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E1B91-C42B-6DB7-9973-56E202933943}"/>
              </a:ext>
            </a:extLst>
          </p:cNvPr>
          <p:cNvSpPr>
            <a:spLocks noGrp="1"/>
          </p:cNvSpPr>
          <p:nvPr>
            <p:ph type="title" hasCustomPrompt="1"/>
          </p:nvPr>
        </p:nvSpPr>
        <p:spPr>
          <a:xfrm>
            <a:off x="4260914" y="365125"/>
            <a:ext cx="7411681"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E280CD62-89A4-DCB6-AF95-3E5244247257}"/>
              </a:ext>
            </a:extLst>
          </p:cNvPr>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6982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2D6C-D20A-8839-63FE-9A3BBAD947DD}"/>
              </a:ext>
            </a:extLst>
          </p:cNvPr>
          <p:cNvSpPr>
            <a:spLocks noGrp="1"/>
          </p:cNvSpPr>
          <p:nvPr>
            <p:ph type="title" hasCustomPrompt="1"/>
          </p:nvPr>
        </p:nvSpPr>
        <p:spPr>
          <a:xfrm>
            <a:off x="4685122" y="365125"/>
            <a:ext cx="6987474"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F4348A34-CEA8-B152-E42A-5AC7A44C854B}"/>
              </a:ext>
            </a:extLst>
          </p:cNvPr>
          <p:cNvSpPr>
            <a:spLocks noGrp="1"/>
          </p:cNvSpPr>
          <p:nvPr>
            <p:ph type="body" sz="quarter" idx="10"/>
          </p:nvPr>
        </p:nvSpPr>
        <p:spPr>
          <a:xfrm>
            <a:off x="4685122" y="2027238"/>
            <a:ext cx="6987474" cy="387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6872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C3DB65E5-8CDC-70E9-AC2D-08B7FF57712B}"/>
              </a:ext>
            </a:extLst>
          </p:cNvPr>
          <p:cNvGraphicFramePr/>
          <p:nvPr>
            <p:extLst>
              <p:ext uri="{D42A27DB-BD31-4B8C-83A1-F6EECF244321}">
                <p14:modId xmlns:p14="http://schemas.microsoft.com/office/powerpoint/2010/main" val="2968484"/>
              </p:ext>
            </p:extLst>
          </p:nvPr>
        </p:nvGraphicFramePr>
        <p:xfrm>
          <a:off x="4607511" y="819444"/>
          <a:ext cx="6467947" cy="4924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6770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57CE1F5E-538B-AB99-48B5-B89E26A99736}"/>
              </a:ext>
            </a:extLst>
          </p:cNvPr>
          <p:cNvGraphicFramePr/>
          <p:nvPr>
            <p:extLst>
              <p:ext uri="{D42A27DB-BD31-4B8C-83A1-F6EECF244321}">
                <p14:modId xmlns:p14="http://schemas.microsoft.com/office/powerpoint/2010/main" val="3017800174"/>
              </p:ext>
            </p:extLst>
          </p:nvPr>
        </p:nvGraphicFramePr>
        <p:xfrm>
          <a:off x="4607511" y="819444"/>
          <a:ext cx="6467947" cy="4924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2808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816BF-819D-E126-B0F2-E8A386F2CE61}"/>
              </a:ext>
            </a:extLst>
          </p:cNvPr>
          <p:cNvSpPr>
            <a:spLocks noGrp="1"/>
          </p:cNvSpPr>
          <p:nvPr>
            <p:ph type="title" hasCustomPrompt="1"/>
          </p:nvPr>
        </p:nvSpPr>
        <p:spPr>
          <a:xfrm>
            <a:off x="4750816" y="365125"/>
            <a:ext cx="6921780" cy="1325563"/>
          </a:xfrm>
        </p:spPr>
        <p:txBody>
          <a:bodyPr>
            <a:normAutofit/>
          </a:bodyPr>
          <a:lstStyle>
            <a:lvl1pPr>
              <a:defRPr sz="3600">
                <a:solidFill>
                  <a:schemeClr val="bg2"/>
                </a:solidFill>
              </a:defRPr>
            </a:lvl1pPr>
          </a:lstStyle>
          <a:p>
            <a:r>
              <a:rPr lang="en-US"/>
              <a:t>Title</a:t>
            </a:r>
          </a:p>
        </p:txBody>
      </p:sp>
      <p:sp>
        <p:nvSpPr>
          <p:cNvPr id="3" name="Text Placeholder 3">
            <a:extLst>
              <a:ext uri="{FF2B5EF4-FFF2-40B4-BE49-F238E27FC236}">
                <a16:creationId xmlns:a16="http://schemas.microsoft.com/office/drawing/2014/main" id="{4A880F55-55B5-8F4A-4DC9-560F44A91F46}"/>
              </a:ext>
            </a:extLst>
          </p:cNvPr>
          <p:cNvSpPr>
            <a:spLocks noGrp="1"/>
          </p:cNvSpPr>
          <p:nvPr>
            <p:ph type="body" sz="quarter" idx="10"/>
          </p:nvPr>
        </p:nvSpPr>
        <p:spPr>
          <a:xfrm>
            <a:off x="4751108" y="2120900"/>
            <a:ext cx="6921780" cy="3949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009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6FC9F28-8BFB-9717-1963-C8A13B373C30}"/>
              </a:ext>
            </a:extLst>
          </p:cNvPr>
          <p:cNvSpPr>
            <a:spLocks noGrp="1"/>
          </p:cNvSpPr>
          <p:nvPr>
            <p:ph type="title" hasCustomPrompt="1"/>
          </p:nvPr>
        </p:nvSpPr>
        <p:spPr>
          <a:xfrm>
            <a:off x="4750816" y="365125"/>
            <a:ext cx="6921780" cy="1325563"/>
          </a:xfrm>
        </p:spPr>
        <p:txBody>
          <a:bodyPr>
            <a:normAutofit/>
          </a:bodyPr>
          <a:lstStyle>
            <a:lvl1pPr>
              <a:defRPr sz="3600">
                <a:solidFill>
                  <a:schemeClr val="bg2"/>
                </a:solidFill>
              </a:defRPr>
            </a:lvl1pPr>
          </a:lstStyle>
          <a:p>
            <a:r>
              <a:rPr lang="en-US"/>
              <a:t>Title</a:t>
            </a:r>
          </a:p>
        </p:txBody>
      </p:sp>
      <p:sp>
        <p:nvSpPr>
          <p:cNvPr id="4" name="Text Placeholder 3">
            <a:extLst>
              <a:ext uri="{FF2B5EF4-FFF2-40B4-BE49-F238E27FC236}">
                <a16:creationId xmlns:a16="http://schemas.microsoft.com/office/drawing/2014/main" id="{5B3435E3-B0FE-FD3C-30C5-1C7FCE8F45C3}"/>
              </a:ext>
            </a:extLst>
          </p:cNvPr>
          <p:cNvSpPr>
            <a:spLocks noGrp="1"/>
          </p:cNvSpPr>
          <p:nvPr>
            <p:ph type="body" sz="quarter" idx="10"/>
          </p:nvPr>
        </p:nvSpPr>
        <p:spPr>
          <a:xfrm>
            <a:off x="4751108" y="2120900"/>
            <a:ext cx="6921780" cy="3949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0292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FB850-045F-860A-EBC8-10A0A73A4D5C}"/>
              </a:ext>
            </a:extLst>
          </p:cNvPr>
          <p:cNvSpPr>
            <a:spLocks noGrp="1"/>
          </p:cNvSpPr>
          <p:nvPr>
            <p:ph type="title" hasCustomPrompt="1"/>
          </p:nvPr>
        </p:nvSpPr>
        <p:spPr>
          <a:xfrm>
            <a:off x="678802" y="2215299"/>
            <a:ext cx="10834396" cy="861129"/>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E6DCDACB-370B-482B-F8D2-B8CA63986AFF}"/>
              </a:ext>
            </a:extLst>
          </p:cNvPr>
          <p:cNvSpPr>
            <a:spLocks noGrp="1"/>
          </p:cNvSpPr>
          <p:nvPr>
            <p:ph type="body" sz="quarter" idx="10"/>
          </p:nvPr>
        </p:nvSpPr>
        <p:spPr>
          <a:xfrm>
            <a:off x="678801" y="3327400"/>
            <a:ext cx="10834397" cy="2809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756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AB89CC-6EC0-AB97-6DC0-5CE02E86F4D1}"/>
              </a:ext>
            </a:extLst>
          </p:cNvPr>
          <p:cNvSpPr>
            <a:spLocks noGrp="1"/>
          </p:cNvSpPr>
          <p:nvPr>
            <p:ph type="title" hasCustomPrompt="1"/>
          </p:nvPr>
        </p:nvSpPr>
        <p:spPr>
          <a:xfrm>
            <a:off x="678802" y="2215299"/>
            <a:ext cx="10834396" cy="861129"/>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1451D9E3-29A6-3F62-FC50-B79FE4753BAD}"/>
              </a:ext>
            </a:extLst>
          </p:cNvPr>
          <p:cNvSpPr>
            <a:spLocks noGrp="1"/>
          </p:cNvSpPr>
          <p:nvPr>
            <p:ph type="body" sz="quarter" idx="10"/>
          </p:nvPr>
        </p:nvSpPr>
        <p:spPr>
          <a:xfrm>
            <a:off x="678801" y="3327400"/>
            <a:ext cx="10834397" cy="2809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3605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FAFDED-DF1F-1521-CDE8-2F7B3B41A2E8}"/>
              </a:ext>
            </a:extLst>
          </p:cNvPr>
          <p:cNvSpPr>
            <a:spLocks noGrp="1"/>
          </p:cNvSpPr>
          <p:nvPr>
            <p:ph type="title" hasCustomPrompt="1"/>
          </p:nvPr>
        </p:nvSpPr>
        <p:spPr>
          <a:xfrm>
            <a:off x="4260914" y="365125"/>
            <a:ext cx="7411681"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4D846640-2C49-D90C-1AF4-1E51F25D49C6}"/>
              </a:ext>
            </a:extLst>
          </p:cNvPr>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0697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621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03D1CC1-4700-8C94-E09E-13905A2FCFAA}"/>
              </a:ext>
            </a:extLst>
          </p:cNvPr>
          <p:cNvSpPr>
            <a:spLocks noGrp="1"/>
          </p:cNvSpPr>
          <p:nvPr>
            <p:ph type="title" hasCustomPrompt="1"/>
          </p:nvPr>
        </p:nvSpPr>
        <p:spPr>
          <a:xfrm>
            <a:off x="4260914" y="365125"/>
            <a:ext cx="7411681"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5F9F6E6B-C1AD-DAB0-BAD2-E5B149A4B182}"/>
              </a:ext>
            </a:extLst>
          </p:cNvPr>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9302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0BF30-2EC8-C527-3743-7DD8E9679781}"/>
              </a:ext>
            </a:extLst>
          </p:cNvPr>
          <p:cNvSpPr>
            <a:spLocks noGrp="1"/>
          </p:cNvSpPr>
          <p:nvPr>
            <p:ph type="title" hasCustomPrompt="1"/>
          </p:nvPr>
        </p:nvSpPr>
        <p:spPr>
          <a:xfrm>
            <a:off x="838200" y="365125"/>
            <a:ext cx="8098410"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B1ECEB7F-4F12-9D53-F53E-FE875BBCFDD3}"/>
              </a:ext>
            </a:extLst>
          </p:cNvPr>
          <p:cNvSpPr>
            <a:spLocks noGrp="1"/>
          </p:cNvSpPr>
          <p:nvPr>
            <p:ph type="body" sz="quarter" idx="10"/>
          </p:nvPr>
        </p:nvSpPr>
        <p:spPr>
          <a:xfrm>
            <a:off x="838200" y="1931988"/>
            <a:ext cx="6711950" cy="3497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25244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90598D-8642-EFBB-FC6B-BA418626A1AF}"/>
              </a:ext>
            </a:extLst>
          </p:cNvPr>
          <p:cNvSpPr>
            <a:spLocks noGrp="1"/>
          </p:cNvSpPr>
          <p:nvPr>
            <p:ph type="title" hasCustomPrompt="1"/>
          </p:nvPr>
        </p:nvSpPr>
        <p:spPr>
          <a:xfrm>
            <a:off x="838200" y="365125"/>
            <a:ext cx="8098410"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1E3D9C72-5E1A-CCA7-62EC-41D560CA895B}"/>
              </a:ext>
            </a:extLst>
          </p:cNvPr>
          <p:cNvSpPr>
            <a:spLocks noGrp="1"/>
          </p:cNvSpPr>
          <p:nvPr>
            <p:ph type="body" sz="quarter" idx="10"/>
          </p:nvPr>
        </p:nvSpPr>
        <p:spPr>
          <a:xfrm>
            <a:off x="838200" y="1931988"/>
            <a:ext cx="6711950" cy="3497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2183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558B-7B5E-4ECF-8EE7-8BFB7086377D}"/>
              </a:ext>
            </a:extLst>
          </p:cNvPr>
          <p:cNvSpPr>
            <a:spLocks noGrp="1"/>
          </p:cNvSpPr>
          <p:nvPr>
            <p:ph type="title" hasCustomPrompt="1"/>
          </p:nvPr>
        </p:nvSpPr>
        <p:spPr>
          <a:xfrm>
            <a:off x="678802" y="1373793"/>
            <a:ext cx="10834396" cy="945201"/>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A3077D6D-7B08-35B9-9320-25F36804ECAA}"/>
              </a:ext>
            </a:extLst>
          </p:cNvPr>
          <p:cNvSpPr>
            <a:spLocks noGrp="1"/>
          </p:cNvSpPr>
          <p:nvPr>
            <p:ph type="body" sz="quarter" idx="10"/>
          </p:nvPr>
        </p:nvSpPr>
        <p:spPr>
          <a:xfrm>
            <a:off x="678154" y="2573338"/>
            <a:ext cx="10834396" cy="3346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73196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50AD8-52A6-370F-DFC4-30E3B5006CF6}"/>
              </a:ext>
            </a:extLst>
          </p:cNvPr>
          <p:cNvSpPr>
            <a:spLocks noGrp="1"/>
          </p:cNvSpPr>
          <p:nvPr>
            <p:ph type="title" hasCustomPrompt="1"/>
          </p:nvPr>
        </p:nvSpPr>
        <p:spPr>
          <a:xfrm>
            <a:off x="2328420" y="365125"/>
            <a:ext cx="9344175"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644E6020-8AA7-2546-00E7-EF8BD570F83D}"/>
              </a:ext>
            </a:extLst>
          </p:cNvPr>
          <p:cNvSpPr>
            <a:spLocks noGrp="1"/>
          </p:cNvSpPr>
          <p:nvPr>
            <p:ph type="body" sz="quarter" idx="10"/>
          </p:nvPr>
        </p:nvSpPr>
        <p:spPr>
          <a:xfrm>
            <a:off x="2328420" y="2101850"/>
            <a:ext cx="9344175"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8228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7990-DBBE-A9B0-16B9-82B6628E7C0B}"/>
              </a:ext>
            </a:extLst>
          </p:cNvPr>
          <p:cNvSpPr>
            <a:spLocks noGrp="1"/>
          </p:cNvSpPr>
          <p:nvPr>
            <p:ph type="title" hasCustomPrompt="1"/>
          </p:nvPr>
        </p:nvSpPr>
        <p:spPr/>
        <p:txBody>
          <a:bodyPr/>
          <a:lstStyle>
            <a:lvl1pPr>
              <a:defRPr/>
            </a:lvl1pPr>
          </a:lstStyle>
          <a:p>
            <a:r>
              <a:rPr lang="en-US"/>
              <a:t>Title</a:t>
            </a:r>
          </a:p>
        </p:txBody>
      </p:sp>
      <p:sp>
        <p:nvSpPr>
          <p:cNvPr id="6" name="Text Placeholder 5">
            <a:extLst>
              <a:ext uri="{FF2B5EF4-FFF2-40B4-BE49-F238E27FC236}">
                <a16:creationId xmlns:a16="http://schemas.microsoft.com/office/drawing/2014/main" id="{1D8F3707-CD99-13E4-D9D2-FD0A7D5F67F6}"/>
              </a:ext>
            </a:extLst>
          </p:cNvPr>
          <p:cNvSpPr>
            <a:spLocks noGrp="1"/>
          </p:cNvSpPr>
          <p:nvPr>
            <p:ph type="body" sz="quarter" idx="10"/>
          </p:nvPr>
        </p:nvSpPr>
        <p:spPr>
          <a:xfrm>
            <a:off x="838200" y="2082800"/>
            <a:ext cx="10834688" cy="400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0530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A4B96-1579-D729-02C5-6A6D0AD55EC5}"/>
              </a:ext>
            </a:extLst>
          </p:cNvPr>
          <p:cNvSpPr>
            <a:spLocks noGrp="1"/>
          </p:cNvSpPr>
          <p:nvPr>
            <p:ph type="title" hasCustomPrompt="1"/>
          </p:nvPr>
        </p:nvSpPr>
        <p:spPr/>
        <p:txBody>
          <a:bodyPr/>
          <a:lstStyle>
            <a:lvl1pPr>
              <a:defRPr>
                <a:solidFill>
                  <a:schemeClr val="bg2"/>
                </a:solidFill>
              </a:defRPr>
            </a:lvl1pPr>
          </a:lstStyle>
          <a:p>
            <a:r>
              <a:rPr lang="en-US"/>
              <a:t>Title</a:t>
            </a:r>
          </a:p>
        </p:txBody>
      </p:sp>
      <p:sp>
        <p:nvSpPr>
          <p:cNvPr id="4" name="Text Placeholder 3">
            <a:extLst>
              <a:ext uri="{FF2B5EF4-FFF2-40B4-BE49-F238E27FC236}">
                <a16:creationId xmlns:a16="http://schemas.microsoft.com/office/drawing/2014/main" id="{6450971A-3BCA-5BEE-1495-7348A3F8CE9D}"/>
              </a:ext>
            </a:extLst>
          </p:cNvPr>
          <p:cNvSpPr>
            <a:spLocks noGrp="1"/>
          </p:cNvSpPr>
          <p:nvPr>
            <p:ph type="body" sz="quarter" idx="10"/>
          </p:nvPr>
        </p:nvSpPr>
        <p:spPr>
          <a:xfrm>
            <a:off x="838200" y="1970088"/>
            <a:ext cx="10834396" cy="4062412"/>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82918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2634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2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8DE626F-FC45-295F-68F0-F4F867BC7EB2}"/>
              </a:ext>
            </a:extLst>
          </p:cNvPr>
          <p:cNvSpPr>
            <a:spLocks noGrp="1"/>
          </p:cNvSpPr>
          <p:nvPr>
            <p:ph type="body" sz="quarter" idx="10" hasCustomPrompt="1"/>
          </p:nvPr>
        </p:nvSpPr>
        <p:spPr>
          <a:xfrm>
            <a:off x="838200" y="1652632"/>
            <a:ext cx="10515600" cy="397638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9592195"/>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2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C406CB8-DD43-EF40-0941-63587EB2714A}"/>
              </a:ext>
            </a:extLst>
          </p:cNvPr>
          <p:cNvSpPr>
            <a:spLocks noGrp="1"/>
          </p:cNvSpPr>
          <p:nvPr>
            <p:ph type="body" sz="quarter" idx="10" hasCustomPrompt="1"/>
          </p:nvPr>
        </p:nvSpPr>
        <p:spPr>
          <a:xfrm>
            <a:off x="4223204" y="641350"/>
            <a:ext cx="6975835" cy="647010"/>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8" name="Text Placeholder 6">
            <a:extLst>
              <a:ext uri="{FF2B5EF4-FFF2-40B4-BE49-F238E27FC236}">
                <a16:creationId xmlns:a16="http://schemas.microsoft.com/office/drawing/2014/main" id="{5E236C71-22EE-204D-1EF7-DFDF36AC3925}"/>
              </a:ext>
            </a:extLst>
          </p:cNvPr>
          <p:cNvSpPr>
            <a:spLocks noGrp="1"/>
          </p:cNvSpPr>
          <p:nvPr>
            <p:ph type="body" sz="quarter" idx="11" hasCustomPrompt="1"/>
          </p:nvPr>
        </p:nvSpPr>
        <p:spPr>
          <a:xfrm>
            <a:off x="4223206" y="149848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9" name="Text Placeholder 6">
            <a:extLst>
              <a:ext uri="{FF2B5EF4-FFF2-40B4-BE49-F238E27FC236}">
                <a16:creationId xmlns:a16="http://schemas.microsoft.com/office/drawing/2014/main" id="{8D196F5D-403F-71BA-39F3-619CC3CA4A01}"/>
              </a:ext>
            </a:extLst>
          </p:cNvPr>
          <p:cNvSpPr>
            <a:spLocks noGrp="1"/>
          </p:cNvSpPr>
          <p:nvPr>
            <p:ph type="body" sz="quarter" idx="12" hasCustomPrompt="1"/>
          </p:nvPr>
        </p:nvSpPr>
        <p:spPr>
          <a:xfrm>
            <a:off x="4223206" y="2353723"/>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0" name="Text Placeholder 6">
            <a:extLst>
              <a:ext uri="{FF2B5EF4-FFF2-40B4-BE49-F238E27FC236}">
                <a16:creationId xmlns:a16="http://schemas.microsoft.com/office/drawing/2014/main" id="{C01F6EB9-8C2B-47D6-9EC3-6371FF1F87FE}"/>
              </a:ext>
            </a:extLst>
          </p:cNvPr>
          <p:cNvSpPr>
            <a:spLocks noGrp="1"/>
          </p:cNvSpPr>
          <p:nvPr>
            <p:ph type="body" sz="quarter" idx="13" hasCustomPrompt="1"/>
          </p:nvPr>
        </p:nvSpPr>
        <p:spPr>
          <a:xfrm>
            <a:off x="4223205" y="321150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1" name="Text Placeholder 6">
            <a:extLst>
              <a:ext uri="{FF2B5EF4-FFF2-40B4-BE49-F238E27FC236}">
                <a16:creationId xmlns:a16="http://schemas.microsoft.com/office/drawing/2014/main" id="{1DD76FAE-8AF0-06BC-EE06-AF2764FE138A}"/>
              </a:ext>
            </a:extLst>
          </p:cNvPr>
          <p:cNvSpPr>
            <a:spLocks noGrp="1"/>
          </p:cNvSpPr>
          <p:nvPr>
            <p:ph type="body" sz="quarter" idx="14" hasCustomPrompt="1"/>
          </p:nvPr>
        </p:nvSpPr>
        <p:spPr>
          <a:xfrm>
            <a:off x="4223205" y="4066743"/>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2" name="Text Placeholder 6">
            <a:extLst>
              <a:ext uri="{FF2B5EF4-FFF2-40B4-BE49-F238E27FC236}">
                <a16:creationId xmlns:a16="http://schemas.microsoft.com/office/drawing/2014/main" id="{106C13C8-C5A5-5186-1F4C-B10AE3D56B09}"/>
              </a:ext>
            </a:extLst>
          </p:cNvPr>
          <p:cNvSpPr>
            <a:spLocks noGrp="1"/>
          </p:cNvSpPr>
          <p:nvPr>
            <p:ph type="body" sz="quarter" idx="15" hasCustomPrompt="1"/>
          </p:nvPr>
        </p:nvSpPr>
        <p:spPr>
          <a:xfrm>
            <a:off x="4223204" y="4921984"/>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4" name="Content Placeholder 13">
            <a:extLst>
              <a:ext uri="{FF2B5EF4-FFF2-40B4-BE49-F238E27FC236}">
                <a16:creationId xmlns:a16="http://schemas.microsoft.com/office/drawing/2014/main" id="{80C48FA2-F8DB-346B-D209-D46A60DE657D}"/>
              </a:ext>
            </a:extLst>
          </p:cNvPr>
          <p:cNvSpPr>
            <a:spLocks noGrp="1"/>
          </p:cNvSpPr>
          <p:nvPr>
            <p:ph sz="quarter" idx="16" hasCustomPrompt="1"/>
          </p:nvPr>
        </p:nvSpPr>
        <p:spPr>
          <a:xfrm>
            <a:off x="561975" y="641350"/>
            <a:ext cx="3128963" cy="4927022"/>
          </a:xfrm>
        </p:spPr>
        <p:txBody>
          <a:bodyPr>
            <a:normAutofit/>
          </a:bodyPr>
          <a:lstStyle>
            <a:lvl1pPr marL="0" indent="0" algn="ctr">
              <a:buNone/>
              <a:defRPr sz="1600"/>
            </a:lvl1pPr>
          </a:lstStyle>
          <a:p>
            <a:pPr lvl="0"/>
            <a:r>
              <a:rPr lang="en-US"/>
              <a:t>Insert chart/graph here</a:t>
            </a:r>
          </a:p>
        </p:txBody>
      </p:sp>
    </p:spTree>
    <p:extLst>
      <p:ext uri="{BB962C8B-B14F-4D97-AF65-F5344CB8AC3E}">
        <p14:creationId xmlns:p14="http://schemas.microsoft.com/office/powerpoint/2010/main" val="12135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3D6D98-694B-38C1-252A-A184BB706B56}"/>
              </a:ext>
            </a:extLst>
          </p:cNvPr>
          <p:cNvSpPr>
            <a:spLocks noGrp="1"/>
          </p:cNvSpPr>
          <p:nvPr>
            <p:ph type="title"/>
          </p:nvPr>
        </p:nvSpPr>
        <p:spPr>
          <a:xfrm>
            <a:off x="4694547" y="2203351"/>
            <a:ext cx="6685817" cy="1325563"/>
          </a:xfrm>
        </p:spPr>
        <p:txBody>
          <a:bodyPr/>
          <a:lstStyle>
            <a:lvl1pPr>
              <a:defRPr>
                <a:solidFill>
                  <a:schemeClr val="accent1"/>
                </a:solidFill>
              </a:defRPr>
            </a:lvl1pPr>
          </a:lstStyle>
          <a:p>
            <a:r>
              <a:rPr lang="en-US"/>
              <a:t>Click to edit Master title style</a:t>
            </a:r>
          </a:p>
        </p:txBody>
      </p:sp>
      <p:sp>
        <p:nvSpPr>
          <p:cNvPr id="5" name="Text Placeholder 4">
            <a:extLst>
              <a:ext uri="{FF2B5EF4-FFF2-40B4-BE49-F238E27FC236}">
                <a16:creationId xmlns:a16="http://schemas.microsoft.com/office/drawing/2014/main" id="{61EFFB25-5294-E1CD-3195-A2EF5E239DB8}"/>
              </a:ext>
            </a:extLst>
          </p:cNvPr>
          <p:cNvSpPr>
            <a:spLocks noGrp="1"/>
          </p:cNvSpPr>
          <p:nvPr>
            <p:ph type="body" sz="quarter" idx="10" hasCustomPrompt="1"/>
          </p:nvPr>
        </p:nvSpPr>
        <p:spPr>
          <a:xfrm>
            <a:off x="4694238" y="3836988"/>
            <a:ext cx="6686550" cy="696912"/>
          </a:xfrm>
        </p:spPr>
        <p:txBody>
          <a:bodyPr/>
          <a:lstStyle>
            <a:lvl1pPr marL="0" indent="0">
              <a:buNone/>
              <a:defRPr>
                <a:solidFill>
                  <a:schemeClr val="accent3"/>
                </a:solidFill>
              </a:defRPr>
            </a:lvl1pPr>
          </a:lstStyle>
          <a:p>
            <a:pPr lvl="0"/>
            <a:r>
              <a:rPr lang="en-US"/>
              <a:t>Presentation Subtitle or Date</a:t>
            </a:r>
          </a:p>
        </p:txBody>
      </p:sp>
    </p:spTree>
    <p:extLst>
      <p:ext uri="{BB962C8B-B14F-4D97-AF65-F5344CB8AC3E}">
        <p14:creationId xmlns:p14="http://schemas.microsoft.com/office/powerpoint/2010/main" val="14712430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Closing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2C67675-9E00-E4EF-B5A4-C551BE889E94}"/>
              </a:ext>
            </a:extLst>
          </p:cNvPr>
          <p:cNvSpPr>
            <a:spLocks noGrp="1"/>
          </p:cNvSpPr>
          <p:nvPr>
            <p:ph type="body" sz="quarter" idx="10" hasCustomPrompt="1"/>
          </p:nvPr>
        </p:nvSpPr>
        <p:spPr>
          <a:xfrm>
            <a:off x="1819275" y="4703974"/>
            <a:ext cx="8653463" cy="612563"/>
          </a:xfrm>
        </p:spPr>
        <p:txBody>
          <a:bodyPr anchor="ctr"/>
          <a:lstStyle>
            <a:lvl1pPr marL="0" indent="0" algn="ctr">
              <a:buNone/>
              <a:defRPr>
                <a:solidFill>
                  <a:schemeClr val="accent3"/>
                </a:solidFill>
                <a:latin typeface="+mn-lt"/>
              </a:defRPr>
            </a:lvl1pPr>
          </a:lstStyle>
          <a:p>
            <a:pPr lvl="0"/>
            <a:r>
              <a:rPr lang="en-US"/>
              <a:t>Optional final thought or thank you</a:t>
            </a:r>
          </a:p>
        </p:txBody>
      </p:sp>
    </p:spTree>
    <p:extLst>
      <p:ext uri="{BB962C8B-B14F-4D97-AF65-F5344CB8AC3E}">
        <p14:creationId xmlns:p14="http://schemas.microsoft.com/office/powerpoint/2010/main" val="2867787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8DE626F-FC45-295F-68F0-F4F867BC7EB2}"/>
              </a:ext>
            </a:extLst>
          </p:cNvPr>
          <p:cNvSpPr>
            <a:spLocks noGrp="1"/>
          </p:cNvSpPr>
          <p:nvPr>
            <p:ph type="body" sz="quarter" idx="10" hasCustomPrompt="1"/>
          </p:nvPr>
        </p:nvSpPr>
        <p:spPr>
          <a:xfrm>
            <a:off x="838200" y="1652632"/>
            <a:ext cx="10515600" cy="397638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83661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8DE626F-FC45-295F-68F0-F4F867BC7EB2}"/>
              </a:ext>
            </a:extLst>
          </p:cNvPr>
          <p:cNvSpPr>
            <a:spLocks noGrp="1"/>
          </p:cNvSpPr>
          <p:nvPr>
            <p:ph type="body" sz="quarter" idx="10" hasCustomPrompt="1"/>
          </p:nvPr>
        </p:nvSpPr>
        <p:spPr>
          <a:xfrm>
            <a:off x="838200" y="1652632"/>
            <a:ext cx="10515600" cy="397638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40990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8DE626F-FC45-295F-68F0-F4F867BC7EB2}"/>
              </a:ext>
            </a:extLst>
          </p:cNvPr>
          <p:cNvSpPr>
            <a:spLocks noGrp="1"/>
          </p:cNvSpPr>
          <p:nvPr>
            <p:ph type="body" sz="quarter" idx="10" hasCustomPrompt="1"/>
          </p:nvPr>
        </p:nvSpPr>
        <p:spPr>
          <a:xfrm>
            <a:off x="838200" y="1652632"/>
            <a:ext cx="10515600" cy="397638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751262"/>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F028366-11EC-14D2-8F98-574801A4D570}"/>
              </a:ext>
            </a:extLst>
          </p:cNvPr>
          <p:cNvSpPr>
            <a:spLocks noGrp="1"/>
          </p:cNvSpPr>
          <p:nvPr>
            <p:ph type="body" sz="quarter" idx="10" hasCustomPrompt="1"/>
          </p:nvPr>
        </p:nvSpPr>
        <p:spPr>
          <a:xfrm>
            <a:off x="4656138" y="2338388"/>
            <a:ext cx="6816725" cy="1743075"/>
          </a:xfrm>
        </p:spPr>
        <p:txBody>
          <a:bodyPr>
            <a:normAutofit/>
          </a:bodyPr>
          <a:lstStyle>
            <a:lvl1pPr marL="0" indent="0">
              <a:buNone/>
              <a:defRPr sz="6000" b="1"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bg1"/>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bg1"/>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bg1"/>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PRESENTATION TITLE</a:t>
            </a:r>
          </a:p>
        </p:txBody>
      </p:sp>
      <p:sp>
        <p:nvSpPr>
          <p:cNvPr id="10" name="Text Placeholder 9">
            <a:extLst>
              <a:ext uri="{FF2B5EF4-FFF2-40B4-BE49-F238E27FC236}">
                <a16:creationId xmlns:a16="http://schemas.microsoft.com/office/drawing/2014/main" id="{9DEFCA0C-CD71-4BED-7162-3151F5A53A8C}"/>
              </a:ext>
            </a:extLst>
          </p:cNvPr>
          <p:cNvSpPr>
            <a:spLocks noGrp="1"/>
          </p:cNvSpPr>
          <p:nvPr>
            <p:ph type="body" sz="quarter" idx="11" hasCustomPrompt="1"/>
          </p:nvPr>
        </p:nvSpPr>
        <p:spPr>
          <a:xfrm>
            <a:off x="4656138" y="4364038"/>
            <a:ext cx="4818062" cy="481012"/>
          </a:xfrm>
        </p:spPr>
        <p:txBody>
          <a:bodyPr>
            <a:normAutofit/>
          </a:bodyPr>
          <a:lstStyle>
            <a:lvl1pPr marL="0" indent="0">
              <a:buNone/>
              <a:defRPr sz="2000" b="1" cap="all" baseline="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PRESENTATION SUBTITLE/DATE</a:t>
            </a:r>
          </a:p>
        </p:txBody>
      </p:sp>
    </p:spTree>
    <p:extLst>
      <p:ext uri="{BB962C8B-B14F-4D97-AF65-F5344CB8AC3E}">
        <p14:creationId xmlns:p14="http://schemas.microsoft.com/office/powerpoint/2010/main" val="21706189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E52DCAE-CF0A-5F72-78E6-3D3F8DDE646C}"/>
              </a:ext>
            </a:extLst>
          </p:cNvPr>
          <p:cNvSpPr>
            <a:spLocks noGrp="1"/>
          </p:cNvSpPr>
          <p:nvPr>
            <p:ph type="body" sz="quarter" idx="10" hasCustomPrompt="1"/>
          </p:nvPr>
        </p:nvSpPr>
        <p:spPr>
          <a:xfrm>
            <a:off x="4147789" y="1923068"/>
            <a:ext cx="7466033" cy="779312"/>
          </a:xfrm>
          <a:solidFill>
            <a:schemeClr val="accent3"/>
          </a:solidFill>
          <a:ln>
            <a:noFill/>
          </a:ln>
        </p:spPr>
        <p:txBody>
          <a:bodyPr anchor="ctr">
            <a:normAutofit/>
          </a:bodyPr>
          <a:lstStyle>
            <a:lvl1pPr marL="0" indent="0">
              <a:buNone/>
              <a:defRPr sz="4000" b="1">
                <a:solidFill>
                  <a:schemeClr val="bg1"/>
                </a:solidFill>
              </a:defRPr>
            </a:lvl1pPr>
          </a:lstStyle>
          <a:p>
            <a:pPr lvl="0"/>
            <a:r>
              <a:rPr lang="en-US"/>
              <a:t>TITLE LINE 1</a:t>
            </a:r>
          </a:p>
        </p:txBody>
      </p:sp>
      <p:sp>
        <p:nvSpPr>
          <p:cNvPr id="7" name="Text Placeholder 6">
            <a:extLst>
              <a:ext uri="{FF2B5EF4-FFF2-40B4-BE49-F238E27FC236}">
                <a16:creationId xmlns:a16="http://schemas.microsoft.com/office/drawing/2014/main" id="{3F147882-E29B-FABF-6A30-02B00F809A3F}"/>
              </a:ext>
            </a:extLst>
          </p:cNvPr>
          <p:cNvSpPr>
            <a:spLocks noGrp="1"/>
          </p:cNvSpPr>
          <p:nvPr>
            <p:ph type="body" sz="quarter" idx="11" hasCustomPrompt="1"/>
          </p:nvPr>
        </p:nvSpPr>
        <p:spPr>
          <a:xfrm>
            <a:off x="4147789" y="3025218"/>
            <a:ext cx="7466033" cy="779312"/>
          </a:xfrm>
          <a:solidFill>
            <a:schemeClr val="accent3"/>
          </a:solidFill>
          <a:ln>
            <a:noFill/>
          </a:ln>
        </p:spPr>
        <p:txBody>
          <a:bodyPr anchor="ctr">
            <a:normAutofit/>
          </a:bodyPr>
          <a:lstStyle>
            <a:lvl1pPr marL="0" indent="0">
              <a:buNone/>
              <a:defRPr sz="3600" b="1">
                <a:solidFill>
                  <a:schemeClr val="bg1"/>
                </a:solidFill>
              </a:defRPr>
            </a:lvl1pPr>
          </a:lstStyle>
          <a:p>
            <a:pPr lvl="0"/>
            <a:r>
              <a:rPr lang="en-US"/>
              <a:t>TITLE LINE 2</a:t>
            </a:r>
          </a:p>
        </p:txBody>
      </p:sp>
      <p:sp>
        <p:nvSpPr>
          <p:cNvPr id="8" name="Text Placeholder 6">
            <a:extLst>
              <a:ext uri="{FF2B5EF4-FFF2-40B4-BE49-F238E27FC236}">
                <a16:creationId xmlns:a16="http://schemas.microsoft.com/office/drawing/2014/main" id="{5DCDA0A2-7BC2-BB42-2EED-71A8390CB040}"/>
              </a:ext>
            </a:extLst>
          </p:cNvPr>
          <p:cNvSpPr>
            <a:spLocks noGrp="1"/>
          </p:cNvSpPr>
          <p:nvPr>
            <p:ph type="body" sz="quarter" idx="12" hasCustomPrompt="1"/>
          </p:nvPr>
        </p:nvSpPr>
        <p:spPr>
          <a:xfrm>
            <a:off x="4147789" y="4127368"/>
            <a:ext cx="7466033" cy="779312"/>
          </a:xfrm>
          <a:solidFill>
            <a:schemeClr val="accent3"/>
          </a:solidFill>
          <a:ln>
            <a:noFill/>
          </a:ln>
        </p:spPr>
        <p:txBody>
          <a:bodyPr anchor="ctr">
            <a:normAutofit/>
          </a:bodyPr>
          <a:lstStyle>
            <a:lvl1pPr marL="0" indent="0">
              <a:buNone/>
              <a:defRPr sz="3200" b="1">
                <a:solidFill>
                  <a:schemeClr val="bg1"/>
                </a:solidFill>
              </a:defRPr>
            </a:lvl1pPr>
          </a:lstStyle>
          <a:p>
            <a:pPr lvl="0"/>
            <a:r>
              <a:rPr lang="en-US"/>
              <a:t>DATE, SUBTITLE, ETC.</a:t>
            </a:r>
          </a:p>
        </p:txBody>
      </p:sp>
    </p:spTree>
    <p:extLst>
      <p:ext uri="{BB962C8B-B14F-4D97-AF65-F5344CB8AC3E}">
        <p14:creationId xmlns:p14="http://schemas.microsoft.com/office/powerpoint/2010/main" val="26702587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slide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E52DCAE-CF0A-5F72-78E6-3D3F8DDE646C}"/>
              </a:ext>
            </a:extLst>
          </p:cNvPr>
          <p:cNvSpPr>
            <a:spLocks noGrp="1"/>
          </p:cNvSpPr>
          <p:nvPr>
            <p:ph type="body" sz="quarter" idx="10" hasCustomPrompt="1"/>
          </p:nvPr>
        </p:nvSpPr>
        <p:spPr>
          <a:xfrm>
            <a:off x="4147789" y="1923068"/>
            <a:ext cx="7466033" cy="779312"/>
          </a:xfrm>
          <a:solidFill>
            <a:schemeClr val="accent1"/>
          </a:solidFill>
          <a:ln>
            <a:noFill/>
          </a:ln>
        </p:spPr>
        <p:txBody>
          <a:bodyPr anchor="ctr">
            <a:normAutofit/>
          </a:bodyPr>
          <a:lstStyle>
            <a:lvl1pPr marL="0" indent="0">
              <a:buNone/>
              <a:defRPr sz="4000" b="1">
                <a:solidFill>
                  <a:schemeClr val="bg1"/>
                </a:solidFill>
              </a:defRPr>
            </a:lvl1pPr>
          </a:lstStyle>
          <a:p>
            <a:pPr lvl="0"/>
            <a:r>
              <a:rPr lang="en-US"/>
              <a:t>TITLE LINE 1</a:t>
            </a:r>
          </a:p>
        </p:txBody>
      </p:sp>
      <p:sp>
        <p:nvSpPr>
          <p:cNvPr id="7" name="Text Placeholder 6">
            <a:extLst>
              <a:ext uri="{FF2B5EF4-FFF2-40B4-BE49-F238E27FC236}">
                <a16:creationId xmlns:a16="http://schemas.microsoft.com/office/drawing/2014/main" id="{3F147882-E29B-FABF-6A30-02B00F809A3F}"/>
              </a:ext>
            </a:extLst>
          </p:cNvPr>
          <p:cNvSpPr>
            <a:spLocks noGrp="1"/>
          </p:cNvSpPr>
          <p:nvPr>
            <p:ph type="body" sz="quarter" idx="11" hasCustomPrompt="1"/>
          </p:nvPr>
        </p:nvSpPr>
        <p:spPr>
          <a:xfrm>
            <a:off x="4147789" y="3025218"/>
            <a:ext cx="7466033" cy="779312"/>
          </a:xfrm>
          <a:solidFill>
            <a:schemeClr val="accent1"/>
          </a:solidFill>
          <a:ln>
            <a:noFill/>
          </a:ln>
        </p:spPr>
        <p:txBody>
          <a:bodyPr anchor="ctr">
            <a:normAutofit/>
          </a:bodyPr>
          <a:lstStyle>
            <a:lvl1pPr marL="0" indent="0">
              <a:buNone/>
              <a:defRPr sz="3600" b="1">
                <a:solidFill>
                  <a:schemeClr val="bg1"/>
                </a:solidFill>
              </a:defRPr>
            </a:lvl1pPr>
          </a:lstStyle>
          <a:p>
            <a:pPr lvl="0"/>
            <a:r>
              <a:rPr lang="en-US"/>
              <a:t>TITLE LINE 2</a:t>
            </a:r>
          </a:p>
        </p:txBody>
      </p:sp>
      <p:sp>
        <p:nvSpPr>
          <p:cNvPr id="8" name="Text Placeholder 6">
            <a:extLst>
              <a:ext uri="{FF2B5EF4-FFF2-40B4-BE49-F238E27FC236}">
                <a16:creationId xmlns:a16="http://schemas.microsoft.com/office/drawing/2014/main" id="{5DCDA0A2-7BC2-BB42-2EED-71A8390CB040}"/>
              </a:ext>
            </a:extLst>
          </p:cNvPr>
          <p:cNvSpPr>
            <a:spLocks noGrp="1"/>
          </p:cNvSpPr>
          <p:nvPr>
            <p:ph type="body" sz="quarter" idx="12" hasCustomPrompt="1"/>
          </p:nvPr>
        </p:nvSpPr>
        <p:spPr>
          <a:xfrm>
            <a:off x="4147789" y="4127368"/>
            <a:ext cx="7466033" cy="779312"/>
          </a:xfrm>
          <a:solidFill>
            <a:schemeClr val="accent1"/>
          </a:solidFill>
          <a:ln>
            <a:noFill/>
          </a:ln>
        </p:spPr>
        <p:txBody>
          <a:bodyPr anchor="ctr">
            <a:normAutofit/>
          </a:bodyPr>
          <a:lstStyle>
            <a:lvl1pPr marL="0" indent="0">
              <a:buNone/>
              <a:defRPr sz="3200" b="1">
                <a:solidFill>
                  <a:schemeClr val="bg1"/>
                </a:solidFill>
              </a:defRPr>
            </a:lvl1pPr>
          </a:lstStyle>
          <a:p>
            <a:pPr lvl="0"/>
            <a:r>
              <a:rPr lang="en-US"/>
              <a:t>DATE, SUBTITLE, ETC.</a:t>
            </a:r>
          </a:p>
        </p:txBody>
      </p:sp>
    </p:spTree>
    <p:extLst>
      <p:ext uri="{BB962C8B-B14F-4D97-AF65-F5344CB8AC3E}">
        <p14:creationId xmlns:p14="http://schemas.microsoft.com/office/powerpoint/2010/main" val="11832772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6FE1F5-CF32-9632-63C9-B5C445C79BC6}"/>
              </a:ext>
            </a:extLst>
          </p:cNvPr>
          <p:cNvSpPr>
            <a:spLocks noGrp="1"/>
          </p:cNvSpPr>
          <p:nvPr>
            <p:ph type="body" sz="quarter" idx="10" hasCustomPrompt="1"/>
          </p:nvPr>
        </p:nvSpPr>
        <p:spPr>
          <a:xfrm>
            <a:off x="4600575" y="574675"/>
            <a:ext cx="6570663" cy="962025"/>
          </a:xfrm>
        </p:spPr>
        <p:txBody>
          <a:bodyPr anchor="ctr">
            <a:normAutofit/>
          </a:bodyPr>
          <a:lstStyle>
            <a:lvl1pPr marL="0" indent="0">
              <a:buNone/>
              <a:defRPr sz="4000" b="1">
                <a:solidFill>
                  <a:schemeClr val="bg2"/>
                </a:solidFill>
              </a:defRPr>
            </a:lvl1pPr>
          </a:lstStyle>
          <a:p>
            <a:pPr lvl="0"/>
            <a:r>
              <a:rPr lang="en-US"/>
              <a:t>TITLE</a:t>
            </a:r>
          </a:p>
        </p:txBody>
      </p:sp>
      <p:sp>
        <p:nvSpPr>
          <p:cNvPr id="5" name="Text Placeholder 4">
            <a:extLst>
              <a:ext uri="{FF2B5EF4-FFF2-40B4-BE49-F238E27FC236}">
                <a16:creationId xmlns:a16="http://schemas.microsoft.com/office/drawing/2014/main" id="{32C05874-2154-0CD0-627A-03E0FEB9CD39}"/>
              </a:ext>
            </a:extLst>
          </p:cNvPr>
          <p:cNvSpPr>
            <a:spLocks noGrp="1"/>
          </p:cNvSpPr>
          <p:nvPr>
            <p:ph type="body" sz="quarter" idx="11" hasCustomPrompt="1"/>
          </p:nvPr>
        </p:nvSpPr>
        <p:spPr>
          <a:xfrm>
            <a:off x="4600575" y="1847850"/>
            <a:ext cx="6570663" cy="4024313"/>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78969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ustom layou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60D79-A667-0435-127E-6FB568CC8026}"/>
              </a:ext>
            </a:extLst>
          </p:cNvPr>
          <p:cNvSpPr>
            <a:spLocks noGrp="1"/>
          </p:cNvSpPr>
          <p:nvPr>
            <p:ph type="title" hasCustomPrompt="1"/>
          </p:nvPr>
        </p:nvSpPr>
        <p:spPr>
          <a:xfrm>
            <a:off x="4590854" y="365125"/>
            <a:ext cx="6762946"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744C2D10-A5DF-C06D-24E5-107E0005248A}"/>
              </a:ext>
            </a:extLst>
          </p:cNvPr>
          <p:cNvSpPr>
            <a:spLocks noGrp="1"/>
          </p:cNvSpPr>
          <p:nvPr>
            <p:ph type="body" sz="quarter" idx="10" hasCustomPrompt="1"/>
          </p:nvPr>
        </p:nvSpPr>
        <p:spPr>
          <a:xfrm>
            <a:off x="4590854" y="1885950"/>
            <a:ext cx="6762946" cy="4110038"/>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39320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B951-9768-D64F-69B7-64ABD6D44683}"/>
              </a:ext>
            </a:extLst>
          </p:cNvPr>
          <p:cNvSpPr>
            <a:spLocks noGrp="1"/>
          </p:cNvSpPr>
          <p:nvPr>
            <p:ph type="title" hasCustomPrompt="1"/>
          </p:nvPr>
        </p:nvSpPr>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45AE3A95-9D45-B0E0-D18B-251DB09E4DC0}"/>
              </a:ext>
            </a:extLst>
          </p:cNvPr>
          <p:cNvSpPr>
            <a:spLocks noGrp="1"/>
          </p:cNvSpPr>
          <p:nvPr>
            <p:ph type="body" sz="quarter" idx="10" hasCustomPrompt="1"/>
          </p:nvPr>
        </p:nvSpPr>
        <p:spPr>
          <a:xfrm>
            <a:off x="838200" y="1970088"/>
            <a:ext cx="10515600" cy="24796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6463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50BE8-338F-299C-1DC6-01EEE28738D8}"/>
              </a:ext>
            </a:extLst>
          </p:cNvPr>
          <p:cNvSpPr>
            <a:spLocks noGrp="1"/>
          </p:cNvSpPr>
          <p:nvPr>
            <p:ph type="title"/>
          </p:nvPr>
        </p:nvSpPr>
        <p:spPr>
          <a:xfrm>
            <a:off x="4637988" y="365125"/>
            <a:ext cx="7034608" cy="1325563"/>
          </a:xfrm>
        </p:spPr>
        <p:txBody>
          <a:bodyPr/>
          <a:lstStyle/>
          <a:p>
            <a:r>
              <a:rPr lang="en-US"/>
              <a:t>Click to edit Master title style</a:t>
            </a:r>
          </a:p>
        </p:txBody>
      </p:sp>
      <p:sp>
        <p:nvSpPr>
          <p:cNvPr id="4" name="Text Placeholder 3">
            <a:extLst>
              <a:ext uri="{FF2B5EF4-FFF2-40B4-BE49-F238E27FC236}">
                <a16:creationId xmlns:a16="http://schemas.microsoft.com/office/drawing/2014/main" id="{E9C49AA8-CC93-8A8E-09C6-30DD336F4AE4}"/>
              </a:ext>
            </a:extLst>
          </p:cNvPr>
          <p:cNvSpPr>
            <a:spLocks noGrp="1"/>
          </p:cNvSpPr>
          <p:nvPr>
            <p:ph type="body" sz="quarter" idx="10"/>
          </p:nvPr>
        </p:nvSpPr>
        <p:spPr>
          <a:xfrm>
            <a:off x="4637989" y="1912938"/>
            <a:ext cx="7034900" cy="4260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30405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8DE626F-FC45-295F-68F0-F4F867BC7EB2}"/>
              </a:ext>
            </a:extLst>
          </p:cNvPr>
          <p:cNvSpPr>
            <a:spLocks noGrp="1"/>
          </p:cNvSpPr>
          <p:nvPr>
            <p:ph type="body" sz="quarter" idx="10" hasCustomPrompt="1"/>
          </p:nvPr>
        </p:nvSpPr>
        <p:spPr>
          <a:xfrm>
            <a:off x="838200" y="1928190"/>
            <a:ext cx="10515600" cy="370082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4DD73159-A81B-B1E9-05C2-957683C6FFF4}"/>
              </a:ext>
            </a:extLst>
          </p:cNvPr>
          <p:cNvSpPr>
            <a:spLocks noGrp="1"/>
          </p:cNvSpPr>
          <p:nvPr>
            <p:ph type="title" hasCustomPrompt="1"/>
          </p:nvPr>
        </p:nvSpPr>
        <p:spPr>
          <a:xfrm>
            <a:off x="838200" y="365125"/>
            <a:ext cx="10515600" cy="1325563"/>
          </a:xfrm>
        </p:spPr>
        <p:txBody>
          <a:bodyPr/>
          <a:lstStyle>
            <a:lvl1pPr>
              <a:defRPr>
                <a:solidFill>
                  <a:schemeClr val="accent1"/>
                </a:solidFill>
              </a:defRPr>
            </a:lvl1pPr>
          </a:lstStyle>
          <a:p>
            <a:r>
              <a:rPr lang="en-US"/>
              <a:t>TITLE</a:t>
            </a:r>
          </a:p>
        </p:txBody>
      </p:sp>
    </p:spTree>
    <p:extLst>
      <p:ext uri="{BB962C8B-B14F-4D97-AF65-F5344CB8AC3E}">
        <p14:creationId xmlns:p14="http://schemas.microsoft.com/office/powerpoint/2010/main" val="9803583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F8E22-522C-6CCB-067F-D116CCD8A9E2}"/>
              </a:ext>
            </a:extLst>
          </p:cNvPr>
          <p:cNvSpPr>
            <a:spLocks noGrp="1"/>
          </p:cNvSpPr>
          <p:nvPr>
            <p:ph type="title" hasCustomPrompt="1"/>
          </p:nvPr>
        </p:nvSpPr>
        <p:spPr>
          <a:xfrm>
            <a:off x="838200" y="542107"/>
            <a:ext cx="10515600" cy="893404"/>
          </a:xfrm>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A6E246FB-862D-DBA4-6FDC-AC9F774F6D84}"/>
              </a:ext>
            </a:extLst>
          </p:cNvPr>
          <p:cNvSpPr>
            <a:spLocks noGrp="1"/>
          </p:cNvSpPr>
          <p:nvPr>
            <p:ph type="body" sz="quarter" idx="10"/>
          </p:nvPr>
        </p:nvSpPr>
        <p:spPr>
          <a:xfrm>
            <a:off x="838200" y="1857375"/>
            <a:ext cx="10515600" cy="4203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1393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1904539-7BE1-2C8C-9E6D-B72FA64EBF01}"/>
              </a:ext>
            </a:extLst>
          </p:cNvPr>
          <p:cNvSpPr>
            <a:spLocks noGrp="1"/>
          </p:cNvSpPr>
          <p:nvPr>
            <p:ph type="pic" sz="quarter" idx="10" hasCustomPrompt="1"/>
          </p:nvPr>
        </p:nvSpPr>
        <p:spPr>
          <a:xfrm>
            <a:off x="0" y="5268913"/>
            <a:ext cx="1960563" cy="1589087"/>
          </a:xfrm>
        </p:spPr>
        <p:txBody>
          <a:bodyPr>
            <a:normAutofit/>
          </a:bodyPr>
          <a:lstStyle>
            <a:lvl1pPr marL="0" indent="0">
              <a:buNone/>
              <a:defRPr sz="1400"/>
            </a:lvl1pPr>
          </a:lstStyle>
          <a:p>
            <a:r>
              <a:rPr lang="en-US"/>
              <a:t>Insert headshot here</a:t>
            </a:r>
          </a:p>
        </p:txBody>
      </p:sp>
      <p:sp>
        <p:nvSpPr>
          <p:cNvPr id="9" name="Text Placeholder 8">
            <a:extLst>
              <a:ext uri="{FF2B5EF4-FFF2-40B4-BE49-F238E27FC236}">
                <a16:creationId xmlns:a16="http://schemas.microsoft.com/office/drawing/2014/main" id="{2DE5E839-CD07-74A1-2536-2704BF658AA3}"/>
              </a:ext>
            </a:extLst>
          </p:cNvPr>
          <p:cNvSpPr>
            <a:spLocks noGrp="1"/>
          </p:cNvSpPr>
          <p:nvPr>
            <p:ph type="body" sz="quarter" idx="11" hasCustomPrompt="1"/>
          </p:nvPr>
        </p:nvSpPr>
        <p:spPr>
          <a:xfrm>
            <a:off x="1717143" y="1556044"/>
            <a:ext cx="8757713" cy="3430588"/>
          </a:xfrm>
        </p:spPr>
        <p:txBody>
          <a:bodyPr/>
          <a:lstStyle>
            <a:lvl1pPr marL="0" indent="0">
              <a:buNone/>
              <a:defRPr/>
            </a:lvl1pPr>
          </a:lstStyle>
          <a:p>
            <a:pPr lvl="0"/>
            <a:r>
              <a:rPr lang="en-US"/>
              <a:t>Insert quote copy</a:t>
            </a:r>
          </a:p>
        </p:txBody>
      </p:sp>
      <p:sp>
        <p:nvSpPr>
          <p:cNvPr id="11" name="Text Placeholder 10">
            <a:extLst>
              <a:ext uri="{FF2B5EF4-FFF2-40B4-BE49-F238E27FC236}">
                <a16:creationId xmlns:a16="http://schemas.microsoft.com/office/drawing/2014/main" id="{D67A6278-716B-5F39-9A58-6F27746271E0}"/>
              </a:ext>
            </a:extLst>
          </p:cNvPr>
          <p:cNvSpPr>
            <a:spLocks noGrp="1"/>
          </p:cNvSpPr>
          <p:nvPr>
            <p:ph type="body" sz="quarter" idx="12" hasCustomPrompt="1"/>
          </p:nvPr>
        </p:nvSpPr>
        <p:spPr>
          <a:xfrm>
            <a:off x="2393950" y="5268913"/>
            <a:ext cx="3355975" cy="622300"/>
          </a:xfrm>
        </p:spPr>
        <p:txBody>
          <a:bodyPr>
            <a:normAutofit/>
          </a:bodyPr>
          <a:lstStyle>
            <a:lvl1pPr marL="0" indent="0">
              <a:buNone/>
              <a:defRPr sz="1800"/>
            </a:lvl1pPr>
          </a:lstStyle>
          <a:p>
            <a:pPr lvl="0"/>
            <a:r>
              <a:rPr lang="en-US"/>
              <a:t>- Name, company</a:t>
            </a:r>
          </a:p>
        </p:txBody>
      </p:sp>
    </p:spTree>
    <p:extLst>
      <p:ext uri="{BB962C8B-B14F-4D97-AF65-F5344CB8AC3E}">
        <p14:creationId xmlns:p14="http://schemas.microsoft.com/office/powerpoint/2010/main" val="18205274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DE5E839-CD07-74A1-2536-2704BF658AA3}"/>
              </a:ext>
            </a:extLst>
          </p:cNvPr>
          <p:cNvSpPr>
            <a:spLocks noGrp="1"/>
          </p:cNvSpPr>
          <p:nvPr>
            <p:ph type="body" sz="quarter" idx="11" hasCustomPrompt="1"/>
          </p:nvPr>
        </p:nvSpPr>
        <p:spPr>
          <a:xfrm>
            <a:off x="1717143" y="1556044"/>
            <a:ext cx="8757713" cy="3430588"/>
          </a:xfrm>
        </p:spPr>
        <p:txBody>
          <a:bodyPr/>
          <a:lstStyle>
            <a:lvl1pPr marL="0" indent="0">
              <a:buNone/>
              <a:defRPr/>
            </a:lvl1pPr>
          </a:lstStyle>
          <a:p>
            <a:pPr lvl="0"/>
            <a:r>
              <a:rPr lang="en-US"/>
              <a:t>Insert quote copy</a:t>
            </a:r>
          </a:p>
        </p:txBody>
      </p:sp>
      <p:sp>
        <p:nvSpPr>
          <p:cNvPr id="11" name="Text Placeholder 10">
            <a:extLst>
              <a:ext uri="{FF2B5EF4-FFF2-40B4-BE49-F238E27FC236}">
                <a16:creationId xmlns:a16="http://schemas.microsoft.com/office/drawing/2014/main" id="{D67A6278-716B-5F39-9A58-6F27746271E0}"/>
              </a:ext>
            </a:extLst>
          </p:cNvPr>
          <p:cNvSpPr>
            <a:spLocks noGrp="1"/>
          </p:cNvSpPr>
          <p:nvPr>
            <p:ph type="body" sz="quarter" idx="12" hasCustomPrompt="1"/>
          </p:nvPr>
        </p:nvSpPr>
        <p:spPr>
          <a:xfrm>
            <a:off x="7118881" y="5146364"/>
            <a:ext cx="3355975" cy="622300"/>
          </a:xfrm>
        </p:spPr>
        <p:txBody>
          <a:bodyPr>
            <a:normAutofit/>
          </a:bodyPr>
          <a:lstStyle>
            <a:lvl1pPr marL="0" indent="0" algn="r">
              <a:buNone/>
              <a:defRPr sz="1800"/>
            </a:lvl1pPr>
          </a:lstStyle>
          <a:p>
            <a:pPr lvl="0"/>
            <a:r>
              <a:rPr lang="en-US"/>
              <a:t>- Name, company</a:t>
            </a:r>
          </a:p>
        </p:txBody>
      </p:sp>
    </p:spTree>
    <p:extLst>
      <p:ext uri="{BB962C8B-B14F-4D97-AF65-F5344CB8AC3E}">
        <p14:creationId xmlns:p14="http://schemas.microsoft.com/office/powerpoint/2010/main" val="9473641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6015EF68-A2C6-0641-4EB7-DBCA75D24868}"/>
              </a:ext>
            </a:extLst>
          </p:cNvPr>
          <p:cNvSpPr>
            <a:spLocks noGrp="1"/>
          </p:cNvSpPr>
          <p:nvPr>
            <p:ph type="body" sz="quarter" idx="13" hasCustomPrompt="1"/>
          </p:nvPr>
        </p:nvSpPr>
        <p:spPr>
          <a:xfrm>
            <a:off x="1717143" y="1556044"/>
            <a:ext cx="8757713" cy="3430588"/>
          </a:xfrm>
        </p:spPr>
        <p:txBody>
          <a:bodyPr/>
          <a:lstStyle>
            <a:lvl1pPr marL="0" indent="0">
              <a:buNone/>
              <a:defRPr/>
            </a:lvl1pPr>
          </a:lstStyle>
          <a:p>
            <a:pPr lvl="0"/>
            <a:r>
              <a:rPr lang="en-US"/>
              <a:t>Insert quote copy</a:t>
            </a:r>
          </a:p>
        </p:txBody>
      </p:sp>
      <p:sp>
        <p:nvSpPr>
          <p:cNvPr id="10" name="Picture Placeholder 6">
            <a:extLst>
              <a:ext uri="{FF2B5EF4-FFF2-40B4-BE49-F238E27FC236}">
                <a16:creationId xmlns:a16="http://schemas.microsoft.com/office/drawing/2014/main" id="{B15005DB-BD06-8E32-75FC-C852837FFE75}"/>
              </a:ext>
            </a:extLst>
          </p:cNvPr>
          <p:cNvSpPr>
            <a:spLocks noGrp="1"/>
          </p:cNvSpPr>
          <p:nvPr>
            <p:ph type="pic" sz="quarter" idx="10" hasCustomPrompt="1"/>
          </p:nvPr>
        </p:nvSpPr>
        <p:spPr>
          <a:xfrm>
            <a:off x="0" y="5268913"/>
            <a:ext cx="1960563" cy="1589087"/>
          </a:xfrm>
        </p:spPr>
        <p:txBody>
          <a:bodyPr>
            <a:normAutofit/>
          </a:bodyPr>
          <a:lstStyle>
            <a:lvl1pPr marL="0" indent="0">
              <a:buNone/>
              <a:defRPr sz="1400"/>
            </a:lvl1pPr>
          </a:lstStyle>
          <a:p>
            <a:r>
              <a:rPr lang="en-US"/>
              <a:t>Insert headshot here</a:t>
            </a:r>
          </a:p>
        </p:txBody>
      </p:sp>
      <p:sp>
        <p:nvSpPr>
          <p:cNvPr id="11" name="Text Placeholder 10">
            <a:extLst>
              <a:ext uri="{FF2B5EF4-FFF2-40B4-BE49-F238E27FC236}">
                <a16:creationId xmlns:a16="http://schemas.microsoft.com/office/drawing/2014/main" id="{40830AC4-53E4-4EC0-27E1-E4BAC08B3EFE}"/>
              </a:ext>
            </a:extLst>
          </p:cNvPr>
          <p:cNvSpPr>
            <a:spLocks noGrp="1"/>
          </p:cNvSpPr>
          <p:nvPr>
            <p:ph type="body" sz="quarter" idx="12" hasCustomPrompt="1"/>
          </p:nvPr>
        </p:nvSpPr>
        <p:spPr>
          <a:xfrm>
            <a:off x="2412804" y="5655412"/>
            <a:ext cx="3355975" cy="622300"/>
          </a:xfrm>
        </p:spPr>
        <p:txBody>
          <a:bodyPr>
            <a:normAutofit/>
          </a:bodyPr>
          <a:lstStyle>
            <a:lvl1pPr marL="0" indent="0">
              <a:buNone/>
              <a:defRPr sz="1800"/>
            </a:lvl1pPr>
          </a:lstStyle>
          <a:p>
            <a:pPr lvl="0"/>
            <a:r>
              <a:rPr lang="en-US"/>
              <a:t>- Name, company</a:t>
            </a:r>
          </a:p>
        </p:txBody>
      </p:sp>
    </p:spTree>
    <p:extLst>
      <p:ext uri="{BB962C8B-B14F-4D97-AF65-F5344CB8AC3E}">
        <p14:creationId xmlns:p14="http://schemas.microsoft.com/office/powerpoint/2010/main" val="30367761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3B8C9674-082C-6F52-3EAC-FA933D794F56}"/>
              </a:ext>
            </a:extLst>
          </p:cNvPr>
          <p:cNvSpPr>
            <a:spLocks noGrp="1"/>
          </p:cNvSpPr>
          <p:nvPr>
            <p:ph type="body" sz="quarter" idx="11" hasCustomPrompt="1"/>
          </p:nvPr>
        </p:nvSpPr>
        <p:spPr>
          <a:xfrm>
            <a:off x="1717143" y="1556044"/>
            <a:ext cx="8757713" cy="3430588"/>
          </a:xfrm>
        </p:spPr>
        <p:txBody>
          <a:bodyPr/>
          <a:lstStyle>
            <a:lvl1pPr marL="0" indent="0">
              <a:buNone/>
              <a:defRPr/>
            </a:lvl1pPr>
          </a:lstStyle>
          <a:p>
            <a:pPr lvl="0"/>
            <a:r>
              <a:rPr lang="en-US"/>
              <a:t>Insert quote copy</a:t>
            </a:r>
          </a:p>
        </p:txBody>
      </p:sp>
      <p:sp>
        <p:nvSpPr>
          <p:cNvPr id="9" name="Text Placeholder 10">
            <a:extLst>
              <a:ext uri="{FF2B5EF4-FFF2-40B4-BE49-F238E27FC236}">
                <a16:creationId xmlns:a16="http://schemas.microsoft.com/office/drawing/2014/main" id="{7E8C125B-B7F4-6F96-920F-4754447D36A3}"/>
              </a:ext>
            </a:extLst>
          </p:cNvPr>
          <p:cNvSpPr>
            <a:spLocks noGrp="1"/>
          </p:cNvSpPr>
          <p:nvPr>
            <p:ph type="body" sz="quarter" idx="12" hasCustomPrompt="1"/>
          </p:nvPr>
        </p:nvSpPr>
        <p:spPr>
          <a:xfrm>
            <a:off x="7118881" y="5603564"/>
            <a:ext cx="3355975" cy="622300"/>
          </a:xfrm>
        </p:spPr>
        <p:txBody>
          <a:bodyPr>
            <a:normAutofit/>
          </a:bodyPr>
          <a:lstStyle>
            <a:lvl1pPr marL="0" indent="0" algn="r">
              <a:buNone/>
              <a:defRPr sz="1800"/>
            </a:lvl1pPr>
          </a:lstStyle>
          <a:p>
            <a:pPr lvl="0"/>
            <a:r>
              <a:rPr lang="en-US"/>
              <a:t>- Name, company</a:t>
            </a:r>
          </a:p>
        </p:txBody>
      </p:sp>
    </p:spTree>
    <p:extLst>
      <p:ext uri="{BB962C8B-B14F-4D97-AF65-F5344CB8AC3E}">
        <p14:creationId xmlns:p14="http://schemas.microsoft.com/office/powerpoint/2010/main" val="31721726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4091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3204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54547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4584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F1250-6372-C807-D414-344749984C17}"/>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9460C701-6071-5263-8C67-2902F959EE06}"/>
              </a:ext>
            </a:extLst>
          </p:cNvPr>
          <p:cNvSpPr>
            <a:spLocks noGrp="1"/>
          </p:cNvSpPr>
          <p:nvPr>
            <p:ph type="body" sz="quarter" idx="10"/>
          </p:nvPr>
        </p:nvSpPr>
        <p:spPr>
          <a:xfrm>
            <a:off x="838200" y="2063750"/>
            <a:ext cx="10834688" cy="2357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05137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19015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72627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C406CB8-DD43-EF40-0941-63587EB2714A}"/>
              </a:ext>
            </a:extLst>
          </p:cNvPr>
          <p:cNvSpPr>
            <a:spLocks noGrp="1"/>
          </p:cNvSpPr>
          <p:nvPr>
            <p:ph type="body" sz="quarter" idx="10" hasCustomPrompt="1"/>
          </p:nvPr>
        </p:nvSpPr>
        <p:spPr>
          <a:xfrm>
            <a:off x="4223204" y="641350"/>
            <a:ext cx="6975835" cy="647010"/>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8" name="Text Placeholder 6">
            <a:extLst>
              <a:ext uri="{FF2B5EF4-FFF2-40B4-BE49-F238E27FC236}">
                <a16:creationId xmlns:a16="http://schemas.microsoft.com/office/drawing/2014/main" id="{5E236C71-22EE-204D-1EF7-DFDF36AC3925}"/>
              </a:ext>
            </a:extLst>
          </p:cNvPr>
          <p:cNvSpPr>
            <a:spLocks noGrp="1"/>
          </p:cNvSpPr>
          <p:nvPr>
            <p:ph type="body" sz="quarter" idx="11" hasCustomPrompt="1"/>
          </p:nvPr>
        </p:nvSpPr>
        <p:spPr>
          <a:xfrm>
            <a:off x="4223206" y="149848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9" name="Text Placeholder 6">
            <a:extLst>
              <a:ext uri="{FF2B5EF4-FFF2-40B4-BE49-F238E27FC236}">
                <a16:creationId xmlns:a16="http://schemas.microsoft.com/office/drawing/2014/main" id="{8D196F5D-403F-71BA-39F3-619CC3CA4A01}"/>
              </a:ext>
            </a:extLst>
          </p:cNvPr>
          <p:cNvSpPr>
            <a:spLocks noGrp="1"/>
          </p:cNvSpPr>
          <p:nvPr>
            <p:ph type="body" sz="quarter" idx="12" hasCustomPrompt="1"/>
          </p:nvPr>
        </p:nvSpPr>
        <p:spPr>
          <a:xfrm>
            <a:off x="4223206" y="2353723"/>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0" name="Text Placeholder 6">
            <a:extLst>
              <a:ext uri="{FF2B5EF4-FFF2-40B4-BE49-F238E27FC236}">
                <a16:creationId xmlns:a16="http://schemas.microsoft.com/office/drawing/2014/main" id="{C01F6EB9-8C2B-47D6-9EC3-6371FF1F87FE}"/>
              </a:ext>
            </a:extLst>
          </p:cNvPr>
          <p:cNvSpPr>
            <a:spLocks noGrp="1"/>
          </p:cNvSpPr>
          <p:nvPr>
            <p:ph type="body" sz="quarter" idx="13" hasCustomPrompt="1"/>
          </p:nvPr>
        </p:nvSpPr>
        <p:spPr>
          <a:xfrm>
            <a:off x="4223205" y="321150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1" name="Text Placeholder 6">
            <a:extLst>
              <a:ext uri="{FF2B5EF4-FFF2-40B4-BE49-F238E27FC236}">
                <a16:creationId xmlns:a16="http://schemas.microsoft.com/office/drawing/2014/main" id="{1DD76FAE-8AF0-06BC-EE06-AF2764FE138A}"/>
              </a:ext>
            </a:extLst>
          </p:cNvPr>
          <p:cNvSpPr>
            <a:spLocks noGrp="1"/>
          </p:cNvSpPr>
          <p:nvPr>
            <p:ph type="body" sz="quarter" idx="14" hasCustomPrompt="1"/>
          </p:nvPr>
        </p:nvSpPr>
        <p:spPr>
          <a:xfrm>
            <a:off x="4223205" y="4066743"/>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2" name="Text Placeholder 6">
            <a:extLst>
              <a:ext uri="{FF2B5EF4-FFF2-40B4-BE49-F238E27FC236}">
                <a16:creationId xmlns:a16="http://schemas.microsoft.com/office/drawing/2014/main" id="{106C13C8-C5A5-5186-1F4C-B10AE3D56B09}"/>
              </a:ext>
            </a:extLst>
          </p:cNvPr>
          <p:cNvSpPr>
            <a:spLocks noGrp="1"/>
          </p:cNvSpPr>
          <p:nvPr>
            <p:ph type="body" sz="quarter" idx="15" hasCustomPrompt="1"/>
          </p:nvPr>
        </p:nvSpPr>
        <p:spPr>
          <a:xfrm>
            <a:off x="4223204" y="4921984"/>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4" name="Content Placeholder 13">
            <a:extLst>
              <a:ext uri="{FF2B5EF4-FFF2-40B4-BE49-F238E27FC236}">
                <a16:creationId xmlns:a16="http://schemas.microsoft.com/office/drawing/2014/main" id="{80C48FA2-F8DB-346B-D209-D46A60DE657D}"/>
              </a:ext>
            </a:extLst>
          </p:cNvPr>
          <p:cNvSpPr>
            <a:spLocks noGrp="1"/>
          </p:cNvSpPr>
          <p:nvPr>
            <p:ph sz="quarter" idx="16" hasCustomPrompt="1"/>
          </p:nvPr>
        </p:nvSpPr>
        <p:spPr>
          <a:xfrm>
            <a:off x="561975" y="641350"/>
            <a:ext cx="3128963" cy="4927022"/>
          </a:xfrm>
        </p:spPr>
        <p:txBody>
          <a:bodyPr>
            <a:normAutofit/>
          </a:bodyPr>
          <a:lstStyle>
            <a:lvl1pPr marL="0" indent="0" algn="ctr">
              <a:buNone/>
              <a:defRPr sz="1600"/>
            </a:lvl1pPr>
          </a:lstStyle>
          <a:p>
            <a:pPr lvl="0"/>
            <a:r>
              <a:rPr lang="en-US"/>
              <a:t>Insert chart/graph here</a:t>
            </a:r>
          </a:p>
        </p:txBody>
      </p:sp>
    </p:spTree>
    <p:extLst>
      <p:ext uri="{BB962C8B-B14F-4D97-AF65-F5344CB8AC3E}">
        <p14:creationId xmlns:p14="http://schemas.microsoft.com/office/powerpoint/2010/main" val="21271500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8226-7FE7-5221-6196-81F9A0FC5BBF}"/>
              </a:ext>
            </a:extLst>
          </p:cNvPr>
          <p:cNvSpPr>
            <a:spLocks noGrp="1"/>
          </p:cNvSpPr>
          <p:nvPr>
            <p:ph type="title" hasCustomPrompt="1"/>
          </p:nvPr>
        </p:nvSpPr>
        <p:spPr>
          <a:xfrm>
            <a:off x="4194928" y="365125"/>
            <a:ext cx="7158872"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B00BF672-FF0A-56F4-4535-A65FF75666C4}"/>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02127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8226-7FE7-5221-6196-81F9A0FC5BBF}"/>
              </a:ext>
            </a:extLst>
          </p:cNvPr>
          <p:cNvSpPr>
            <a:spLocks noGrp="1"/>
          </p:cNvSpPr>
          <p:nvPr>
            <p:ph type="title" hasCustomPrompt="1"/>
          </p:nvPr>
        </p:nvSpPr>
        <p:spPr>
          <a:xfrm>
            <a:off x="4194928" y="365125"/>
            <a:ext cx="7158872"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B00BF672-FF0A-56F4-4535-A65FF75666C4}"/>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19396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8226-7FE7-5221-6196-81F9A0FC5BBF}"/>
              </a:ext>
            </a:extLst>
          </p:cNvPr>
          <p:cNvSpPr>
            <a:spLocks noGrp="1"/>
          </p:cNvSpPr>
          <p:nvPr>
            <p:ph type="title" hasCustomPrompt="1"/>
          </p:nvPr>
        </p:nvSpPr>
        <p:spPr>
          <a:xfrm>
            <a:off x="4194928" y="365125"/>
            <a:ext cx="7158872"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B00BF672-FF0A-56F4-4535-A65FF75666C4}"/>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40740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2726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58875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26561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9143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A559A-6161-D32A-FBB4-1C6F989C6484}"/>
              </a:ext>
            </a:extLst>
          </p:cNvPr>
          <p:cNvSpPr>
            <a:spLocks noGrp="1"/>
          </p:cNvSpPr>
          <p:nvPr>
            <p:ph type="title"/>
          </p:nvPr>
        </p:nvSpPr>
        <p:spPr>
          <a:xfrm>
            <a:off x="838200" y="365126"/>
            <a:ext cx="10834396" cy="888640"/>
          </a:xfrm>
        </p:spPr>
        <p:txBody>
          <a:bodyPr/>
          <a:lstStyle>
            <a:lvl1pPr>
              <a:defRPr>
                <a:solidFill>
                  <a:schemeClr val="bg2"/>
                </a:solidFill>
              </a:defRPr>
            </a:lvl1pPr>
          </a:lstStyle>
          <a:p>
            <a:r>
              <a:rPr lang="en-US"/>
              <a:t>Click to edit Master title style</a:t>
            </a:r>
          </a:p>
        </p:txBody>
      </p:sp>
      <p:sp>
        <p:nvSpPr>
          <p:cNvPr id="4" name="Text Placeholder 3">
            <a:extLst>
              <a:ext uri="{FF2B5EF4-FFF2-40B4-BE49-F238E27FC236}">
                <a16:creationId xmlns:a16="http://schemas.microsoft.com/office/drawing/2014/main" id="{9A617723-F3E7-8761-E4F0-9F3AC9649C66}"/>
              </a:ext>
            </a:extLst>
          </p:cNvPr>
          <p:cNvSpPr>
            <a:spLocks noGrp="1"/>
          </p:cNvSpPr>
          <p:nvPr>
            <p:ph type="body" sz="quarter" idx="10"/>
          </p:nvPr>
        </p:nvSpPr>
        <p:spPr>
          <a:xfrm>
            <a:off x="838200" y="1649413"/>
            <a:ext cx="10834688" cy="4222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52033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14266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51718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72077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2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43608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0957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2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29604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4383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3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05347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3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07323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3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0950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81892-C57B-DF08-82FB-613FB7C00418}"/>
              </a:ext>
            </a:extLst>
          </p:cNvPr>
          <p:cNvSpPr>
            <a:spLocks noGrp="1"/>
          </p:cNvSpPr>
          <p:nvPr>
            <p:ph type="title" hasCustomPrompt="1"/>
          </p:nvPr>
        </p:nvSpPr>
        <p:spPr>
          <a:xfrm>
            <a:off x="678802" y="1687399"/>
            <a:ext cx="10834396" cy="2828040"/>
          </a:xfrm>
        </p:spPr>
        <p:txBody>
          <a:bodyPr/>
          <a:lstStyle>
            <a:lvl1pPr>
              <a:defRPr/>
            </a:lvl1pPr>
          </a:lstStyle>
          <a:p>
            <a:r>
              <a:rPr lang="en-US"/>
              <a:t>Insert quote copy</a:t>
            </a:r>
          </a:p>
        </p:txBody>
      </p:sp>
      <p:sp>
        <p:nvSpPr>
          <p:cNvPr id="4" name="Text Placeholder 3">
            <a:extLst>
              <a:ext uri="{FF2B5EF4-FFF2-40B4-BE49-F238E27FC236}">
                <a16:creationId xmlns:a16="http://schemas.microsoft.com/office/drawing/2014/main" id="{FE7AA227-B16E-D262-327A-A5A499B6A046}"/>
              </a:ext>
            </a:extLst>
          </p:cNvPr>
          <p:cNvSpPr>
            <a:spLocks noGrp="1"/>
          </p:cNvSpPr>
          <p:nvPr>
            <p:ph type="body" sz="quarter" idx="10" hasCustomPrompt="1"/>
          </p:nvPr>
        </p:nvSpPr>
        <p:spPr>
          <a:xfrm>
            <a:off x="8126413" y="5251450"/>
            <a:ext cx="3386137" cy="574675"/>
          </a:xfrm>
        </p:spPr>
        <p:txBody>
          <a:bodyPr/>
          <a:lstStyle>
            <a:lvl1pPr marL="0" indent="0">
              <a:buNone/>
              <a:defRPr/>
            </a:lvl1pPr>
            <a:lvl5pPr>
              <a:defRPr/>
            </a:lvl5pPr>
          </a:lstStyle>
          <a:p>
            <a:pPr lvl="0"/>
            <a:r>
              <a:rPr lang="en-US"/>
              <a:t>- Name, Company</a:t>
            </a:r>
          </a:p>
        </p:txBody>
      </p:sp>
    </p:spTree>
    <p:extLst>
      <p:ext uri="{BB962C8B-B14F-4D97-AF65-F5344CB8AC3E}">
        <p14:creationId xmlns:p14="http://schemas.microsoft.com/office/powerpoint/2010/main" val="12519800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13230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3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74151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3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22686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3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70727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3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0B41489-8692-6C47-6821-A0C1B735B3DE}"/>
              </a:ext>
            </a:extLst>
          </p:cNvPr>
          <p:cNvSpPr/>
          <p:nvPr/>
        </p:nvSpPr>
        <p:spPr>
          <a:xfrm>
            <a:off x="433633" y="424206"/>
            <a:ext cx="9205275" cy="801279"/>
          </a:xfrm>
          <a:custGeom>
            <a:avLst/>
            <a:gdLst>
              <a:gd name="connsiteX0" fmla="*/ 0 w 8870623"/>
              <a:gd name="connsiteY0" fmla="*/ 0 h 801279"/>
              <a:gd name="connsiteX1" fmla="*/ 8870623 w 8870623"/>
              <a:gd name="connsiteY1" fmla="*/ 0 h 801279"/>
              <a:gd name="connsiteX2" fmla="*/ 8870623 w 8870623"/>
              <a:gd name="connsiteY2" fmla="*/ 801279 h 801279"/>
              <a:gd name="connsiteX3" fmla="*/ 0 w 8870623"/>
              <a:gd name="connsiteY3" fmla="*/ 801279 h 801279"/>
              <a:gd name="connsiteX4" fmla="*/ 0 w 8870623"/>
              <a:gd name="connsiteY4" fmla="*/ 0 h 801279"/>
              <a:gd name="connsiteX0" fmla="*/ 0 w 9205275"/>
              <a:gd name="connsiteY0" fmla="*/ 0 h 801279"/>
              <a:gd name="connsiteX1" fmla="*/ 9205275 w 9205275"/>
              <a:gd name="connsiteY1" fmla="*/ 0 h 801279"/>
              <a:gd name="connsiteX2" fmla="*/ 8870623 w 9205275"/>
              <a:gd name="connsiteY2" fmla="*/ 801279 h 801279"/>
              <a:gd name="connsiteX3" fmla="*/ 0 w 9205275"/>
              <a:gd name="connsiteY3" fmla="*/ 801279 h 801279"/>
              <a:gd name="connsiteX4" fmla="*/ 0 w 9205275"/>
              <a:gd name="connsiteY4" fmla="*/ 0 h 80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5275" h="801279">
                <a:moveTo>
                  <a:pt x="0" y="0"/>
                </a:moveTo>
                <a:lnTo>
                  <a:pt x="9205275" y="0"/>
                </a:lnTo>
                <a:lnTo>
                  <a:pt x="8870623" y="801279"/>
                </a:lnTo>
                <a:lnTo>
                  <a:pt x="0" y="801279"/>
                </a:lnTo>
                <a:lnTo>
                  <a:pt x="0" y="0"/>
                </a:lnTo>
                <a:close/>
              </a:path>
            </a:pathLst>
          </a:custGeom>
          <a:solidFill>
            <a:srgbClr val="86D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65514-CD9A-0289-5E23-533ECF1D9FDC}"/>
              </a:ext>
            </a:extLst>
          </p:cNvPr>
          <p:cNvSpPr>
            <a:spLocks noGrp="1"/>
          </p:cNvSpPr>
          <p:nvPr>
            <p:ph type="title" hasCustomPrompt="1"/>
          </p:nvPr>
        </p:nvSpPr>
        <p:spPr>
          <a:xfrm>
            <a:off x="838200" y="424206"/>
            <a:ext cx="8296373" cy="801280"/>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9A9A4889-9BDA-F0C2-7450-8A6C005FA018}"/>
              </a:ext>
            </a:extLst>
          </p:cNvPr>
          <p:cNvSpPr>
            <a:spLocks noGrp="1"/>
          </p:cNvSpPr>
          <p:nvPr>
            <p:ph type="body" sz="quarter" idx="10" hasCustomPrompt="1"/>
          </p:nvPr>
        </p:nvSpPr>
        <p:spPr>
          <a:xfrm>
            <a:off x="838200" y="1847850"/>
            <a:ext cx="6307138" cy="415766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91551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3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06A8C16-06CA-98AA-7FCE-7C55E8D5DA8A}"/>
              </a:ext>
            </a:extLst>
          </p:cNvPr>
          <p:cNvSpPr/>
          <p:nvPr/>
        </p:nvSpPr>
        <p:spPr>
          <a:xfrm>
            <a:off x="433633" y="424206"/>
            <a:ext cx="9205275" cy="801279"/>
          </a:xfrm>
          <a:custGeom>
            <a:avLst/>
            <a:gdLst>
              <a:gd name="connsiteX0" fmla="*/ 0 w 8870623"/>
              <a:gd name="connsiteY0" fmla="*/ 0 h 801279"/>
              <a:gd name="connsiteX1" fmla="*/ 8870623 w 8870623"/>
              <a:gd name="connsiteY1" fmla="*/ 0 h 801279"/>
              <a:gd name="connsiteX2" fmla="*/ 8870623 w 8870623"/>
              <a:gd name="connsiteY2" fmla="*/ 801279 h 801279"/>
              <a:gd name="connsiteX3" fmla="*/ 0 w 8870623"/>
              <a:gd name="connsiteY3" fmla="*/ 801279 h 801279"/>
              <a:gd name="connsiteX4" fmla="*/ 0 w 8870623"/>
              <a:gd name="connsiteY4" fmla="*/ 0 h 801279"/>
              <a:gd name="connsiteX0" fmla="*/ 0 w 9205275"/>
              <a:gd name="connsiteY0" fmla="*/ 0 h 801279"/>
              <a:gd name="connsiteX1" fmla="*/ 9205275 w 9205275"/>
              <a:gd name="connsiteY1" fmla="*/ 0 h 801279"/>
              <a:gd name="connsiteX2" fmla="*/ 8870623 w 9205275"/>
              <a:gd name="connsiteY2" fmla="*/ 801279 h 801279"/>
              <a:gd name="connsiteX3" fmla="*/ 0 w 9205275"/>
              <a:gd name="connsiteY3" fmla="*/ 801279 h 801279"/>
              <a:gd name="connsiteX4" fmla="*/ 0 w 9205275"/>
              <a:gd name="connsiteY4" fmla="*/ 0 h 80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5275" h="801279">
                <a:moveTo>
                  <a:pt x="0" y="0"/>
                </a:moveTo>
                <a:lnTo>
                  <a:pt x="9205275" y="0"/>
                </a:lnTo>
                <a:lnTo>
                  <a:pt x="8870623" y="801279"/>
                </a:lnTo>
                <a:lnTo>
                  <a:pt x="0" y="801279"/>
                </a:lnTo>
                <a:lnTo>
                  <a:pt x="0" y="0"/>
                </a:lnTo>
                <a:close/>
              </a:path>
            </a:pathLst>
          </a:cu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65514-CD9A-0289-5E23-533ECF1D9FDC}"/>
              </a:ext>
            </a:extLst>
          </p:cNvPr>
          <p:cNvSpPr>
            <a:spLocks noGrp="1"/>
          </p:cNvSpPr>
          <p:nvPr>
            <p:ph type="title" hasCustomPrompt="1"/>
          </p:nvPr>
        </p:nvSpPr>
        <p:spPr>
          <a:xfrm>
            <a:off x="838200" y="424206"/>
            <a:ext cx="8296373" cy="801280"/>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9A9A4889-9BDA-F0C2-7450-8A6C005FA018}"/>
              </a:ext>
            </a:extLst>
          </p:cNvPr>
          <p:cNvSpPr>
            <a:spLocks noGrp="1"/>
          </p:cNvSpPr>
          <p:nvPr>
            <p:ph type="body" sz="quarter" idx="10" hasCustomPrompt="1"/>
          </p:nvPr>
        </p:nvSpPr>
        <p:spPr>
          <a:xfrm>
            <a:off x="838200" y="1847850"/>
            <a:ext cx="6307138" cy="415766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33869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4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D869-361B-2BA4-028F-2ADB0F6E9F74}"/>
              </a:ext>
            </a:extLst>
          </p:cNvPr>
          <p:cNvSpPr>
            <a:spLocks noGrp="1"/>
          </p:cNvSpPr>
          <p:nvPr>
            <p:ph type="title" hasCustomPrompt="1"/>
          </p:nvPr>
        </p:nvSpPr>
        <p:spPr>
          <a:xfrm>
            <a:off x="838200" y="1404593"/>
            <a:ext cx="10515600" cy="795142"/>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95E0B41D-B357-DE33-B974-E33D7E4EA6C2}"/>
              </a:ext>
            </a:extLst>
          </p:cNvPr>
          <p:cNvSpPr>
            <a:spLocks noGrp="1"/>
          </p:cNvSpPr>
          <p:nvPr>
            <p:ph type="body" sz="quarter" idx="10" hasCustomPrompt="1"/>
          </p:nvPr>
        </p:nvSpPr>
        <p:spPr>
          <a:xfrm>
            <a:off x="838200" y="2338388"/>
            <a:ext cx="10515600" cy="35718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00900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4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D869-361B-2BA4-028F-2ADB0F6E9F74}"/>
              </a:ext>
            </a:extLst>
          </p:cNvPr>
          <p:cNvSpPr>
            <a:spLocks noGrp="1"/>
          </p:cNvSpPr>
          <p:nvPr>
            <p:ph type="title" hasCustomPrompt="1"/>
          </p:nvPr>
        </p:nvSpPr>
        <p:spPr>
          <a:xfrm>
            <a:off x="2516955" y="550166"/>
            <a:ext cx="8836843" cy="795142"/>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95E0B41D-B357-DE33-B974-E33D7E4EA6C2}"/>
              </a:ext>
            </a:extLst>
          </p:cNvPr>
          <p:cNvSpPr>
            <a:spLocks noGrp="1"/>
          </p:cNvSpPr>
          <p:nvPr>
            <p:ph type="body" sz="quarter" idx="10" hasCustomPrompt="1"/>
          </p:nvPr>
        </p:nvSpPr>
        <p:spPr>
          <a:xfrm>
            <a:off x="2516956" y="1706252"/>
            <a:ext cx="8836844" cy="4204011"/>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60299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Closing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2C67675-9E00-E4EF-B5A4-C551BE889E94}"/>
              </a:ext>
            </a:extLst>
          </p:cNvPr>
          <p:cNvSpPr>
            <a:spLocks noGrp="1"/>
          </p:cNvSpPr>
          <p:nvPr>
            <p:ph type="body" sz="quarter" idx="10" hasCustomPrompt="1"/>
          </p:nvPr>
        </p:nvSpPr>
        <p:spPr>
          <a:xfrm>
            <a:off x="1819275" y="4703974"/>
            <a:ext cx="8653463" cy="612563"/>
          </a:xfrm>
        </p:spPr>
        <p:txBody>
          <a:bodyPr anchor="ctr"/>
          <a:lstStyle>
            <a:lvl1pPr marL="0" indent="0" algn="ctr">
              <a:buNone/>
              <a:defRPr>
                <a:solidFill>
                  <a:schemeClr val="accent3"/>
                </a:solidFill>
                <a:latin typeface="+mn-lt"/>
              </a:defRPr>
            </a:lvl1pPr>
          </a:lstStyle>
          <a:p>
            <a:pPr lvl="0"/>
            <a:r>
              <a:rPr lang="en-US"/>
              <a:t>Optional final thought or thank you</a:t>
            </a:r>
          </a:p>
        </p:txBody>
      </p:sp>
    </p:spTree>
    <p:extLst>
      <p:ext uri="{BB962C8B-B14F-4D97-AF65-F5344CB8AC3E}">
        <p14:creationId xmlns:p14="http://schemas.microsoft.com/office/powerpoint/2010/main" val="30366615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losing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A1456BAF-E306-6B03-0105-F5C512EA1F54}"/>
              </a:ext>
            </a:extLst>
          </p:cNvPr>
          <p:cNvSpPr>
            <a:spLocks noGrp="1"/>
          </p:cNvSpPr>
          <p:nvPr>
            <p:ph type="body" sz="quarter" idx="10" hasCustomPrompt="1"/>
          </p:nvPr>
        </p:nvSpPr>
        <p:spPr>
          <a:xfrm>
            <a:off x="7616858" y="4666268"/>
            <a:ext cx="4015377" cy="358038"/>
          </a:xfrm>
        </p:spPr>
        <p:txBody>
          <a:bodyPr anchor="ctr">
            <a:noAutofit/>
          </a:bodyPr>
          <a:lstStyle>
            <a:lvl1pPr marL="0" indent="0" algn="ctr">
              <a:buNone/>
              <a:defRPr sz="1800">
                <a:solidFill>
                  <a:schemeClr val="accent3"/>
                </a:solidFill>
                <a:latin typeface="+mn-lt"/>
              </a:defRPr>
            </a:lvl1pPr>
          </a:lstStyle>
          <a:p>
            <a:pPr lvl="0"/>
            <a:r>
              <a:rPr lang="en-US"/>
              <a:t>Optional final thought or thank you</a:t>
            </a:r>
          </a:p>
        </p:txBody>
      </p:sp>
    </p:spTree>
    <p:extLst>
      <p:ext uri="{BB962C8B-B14F-4D97-AF65-F5344CB8AC3E}">
        <p14:creationId xmlns:p14="http://schemas.microsoft.com/office/powerpoint/2010/main" val="2145655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CFC7D-BBDC-662F-86B0-46D89EAFE113}"/>
              </a:ext>
            </a:extLst>
          </p:cNvPr>
          <p:cNvSpPr>
            <a:spLocks noGrp="1"/>
          </p:cNvSpPr>
          <p:nvPr>
            <p:ph type="title" hasCustomPrompt="1"/>
          </p:nvPr>
        </p:nvSpPr>
        <p:spPr>
          <a:xfrm>
            <a:off x="678802" y="1694305"/>
            <a:ext cx="10834396" cy="2519476"/>
          </a:xfrm>
        </p:spPr>
        <p:txBody>
          <a:bodyPr/>
          <a:lstStyle>
            <a:lvl1pPr>
              <a:defRPr/>
            </a:lvl1pPr>
          </a:lstStyle>
          <a:p>
            <a:r>
              <a:rPr lang="en-US"/>
              <a:t>Insert quote</a:t>
            </a:r>
          </a:p>
        </p:txBody>
      </p:sp>
      <p:sp>
        <p:nvSpPr>
          <p:cNvPr id="3" name="Text Placeholder 3">
            <a:extLst>
              <a:ext uri="{FF2B5EF4-FFF2-40B4-BE49-F238E27FC236}">
                <a16:creationId xmlns:a16="http://schemas.microsoft.com/office/drawing/2014/main" id="{03A618F3-980B-101D-7B01-A20C4AC542BD}"/>
              </a:ext>
            </a:extLst>
          </p:cNvPr>
          <p:cNvSpPr>
            <a:spLocks noGrp="1"/>
          </p:cNvSpPr>
          <p:nvPr>
            <p:ph type="body" sz="quarter" idx="10" hasCustomPrompt="1"/>
          </p:nvPr>
        </p:nvSpPr>
        <p:spPr>
          <a:xfrm>
            <a:off x="8126413" y="5251450"/>
            <a:ext cx="3386137" cy="574675"/>
          </a:xfrm>
        </p:spPr>
        <p:txBody>
          <a:bodyPr/>
          <a:lstStyle>
            <a:lvl1pPr marL="0" indent="0">
              <a:buNone/>
              <a:defRPr/>
            </a:lvl1pPr>
            <a:lvl5pPr>
              <a:defRPr/>
            </a:lvl5pPr>
          </a:lstStyle>
          <a:p>
            <a:pPr lvl="0"/>
            <a:r>
              <a:rPr lang="en-US"/>
              <a:t>- Name, Company</a:t>
            </a:r>
          </a:p>
        </p:txBody>
      </p:sp>
    </p:spTree>
    <p:extLst>
      <p:ext uri="{BB962C8B-B14F-4D97-AF65-F5344CB8AC3E}">
        <p14:creationId xmlns:p14="http://schemas.microsoft.com/office/powerpoint/2010/main" val="10488609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urple Bar on Left">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6F92AE6-1220-4AD7-9349-FA271716DA67}"/>
              </a:ext>
            </a:extLst>
          </p:cNvPr>
          <p:cNvSpPr txBox="1"/>
          <p:nvPr userDrawn="1"/>
        </p:nvSpPr>
        <p:spPr>
          <a:xfrm>
            <a:off x="213360" y="874903"/>
            <a:ext cx="2390944" cy="630942"/>
          </a:xfrm>
          <a:prstGeom prst="rect">
            <a:avLst/>
          </a:prstGeom>
          <a:noFill/>
        </p:spPr>
        <p:txBody>
          <a:bodyPr wrap="square" rtlCol="0">
            <a:spAutoFit/>
          </a:bodyPr>
          <a:lstStyle/>
          <a:p>
            <a:pPr algn="r">
              <a:lnSpc>
                <a:spcPts val="4200"/>
              </a:lnSpc>
            </a:pPr>
            <a:endParaRPr lang="en-US" sz="3600">
              <a:solidFill>
                <a:schemeClr val="bg1"/>
              </a:solidFill>
              <a:latin typeface="Palatino Linotype" panose="02040502050505030304" pitchFamily="18" charset="0"/>
            </a:endParaRPr>
          </a:p>
        </p:txBody>
      </p:sp>
      <p:sp>
        <p:nvSpPr>
          <p:cNvPr id="11" name="Rectangle 10"/>
          <p:cNvSpPr/>
          <p:nvPr userDrawn="1"/>
        </p:nvSpPr>
        <p:spPr>
          <a:xfrm>
            <a:off x="3733801" y="1028700"/>
            <a:ext cx="7254012" cy="369332"/>
          </a:xfrm>
          <a:prstGeom prst="rect">
            <a:avLst/>
          </a:prstGeom>
        </p:spPr>
        <p:txBody>
          <a:bodyPr wrap="square" numCol="1">
            <a:spAutoFit/>
          </a:bodyPr>
          <a:lstStyle/>
          <a:p>
            <a:pPr marL="342900" indent="-342900">
              <a:spcAft>
                <a:spcPts val="600"/>
              </a:spcAft>
              <a:buClr>
                <a:srgbClr val="FB515B"/>
              </a:buClr>
              <a:buFont typeface="+mj-lt"/>
              <a:buAutoNum type="arabicPeriod"/>
            </a:pPr>
            <a:endParaRPr lang="en-US">
              <a:latin typeface="Palatino Linotype" charset="0"/>
              <a:ea typeface="Palatino Linotype" charset="0"/>
              <a:cs typeface="Palatino Linotype" charset="0"/>
            </a:endParaRPr>
          </a:p>
        </p:txBody>
      </p:sp>
    </p:spTree>
    <p:extLst>
      <p:ext uri="{BB962C8B-B14F-4D97-AF65-F5344CB8AC3E}">
        <p14:creationId xmlns:p14="http://schemas.microsoft.com/office/powerpoint/2010/main" val="9662238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352">
          <p15:clr>
            <a:srgbClr val="FBAE40"/>
          </p15:clr>
        </p15:guide>
        <p15:guide id="4" orient="horz" pos="648">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F55802-17CA-4076-B857-C9DC108ED7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0745" y="1183132"/>
            <a:ext cx="2681375" cy="679281"/>
          </a:xfrm>
          <a:prstGeom prst="rect">
            <a:avLst/>
          </a:prstGeom>
        </p:spPr>
      </p:pic>
      <p:cxnSp>
        <p:nvCxnSpPr>
          <p:cNvPr id="11" name="Straight Connector 10">
            <a:extLst>
              <a:ext uri="{FF2B5EF4-FFF2-40B4-BE49-F238E27FC236}">
                <a16:creationId xmlns:a16="http://schemas.microsoft.com/office/drawing/2014/main" id="{94BF3282-D615-4942-B153-7DA6A0F402BD}"/>
              </a:ext>
            </a:extLst>
          </p:cNvPr>
          <p:cNvCxnSpPr/>
          <p:nvPr userDrawn="1"/>
        </p:nvCxnSpPr>
        <p:spPr>
          <a:xfrm>
            <a:off x="437745" y="51714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F4EB36-3AAF-4966-AD85-26AED9BA913F}"/>
              </a:ext>
            </a:extLst>
          </p:cNvPr>
          <p:cNvCxnSpPr/>
          <p:nvPr userDrawn="1"/>
        </p:nvCxnSpPr>
        <p:spPr>
          <a:xfrm>
            <a:off x="437745" y="20218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2">
            <a:extLst>
              <a:ext uri="{FF2B5EF4-FFF2-40B4-BE49-F238E27FC236}">
                <a16:creationId xmlns:a16="http://schemas.microsoft.com/office/drawing/2014/main" id="{B9B7B0BB-251E-4D4A-8DE2-2258F3114021}"/>
              </a:ext>
            </a:extLst>
          </p:cNvPr>
          <p:cNvSpPr txBox="1">
            <a:spLocks/>
          </p:cNvSpPr>
          <p:nvPr userDrawn="1"/>
        </p:nvSpPr>
        <p:spPr>
          <a:xfrm>
            <a:off x="685006" y="3880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9EB3B"/>
                </a:solidFill>
                <a:latin typeface="Palatino Linotype" panose="02040502050505030304" pitchFamily="18" charset="0"/>
                <a:ea typeface="+mj-ea"/>
                <a:cs typeface="+mj-cs"/>
              </a:defRPr>
            </a:lvl1pPr>
          </a:lstStyle>
          <a:p>
            <a:endParaRPr lang="en-US"/>
          </a:p>
        </p:txBody>
      </p:sp>
    </p:spTree>
    <p:extLst>
      <p:ext uri="{BB962C8B-B14F-4D97-AF65-F5344CB8AC3E}">
        <p14:creationId xmlns:p14="http://schemas.microsoft.com/office/powerpoint/2010/main" val="2571295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Gradient">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B9B7B0BB-251E-4D4A-8DE2-2258F3114021}"/>
              </a:ext>
            </a:extLst>
          </p:cNvPr>
          <p:cNvSpPr txBox="1">
            <a:spLocks/>
          </p:cNvSpPr>
          <p:nvPr userDrawn="1"/>
        </p:nvSpPr>
        <p:spPr>
          <a:xfrm>
            <a:off x="437745" y="34796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9EB3B"/>
                </a:solidFill>
                <a:latin typeface="Palatino Linotype" panose="02040502050505030304" pitchFamily="18" charset="0"/>
                <a:ea typeface="+mj-ea"/>
                <a:cs typeface="+mj-cs"/>
              </a:defRPr>
            </a:lvl1pPr>
          </a:lstStyle>
          <a:p>
            <a:endParaRPr lang="en-US"/>
          </a:p>
        </p:txBody>
      </p:sp>
      <p:pic>
        <p:nvPicPr>
          <p:cNvPr id="14" name="Picture 13">
            <a:extLst>
              <a:ext uri="{FF2B5EF4-FFF2-40B4-BE49-F238E27FC236}">
                <a16:creationId xmlns:a16="http://schemas.microsoft.com/office/drawing/2014/main" id="{B3F55802-17CA-4076-B857-C9DC108ED7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0745" y="1183132"/>
            <a:ext cx="2681375" cy="679281"/>
          </a:xfrm>
          <a:prstGeom prst="rect">
            <a:avLst/>
          </a:prstGeom>
        </p:spPr>
      </p:pic>
      <p:cxnSp>
        <p:nvCxnSpPr>
          <p:cNvPr id="15" name="Straight Connector 14">
            <a:extLst>
              <a:ext uri="{FF2B5EF4-FFF2-40B4-BE49-F238E27FC236}">
                <a16:creationId xmlns:a16="http://schemas.microsoft.com/office/drawing/2014/main" id="{94BF3282-D615-4942-B153-7DA6A0F402BD}"/>
              </a:ext>
            </a:extLst>
          </p:cNvPr>
          <p:cNvCxnSpPr/>
          <p:nvPr userDrawn="1"/>
        </p:nvCxnSpPr>
        <p:spPr>
          <a:xfrm>
            <a:off x="437745" y="51714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FF4EB36-3AAF-4966-AD85-26AED9BA913F}"/>
              </a:ext>
            </a:extLst>
          </p:cNvPr>
          <p:cNvCxnSpPr/>
          <p:nvPr userDrawn="1"/>
        </p:nvCxnSpPr>
        <p:spPr>
          <a:xfrm>
            <a:off x="437745" y="20218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3048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C93C5-DC69-CF0C-A968-743B7621CDE4}"/>
              </a:ext>
            </a:extLst>
          </p:cNvPr>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4" name="Text Placeholder 3">
            <a:extLst>
              <a:ext uri="{FF2B5EF4-FFF2-40B4-BE49-F238E27FC236}">
                <a16:creationId xmlns:a16="http://schemas.microsoft.com/office/drawing/2014/main" id="{978517F2-EDC0-55D1-3C20-37122B382E12}"/>
              </a:ext>
            </a:extLst>
          </p:cNvPr>
          <p:cNvSpPr>
            <a:spLocks noGrp="1"/>
          </p:cNvSpPr>
          <p:nvPr>
            <p:ph type="body" sz="quarter" idx="10"/>
          </p:nvPr>
        </p:nvSpPr>
        <p:spPr>
          <a:xfrm>
            <a:off x="838200" y="2243138"/>
            <a:ext cx="7881938" cy="329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225680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47" Type="http://schemas.openxmlformats.org/officeDocument/2006/relationships/theme" Target="../theme/theme2.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45" Type="http://schemas.openxmlformats.org/officeDocument/2006/relationships/slideLayout" Target="../slideLayouts/slideLayout78.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4" Type="http://schemas.openxmlformats.org/officeDocument/2006/relationships/slideLayout" Target="../slideLayouts/slideLayout77.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8" Type="http://schemas.openxmlformats.org/officeDocument/2006/relationships/slideLayout" Target="../slideLayouts/slideLayout41.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46" Type="http://schemas.openxmlformats.org/officeDocument/2006/relationships/slideLayout" Target="../slideLayouts/slideLayout79.xml"/><Relationship Id="rId20" Type="http://schemas.openxmlformats.org/officeDocument/2006/relationships/slideLayout" Target="../slideLayouts/slideLayout53.xml"/><Relationship Id="rId41" Type="http://schemas.openxmlformats.org/officeDocument/2006/relationships/slideLayout" Target="../slideLayouts/slideLayout7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slideLayout" Target="../slideLayouts/slideLayout81.xml"/><Relationship Id="rId1" Type="http://schemas.openxmlformats.org/officeDocument/2006/relationships/slideLayout" Target="../slideLayouts/slideLayout80.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2B8936-0D94-41B3-A738-1C3524D27662}"/>
              </a:ext>
            </a:extLst>
          </p:cNvPr>
          <p:cNvSpPr>
            <a:spLocks noGrp="1"/>
          </p:cNvSpPr>
          <p:nvPr>
            <p:ph type="title"/>
          </p:nvPr>
        </p:nvSpPr>
        <p:spPr>
          <a:xfrm>
            <a:off x="838200" y="365125"/>
            <a:ext cx="10834396"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2EED2-8833-4199-880B-67F4901C3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7237215"/>
      </p:ext>
    </p:extLst>
  </p:cSld>
  <p:clrMap bg1="lt1" tx1="dk1" bg2="lt2" tx2="dk2" accent1="accent1" accent2="accent2" accent3="accent3" accent4="accent4" accent5="accent5" accent6="accent6" hlink="hlink" folHlink="folHlink"/>
  <p:sldLayoutIdLst>
    <p:sldLayoutId id="2147483660"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3" r:id="rId16"/>
    <p:sldLayoutId id="2147483682"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742" r:id="rId29"/>
    <p:sldLayoutId id="2147483753" r:id="rId30"/>
    <p:sldLayoutId id="2147483758" r:id="rId31"/>
    <p:sldLayoutId id="2147483759" r:id="rId32"/>
    <p:sldLayoutId id="2147483760" r:id="rId33"/>
  </p:sldLayoutIdLst>
  <p:hf hdr="0" ftr="0" dt="0"/>
  <p:txStyles>
    <p:titleStyle>
      <a:lvl1pPr algn="l" defTabSz="914400" rtl="0" eaLnBrk="1" latinLnBrk="0" hangingPunct="1">
        <a:lnSpc>
          <a:spcPct val="90000"/>
        </a:lnSpc>
        <a:spcBef>
          <a:spcPct val="0"/>
        </a:spcBef>
        <a:buNone/>
        <a:defRPr sz="44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B273B9-6953-5CC4-BD41-059D9B350B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TITLE</a:t>
            </a:r>
          </a:p>
        </p:txBody>
      </p:sp>
      <p:sp>
        <p:nvSpPr>
          <p:cNvPr id="3" name="Text Placeholder 2">
            <a:extLst>
              <a:ext uri="{FF2B5EF4-FFF2-40B4-BE49-F238E27FC236}">
                <a16:creationId xmlns:a16="http://schemas.microsoft.com/office/drawing/2014/main" id="{254E0F3A-124D-CF10-113A-228F87D4E7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6603A-C3AE-0739-1618-7AB1428671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5EB187-6316-49A0-A7D3-6BDDB1BF9DB6}" type="datetimeFigureOut">
              <a:rPr lang="en-US" smtClean="0"/>
              <a:t>8/8/2025</a:t>
            </a:fld>
            <a:endParaRPr lang="en-US"/>
          </a:p>
        </p:txBody>
      </p:sp>
      <p:sp>
        <p:nvSpPr>
          <p:cNvPr id="5" name="Footer Placeholder 4">
            <a:extLst>
              <a:ext uri="{FF2B5EF4-FFF2-40B4-BE49-F238E27FC236}">
                <a16:creationId xmlns:a16="http://schemas.microsoft.com/office/drawing/2014/main" id="{4F7A8085-DCD2-4293-52A9-6B2AE37B29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435501-B6B6-8A01-FF2B-D9B1F6C45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3D1BAD-C9EB-461A-B990-552E46F04C83}" type="slidenum">
              <a:rPr lang="en-US" smtClean="0"/>
              <a:t>‹#›</a:t>
            </a:fld>
            <a:endParaRPr lang="en-US"/>
          </a:p>
        </p:txBody>
      </p:sp>
    </p:spTree>
    <p:extLst>
      <p:ext uri="{BB962C8B-B14F-4D97-AF65-F5344CB8AC3E}">
        <p14:creationId xmlns:p14="http://schemas.microsoft.com/office/powerpoint/2010/main" val="285104900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 id="2147483728" r:id="rId33"/>
    <p:sldLayoutId id="2147483729" r:id="rId34"/>
    <p:sldLayoutId id="2147483730" r:id="rId35"/>
    <p:sldLayoutId id="2147483731" r:id="rId36"/>
    <p:sldLayoutId id="2147483732" r:id="rId37"/>
    <p:sldLayoutId id="2147483733" r:id="rId38"/>
    <p:sldLayoutId id="2147483734" r:id="rId39"/>
    <p:sldLayoutId id="2147483735" r:id="rId40"/>
    <p:sldLayoutId id="2147483736" r:id="rId41"/>
    <p:sldLayoutId id="2147483737" r:id="rId42"/>
    <p:sldLayoutId id="2147483738" r:id="rId43"/>
    <p:sldLayoutId id="2147483739" r:id="rId44"/>
    <p:sldLayoutId id="2147483740" r:id="rId45"/>
    <p:sldLayoutId id="2147483741" r:id="rId46"/>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2B8936-0D94-41B3-A738-1C3524D27662}"/>
              </a:ext>
            </a:extLst>
          </p:cNvPr>
          <p:cNvSpPr>
            <a:spLocks noGrp="1"/>
          </p:cNvSpPr>
          <p:nvPr>
            <p:ph type="title"/>
          </p:nvPr>
        </p:nvSpPr>
        <p:spPr>
          <a:xfrm>
            <a:off x="838200" y="365125"/>
            <a:ext cx="10834396"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2EED2-8833-4199-880B-67F4901C3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6BD90-FCD7-4EF5-AAF5-1A8A3B0B3E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B6AED56-CE90-48B8-8B9C-761A8B66ED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B48842-4896-4BD7-9B6A-1BBC7C8A53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B816CF-AA9B-43E8-B03A-27A77900809F}" type="slidenum">
              <a:rPr lang="en-US" smtClean="0"/>
              <a:t>‹#›</a:t>
            </a:fld>
            <a:endParaRPr lang="en-US"/>
          </a:p>
        </p:txBody>
      </p:sp>
    </p:spTree>
    <p:extLst>
      <p:ext uri="{BB962C8B-B14F-4D97-AF65-F5344CB8AC3E}">
        <p14:creationId xmlns:p14="http://schemas.microsoft.com/office/powerpoint/2010/main" val="2579000365"/>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Lst>
  <p:hf hdr="0" ftr="0" dt="0"/>
  <p:txStyles>
    <p:titleStyle>
      <a:lvl1pPr algn="l" defTabSz="914400" rtl="0" eaLnBrk="1" latinLnBrk="0" hangingPunct="1">
        <a:lnSpc>
          <a:spcPct val="90000"/>
        </a:lnSpc>
        <a:spcBef>
          <a:spcPct val="0"/>
        </a:spcBef>
        <a:buNone/>
        <a:defRPr sz="44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96.png"/><Relationship Id="rId4" Type="http://schemas.openxmlformats.org/officeDocument/2006/relationships/hyperlink" Target="https://hbanet.org/who-we-are/find-your-nearest-hba-location"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8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1.xml"/><Relationship Id="rId1" Type="http://schemas.openxmlformats.org/officeDocument/2006/relationships/video" Target="https://www.youtube.com/embed/conw0EtV6CY?feature=oembed" TargetMode="External"/><Relationship Id="rId5" Type="http://schemas.openxmlformats.org/officeDocument/2006/relationships/image" Target="../media/image100.jpeg"/><Relationship Id="rId4" Type="http://schemas.openxmlformats.org/officeDocument/2006/relationships/image" Target="../media/image99.jpeg"/></Relationships>
</file>

<file path=ppt/slides/_rels/slide1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3" Type="http://schemas.openxmlformats.org/officeDocument/2006/relationships/customXml" Target="../ink/ink7.xml"/><Relationship Id="rId18" Type="http://schemas.openxmlformats.org/officeDocument/2006/relationships/customXml" Target="../ink/ink11.xml"/><Relationship Id="rId26" Type="http://schemas.openxmlformats.org/officeDocument/2006/relationships/customXml" Target="../ink/ink19.xml"/><Relationship Id="rId39" Type="http://schemas.openxmlformats.org/officeDocument/2006/relationships/image" Target="../media/image112.jpeg"/><Relationship Id="rId21" Type="http://schemas.openxmlformats.org/officeDocument/2006/relationships/customXml" Target="../ink/ink14.xml"/><Relationship Id="rId34" Type="http://schemas.openxmlformats.org/officeDocument/2006/relationships/customXml" Target="../ink/ink27.xml"/><Relationship Id="rId7" Type="http://schemas.openxmlformats.org/officeDocument/2006/relationships/customXml" Target="../ink/ink2.xml"/><Relationship Id="rId12" Type="http://schemas.openxmlformats.org/officeDocument/2006/relationships/customXml" Target="../ink/ink6.xml"/><Relationship Id="rId17" Type="http://schemas.openxmlformats.org/officeDocument/2006/relationships/image" Target="../media/image110.png"/><Relationship Id="rId25" Type="http://schemas.openxmlformats.org/officeDocument/2006/relationships/customXml" Target="../ink/ink18.xml"/><Relationship Id="rId33" Type="http://schemas.openxmlformats.org/officeDocument/2006/relationships/customXml" Target="../ink/ink26.xml"/><Relationship Id="rId38" Type="http://schemas.openxmlformats.org/officeDocument/2006/relationships/image" Target="../media/image111.png"/><Relationship Id="rId2" Type="http://schemas.openxmlformats.org/officeDocument/2006/relationships/notesSlide" Target="../notesSlides/notesSlide5.xml"/><Relationship Id="rId16" Type="http://schemas.openxmlformats.org/officeDocument/2006/relationships/customXml" Target="../ink/ink10.xml"/><Relationship Id="rId20" Type="http://schemas.openxmlformats.org/officeDocument/2006/relationships/customXml" Target="../ink/ink13.xml"/><Relationship Id="rId29" Type="http://schemas.openxmlformats.org/officeDocument/2006/relationships/customXml" Target="../ink/ink22.xml"/><Relationship Id="rId1" Type="http://schemas.openxmlformats.org/officeDocument/2006/relationships/slideLayout" Target="../slideLayouts/slideLayout32.xml"/><Relationship Id="rId6" Type="http://schemas.openxmlformats.org/officeDocument/2006/relationships/image" Target="../media/image108.png"/><Relationship Id="rId11" Type="http://schemas.openxmlformats.org/officeDocument/2006/relationships/customXml" Target="../ink/ink5.xml"/><Relationship Id="rId24" Type="http://schemas.openxmlformats.org/officeDocument/2006/relationships/customXml" Target="../ink/ink17.xml"/><Relationship Id="rId32" Type="http://schemas.openxmlformats.org/officeDocument/2006/relationships/customXml" Target="../ink/ink25.xml"/><Relationship Id="rId37" Type="http://schemas.openxmlformats.org/officeDocument/2006/relationships/customXml" Target="../ink/ink30.xml"/><Relationship Id="rId40" Type="http://schemas.openxmlformats.org/officeDocument/2006/relationships/hyperlink" Target="https://academy.hbanet.org/" TargetMode="External"/><Relationship Id="rId5" Type="http://schemas.openxmlformats.org/officeDocument/2006/relationships/customXml" Target="../ink/ink1.xml"/><Relationship Id="rId15" Type="http://schemas.openxmlformats.org/officeDocument/2006/relationships/customXml" Target="../ink/ink9.xml"/><Relationship Id="rId23" Type="http://schemas.openxmlformats.org/officeDocument/2006/relationships/customXml" Target="../ink/ink16.xml"/><Relationship Id="rId28" Type="http://schemas.openxmlformats.org/officeDocument/2006/relationships/customXml" Target="../ink/ink21.xml"/><Relationship Id="rId36" Type="http://schemas.openxmlformats.org/officeDocument/2006/relationships/customXml" Target="../ink/ink29.xml"/><Relationship Id="rId10" Type="http://schemas.openxmlformats.org/officeDocument/2006/relationships/image" Target="../media/image109.png"/><Relationship Id="rId19" Type="http://schemas.openxmlformats.org/officeDocument/2006/relationships/customXml" Target="../ink/ink12.xml"/><Relationship Id="rId31" Type="http://schemas.openxmlformats.org/officeDocument/2006/relationships/customXml" Target="../ink/ink24.xml"/><Relationship Id="rId4" Type="http://schemas.microsoft.com/office/2007/relationships/hdphoto" Target="../media/hdphoto1.wdp"/><Relationship Id="rId9" Type="http://schemas.openxmlformats.org/officeDocument/2006/relationships/customXml" Target="../ink/ink4.xml"/><Relationship Id="rId14" Type="http://schemas.openxmlformats.org/officeDocument/2006/relationships/customXml" Target="../ink/ink8.xml"/><Relationship Id="rId22" Type="http://schemas.openxmlformats.org/officeDocument/2006/relationships/customXml" Target="../ink/ink15.xml"/><Relationship Id="rId27" Type="http://schemas.openxmlformats.org/officeDocument/2006/relationships/customXml" Target="../ink/ink20.xml"/><Relationship Id="rId30" Type="http://schemas.openxmlformats.org/officeDocument/2006/relationships/customXml" Target="../ink/ink23.xml"/><Relationship Id="rId35" Type="http://schemas.openxmlformats.org/officeDocument/2006/relationships/customXml" Target="../ink/ink28.xml"/><Relationship Id="rId8" Type="http://schemas.openxmlformats.org/officeDocument/2006/relationships/customXml" Target="../ink/ink3.xml"/><Relationship Id="rId3" Type="http://schemas.openxmlformats.org/officeDocument/2006/relationships/image" Target="../media/image107.png"/></Relationships>
</file>

<file path=ppt/slides/_rels/slide22.xml.rels><?xml version="1.0" encoding="UTF-8" standalone="yes"?>
<Relationships xmlns="http://schemas.openxmlformats.org/package/2006/relationships"><Relationship Id="rId2" Type="http://schemas.openxmlformats.org/officeDocument/2006/relationships/hyperlink" Target="https://hbanet.org/membership/affinity-groups" TargetMode="Externa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hyperlink" Target="https://community.hbanet.org/home" TargetMode="External"/><Relationship Id="rId5" Type="http://schemas.openxmlformats.org/officeDocument/2006/relationships/image" Target="../media/image115.png"/><Relationship Id="rId4" Type="http://schemas.openxmlformats.org/officeDocument/2006/relationships/image" Target="../media/image114.png"/></Relationships>
</file>

<file path=ppt/slides/_rels/slide24.xml.rels><?xml version="1.0" encoding="UTF-8" standalone="yes"?>
<Relationships xmlns="http://schemas.openxmlformats.org/package/2006/relationships"><Relationship Id="rId2" Type="http://schemas.openxmlformats.org/officeDocument/2006/relationships/hyperlink" Target="https://hbanet.org/event-calendar/career-conversations" TargetMode="Externa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hbanet.org/event-calendar/mentoring-program" TargetMode="External"/><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117.png"/><Relationship Id="rId4" Type="http://schemas.openxmlformats.org/officeDocument/2006/relationships/image" Target="../media/image116.jpeg"/></Relationships>
</file>

<file path=ppt/slides/_rels/slide2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hyperlink" Target="https://hbanet.org/events-and-programs/sprint-program" TargetMode="External"/><Relationship Id="rId4" Type="http://schemas.openxmlformats.org/officeDocument/2006/relationships/image" Target="../media/image119.png"/></Relationships>
</file>

<file path=ppt/slides/_rels/slide2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xml"/><Relationship Id="rId1" Type="http://schemas.openxmlformats.org/officeDocument/2006/relationships/slideLayout" Target="../slideLayouts/slideLayout31.xml"/><Relationship Id="rId5" Type="http://schemas.openxmlformats.org/officeDocument/2006/relationships/hyperlink" Target="https://hbanet.org/membership/ambassador-program" TargetMode="External"/><Relationship Id="rId4" Type="http://schemas.openxmlformats.org/officeDocument/2006/relationships/image" Target="../media/image121.png"/></Relationships>
</file>

<file path=ppt/slides/_rels/slide29.xml.rels><?xml version="1.0" encoding="UTF-8" standalone="yes"?>
<Relationships xmlns="http://schemas.openxmlformats.org/package/2006/relationships"><Relationship Id="rId2" Type="http://schemas.openxmlformats.org/officeDocument/2006/relationships/hyperlink" Target="https://hbanet.org/hbathinktank" TargetMode="Externa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1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6.xml"/><Relationship Id="rId4" Type="http://schemas.openxmlformats.org/officeDocument/2006/relationships/image" Target="../media/image127.jpeg"/></Relationships>
</file>

<file path=ppt/slides/_rels/slide3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6.xml"/><Relationship Id="rId4" Type="http://schemas.openxmlformats.org/officeDocument/2006/relationships/image" Target="../media/image130.jpeg"/></Relationships>
</file>

<file path=ppt/slides/_rels/slide35.xml.rels><?xml version="1.0" encoding="UTF-8" standalone="yes"?>
<Relationships xmlns="http://schemas.openxmlformats.org/package/2006/relationships"><Relationship Id="rId2" Type="http://schemas.openxmlformats.org/officeDocument/2006/relationships/hyperlink" Target="https://hbanet.org/building-better-business-connections-3bc" TargetMode="Externa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2.png"/><Relationship Id="rId18" Type="http://schemas.openxmlformats.org/officeDocument/2006/relationships/image" Target="../media/image147.png"/><Relationship Id="rId26" Type="http://schemas.openxmlformats.org/officeDocument/2006/relationships/image" Target="../media/image155.png"/><Relationship Id="rId3" Type="http://schemas.openxmlformats.org/officeDocument/2006/relationships/image" Target="../media/image133.jpeg"/><Relationship Id="rId21" Type="http://schemas.openxmlformats.org/officeDocument/2006/relationships/image" Target="../media/image150.png"/><Relationship Id="rId7" Type="http://schemas.openxmlformats.org/officeDocument/2006/relationships/image" Target="../media/image136.jpeg"/><Relationship Id="rId12" Type="http://schemas.openxmlformats.org/officeDocument/2006/relationships/image" Target="../media/image141.jpeg"/><Relationship Id="rId17" Type="http://schemas.openxmlformats.org/officeDocument/2006/relationships/image" Target="../media/image146.jpeg"/><Relationship Id="rId25" Type="http://schemas.openxmlformats.org/officeDocument/2006/relationships/image" Target="../media/image154.png"/><Relationship Id="rId2" Type="http://schemas.openxmlformats.org/officeDocument/2006/relationships/image" Target="../media/image132.jpeg"/><Relationship Id="rId16" Type="http://schemas.openxmlformats.org/officeDocument/2006/relationships/image" Target="../media/image145.jpeg"/><Relationship Id="rId20" Type="http://schemas.openxmlformats.org/officeDocument/2006/relationships/image" Target="../media/image149.png"/><Relationship Id="rId29" Type="http://schemas.openxmlformats.org/officeDocument/2006/relationships/image" Target="../media/image158.png"/><Relationship Id="rId1" Type="http://schemas.openxmlformats.org/officeDocument/2006/relationships/slideLayout" Target="../slideLayouts/slideLayout40.xml"/><Relationship Id="rId6" Type="http://schemas.openxmlformats.org/officeDocument/2006/relationships/image" Target="../media/image135.png"/><Relationship Id="rId11" Type="http://schemas.openxmlformats.org/officeDocument/2006/relationships/image" Target="../media/image140.png"/><Relationship Id="rId24" Type="http://schemas.openxmlformats.org/officeDocument/2006/relationships/image" Target="../media/image153.png"/><Relationship Id="rId32" Type="http://schemas.openxmlformats.org/officeDocument/2006/relationships/image" Target="../media/image161.jpeg"/><Relationship Id="rId5" Type="http://schemas.openxmlformats.org/officeDocument/2006/relationships/hyperlink" Target="http://uscommon.lundbeck.com/us_common/" TargetMode="External"/><Relationship Id="rId15" Type="http://schemas.openxmlformats.org/officeDocument/2006/relationships/image" Target="../media/image144.jpeg"/><Relationship Id="rId23" Type="http://schemas.openxmlformats.org/officeDocument/2006/relationships/image" Target="../media/image152.png"/><Relationship Id="rId28" Type="http://schemas.openxmlformats.org/officeDocument/2006/relationships/image" Target="../media/image157.jpeg"/><Relationship Id="rId10" Type="http://schemas.openxmlformats.org/officeDocument/2006/relationships/image" Target="../media/image139.jpeg"/><Relationship Id="rId19" Type="http://schemas.openxmlformats.org/officeDocument/2006/relationships/image" Target="../media/image148.jpeg"/><Relationship Id="rId31" Type="http://schemas.openxmlformats.org/officeDocument/2006/relationships/image" Target="../media/image160.png"/><Relationship Id="rId4" Type="http://schemas.openxmlformats.org/officeDocument/2006/relationships/image" Target="../media/image134.png"/><Relationship Id="rId9" Type="http://schemas.openxmlformats.org/officeDocument/2006/relationships/image" Target="../media/image138.jpeg"/><Relationship Id="rId14" Type="http://schemas.openxmlformats.org/officeDocument/2006/relationships/image" Target="../media/image143.jpeg"/><Relationship Id="rId22" Type="http://schemas.openxmlformats.org/officeDocument/2006/relationships/image" Target="../media/image151.png"/><Relationship Id="rId27" Type="http://schemas.openxmlformats.org/officeDocument/2006/relationships/image" Target="../media/image156.png"/><Relationship Id="rId30" Type="http://schemas.openxmlformats.org/officeDocument/2006/relationships/image" Target="../media/image15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hyperlink" Target="mailto:CorporatePartners@HBAnet.org" TargetMode="Externa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hyperlink" Target="mailto:HBA@HBAnet.org" TargetMode="Externa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svg"/><Relationship Id="rId2" Type="http://schemas.openxmlformats.org/officeDocument/2006/relationships/image" Target="../media/image73.jpeg"/><Relationship Id="rId16" Type="http://schemas.openxmlformats.org/officeDocument/2006/relationships/image" Target="../media/image87.svg"/><Relationship Id="rId1" Type="http://schemas.openxmlformats.org/officeDocument/2006/relationships/slideLayout" Target="../slideLayouts/slideLayout80.xml"/><Relationship Id="rId6" Type="http://schemas.openxmlformats.org/officeDocument/2006/relationships/image" Target="../media/image77.sv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 Id="rId14" Type="http://schemas.openxmlformats.org/officeDocument/2006/relationships/image" Target="../media/image85.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902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Title 1">
            <a:extLst>
              <a:ext uri="{FF2B5EF4-FFF2-40B4-BE49-F238E27FC236}">
                <a16:creationId xmlns:a16="http://schemas.microsoft.com/office/drawing/2014/main" id="{AA5B6E31-2C2A-11FF-7A7F-BD14A0F555A7}"/>
              </a:ext>
            </a:extLst>
          </p:cNvPr>
          <p:cNvSpPr txBox="1">
            <a:spLocks/>
          </p:cNvSpPr>
          <p:nvPr/>
        </p:nvSpPr>
        <p:spPr>
          <a:xfrm>
            <a:off x="3940262" y="5483799"/>
            <a:ext cx="10515600" cy="893404"/>
          </a:xfrm>
          <a:prstGeom prst="rect">
            <a:avLst/>
          </a:prstGeom>
          <a:effectLst>
            <a:outerShdw blurRad="50800" dist="38100" dir="5400000" algn="t" rotWithShape="0">
              <a:prstClr val="black">
                <a:alpha val="40000"/>
              </a:prstClr>
            </a:outerShdw>
          </a:effectLst>
        </p:spPr>
        <p:txBody>
          <a:bodyPr vert="horz" lIns="0" tIns="0" rIns="0" bIns="0" rtlCol="0" anchor="ctr">
            <a:no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a:ln>
                <a:noFill/>
              </a:ln>
              <a:solidFill>
                <a:srgbClr val="7757A1"/>
              </a:solidFill>
              <a:effectLst/>
              <a:uLnTx/>
              <a:uFillTx/>
              <a:latin typeface="Tahoma"/>
              <a:ea typeface="+mj-ea"/>
              <a:cs typeface="+mj-cs"/>
            </a:endParaRPr>
          </a:p>
        </p:txBody>
      </p:sp>
      <p:sp>
        <p:nvSpPr>
          <p:cNvPr id="30" name="Title 5">
            <a:extLst>
              <a:ext uri="{FF2B5EF4-FFF2-40B4-BE49-F238E27FC236}">
                <a16:creationId xmlns:a16="http://schemas.microsoft.com/office/drawing/2014/main" id="{0AED46CA-8A5F-6B24-4A92-59A81DE57690}"/>
              </a:ext>
            </a:extLst>
          </p:cNvPr>
          <p:cNvSpPr txBox="1">
            <a:spLocks/>
          </p:cNvSpPr>
          <p:nvPr/>
        </p:nvSpPr>
        <p:spPr>
          <a:xfrm>
            <a:off x="557504" y="480797"/>
            <a:ext cx="10834396" cy="806450"/>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solidFill>
                  <a:schemeClr val="tx1">
                    <a:lumMod val="75000"/>
                  </a:schemeClr>
                </a:solidFill>
              </a:rPr>
              <a:t>Our Reach</a:t>
            </a:r>
          </a:p>
        </p:txBody>
      </p:sp>
      <p:pic>
        <p:nvPicPr>
          <p:cNvPr id="3" name="Picture 2" descr="A purple planet with continents">
            <a:extLst>
              <a:ext uri="{FF2B5EF4-FFF2-40B4-BE49-F238E27FC236}">
                <a16:creationId xmlns:a16="http://schemas.microsoft.com/office/drawing/2014/main" id="{72E00A41-9083-2D92-60BD-CE624F5E8D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520E6D2-DC5C-5562-4706-DECCEA6C5CED}"/>
              </a:ext>
            </a:extLst>
          </p:cNvPr>
          <p:cNvSpPr txBox="1"/>
          <p:nvPr/>
        </p:nvSpPr>
        <p:spPr>
          <a:xfrm>
            <a:off x="677762" y="644336"/>
            <a:ext cx="10839511" cy="707886"/>
          </a:xfrm>
          <a:prstGeom prst="rect">
            <a:avLst/>
          </a:prstGeom>
          <a:noFill/>
        </p:spPr>
        <p:txBody>
          <a:bodyPr wrap="square" lIns="91440" tIns="45720" rIns="91440" bIns="45720" rtlCol="0" anchor="t">
            <a:spAutoFit/>
          </a:bodyPr>
          <a:lstStyle/>
          <a:p>
            <a:pPr algn="ctr"/>
            <a:r>
              <a:rPr lang="en-US" sz="4000" b="1">
                <a:solidFill>
                  <a:schemeClr val="bg1"/>
                </a:solidFill>
              </a:rPr>
              <a:t>The HBA's Global Reach</a:t>
            </a:r>
            <a:endParaRPr lang="en-US" sz="4000">
              <a:solidFill>
                <a:schemeClr val="bg1"/>
              </a:solidFill>
              <a:ea typeface="Tahoma"/>
              <a:cs typeface="Tahoma"/>
            </a:endParaRPr>
          </a:p>
        </p:txBody>
      </p:sp>
      <p:sp>
        <p:nvSpPr>
          <p:cNvPr id="28" name="TextBox 27">
            <a:extLst>
              <a:ext uri="{FF2B5EF4-FFF2-40B4-BE49-F238E27FC236}">
                <a16:creationId xmlns:a16="http://schemas.microsoft.com/office/drawing/2014/main" id="{5A50F981-5D36-D474-19C5-184A33D5CA81}"/>
              </a:ext>
            </a:extLst>
          </p:cNvPr>
          <p:cNvSpPr txBox="1"/>
          <p:nvPr/>
        </p:nvSpPr>
        <p:spPr>
          <a:xfrm>
            <a:off x="678802" y="2027407"/>
            <a:ext cx="10834396" cy="1569660"/>
          </a:xfrm>
          <a:prstGeom prst="rect">
            <a:avLst/>
          </a:prstGeom>
          <a:noFill/>
        </p:spPr>
        <p:txBody>
          <a:bodyPr wrap="square" lIns="91440" tIns="45720" rIns="91440" bIns="45720" rtlCol="0" anchor="t">
            <a:spAutoFit/>
          </a:bodyPr>
          <a:lstStyle/>
          <a:p>
            <a:pPr algn="ctr"/>
            <a:r>
              <a:rPr lang="en-US" sz="2800">
                <a:solidFill>
                  <a:schemeClr val="bg1"/>
                </a:solidFill>
              </a:rPr>
              <a:t>The HBA has expanded its reach across 6 continents.</a:t>
            </a:r>
          </a:p>
          <a:p>
            <a:pPr algn="ctr"/>
            <a:endParaRPr lang="en-US" sz="1600">
              <a:solidFill>
                <a:schemeClr val="bg1"/>
              </a:solidFill>
              <a:ea typeface="Tahoma"/>
              <a:cs typeface="Tahoma"/>
            </a:endParaRPr>
          </a:p>
          <a:p>
            <a:pPr algn="ctr"/>
            <a:r>
              <a:rPr lang="en-US" sz="2400">
                <a:solidFill>
                  <a:schemeClr val="bg1"/>
                </a:solidFill>
              </a:rPr>
              <a:t>For more information about all HBA locations, </a:t>
            </a:r>
            <a:r>
              <a:rPr lang="en-US" sz="2400">
                <a:solidFill>
                  <a:schemeClr val="accent2"/>
                </a:solidFill>
                <a:hlinkClick r:id="rId4">
                  <a:extLst>
                    <a:ext uri="{A12FA001-AC4F-418D-AE19-62706E023703}">
                      <ahyp:hlinkClr xmlns:ahyp="http://schemas.microsoft.com/office/drawing/2018/hyperlinkcolor" val="tx"/>
                    </a:ext>
                  </a:extLst>
                </a:hlinkClick>
              </a:rPr>
              <a:t>click here</a:t>
            </a:r>
            <a:r>
              <a:rPr lang="en-US" sz="2400">
                <a:solidFill>
                  <a:schemeClr val="accent2"/>
                </a:solidFill>
              </a:rPr>
              <a:t> </a:t>
            </a:r>
            <a:endParaRPr lang="en-US" sz="2400">
              <a:solidFill>
                <a:schemeClr val="accent2"/>
              </a:solidFill>
              <a:ea typeface="Tahoma"/>
              <a:cs typeface="Tahoma"/>
            </a:endParaRPr>
          </a:p>
          <a:p>
            <a:pPr algn="ctr"/>
            <a:r>
              <a:rPr lang="en-US" sz="2400">
                <a:solidFill>
                  <a:schemeClr val="bg2"/>
                </a:solidFill>
              </a:rPr>
              <a:t>or scan the QR Code below.</a:t>
            </a:r>
            <a:r>
              <a:rPr lang="en-US" sz="2800">
                <a:solidFill>
                  <a:schemeClr val="bg2"/>
                </a:solidFill>
              </a:rPr>
              <a:t> </a:t>
            </a:r>
            <a:endParaRPr lang="en-US" sz="2800">
              <a:solidFill>
                <a:schemeClr val="bg2"/>
              </a:solidFill>
              <a:ea typeface="Tahoma"/>
              <a:cs typeface="Tahoma"/>
            </a:endParaRPr>
          </a:p>
        </p:txBody>
      </p:sp>
      <p:pic>
        <p:nvPicPr>
          <p:cNvPr id="7" name="Picture 6" descr="A qr code with a logo">
            <a:extLst>
              <a:ext uri="{FF2B5EF4-FFF2-40B4-BE49-F238E27FC236}">
                <a16:creationId xmlns:a16="http://schemas.microsoft.com/office/drawing/2014/main" id="{D52D0754-9ED0-E535-3983-917D89FF80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3945" y="3882460"/>
            <a:ext cx="2526969" cy="2526969"/>
          </a:xfrm>
          <a:prstGeom prst="rect">
            <a:avLst/>
          </a:prstGeom>
        </p:spPr>
      </p:pic>
    </p:spTree>
    <p:extLst>
      <p:ext uri="{BB962C8B-B14F-4D97-AF65-F5344CB8AC3E}">
        <p14:creationId xmlns:p14="http://schemas.microsoft.com/office/powerpoint/2010/main" val="582296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hart with text on it&#10;&#10;AI-generated content may be incorrect.">
            <a:extLst>
              <a:ext uri="{FF2B5EF4-FFF2-40B4-BE49-F238E27FC236}">
                <a16:creationId xmlns:a16="http://schemas.microsoft.com/office/drawing/2014/main" id="{7CD28BD3-5507-0182-C50D-A30EB7335D7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84616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AE3E1-0C2B-2B52-C212-2DA2ED2FF0B4}"/>
              </a:ext>
            </a:extLst>
          </p:cNvPr>
          <p:cNvSpPr>
            <a:spLocks noGrp="1"/>
          </p:cNvSpPr>
          <p:nvPr>
            <p:ph type="title"/>
          </p:nvPr>
        </p:nvSpPr>
        <p:spPr>
          <a:xfrm>
            <a:off x="4558848" y="2391241"/>
            <a:ext cx="6685817" cy="1325563"/>
          </a:xfrm>
        </p:spPr>
        <p:txBody>
          <a:bodyPr>
            <a:normAutofit/>
          </a:bodyPr>
          <a:lstStyle/>
          <a:p>
            <a:r>
              <a:rPr lang="en-US" sz="6000">
                <a:latin typeface="Tahoma"/>
                <a:ea typeface="Tahoma"/>
                <a:cs typeface="Tahoma"/>
              </a:rPr>
              <a:t>Membership</a:t>
            </a:r>
          </a:p>
        </p:txBody>
      </p:sp>
    </p:spTree>
    <p:extLst>
      <p:ext uri="{BB962C8B-B14F-4D97-AF65-F5344CB8AC3E}">
        <p14:creationId xmlns:p14="http://schemas.microsoft.com/office/powerpoint/2010/main" val="2091227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A3CBDB8-D566-A07D-052B-9B1AE051434D}"/>
              </a:ext>
            </a:extLst>
          </p:cNvPr>
          <p:cNvSpPr txBox="1">
            <a:spLocks/>
          </p:cNvSpPr>
          <p:nvPr/>
        </p:nvSpPr>
        <p:spPr>
          <a:xfrm>
            <a:off x="838200" y="493879"/>
            <a:ext cx="10515600" cy="893404"/>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n-US">
                <a:solidFill>
                  <a:schemeClr val="accent1"/>
                </a:solidFill>
              </a:rPr>
              <a:t>The Value of Your HBA Membership</a:t>
            </a:r>
          </a:p>
        </p:txBody>
      </p:sp>
      <p:sp>
        <p:nvSpPr>
          <p:cNvPr id="4" name="Rectangle 2">
            <a:extLst>
              <a:ext uri="{FF2B5EF4-FFF2-40B4-BE49-F238E27FC236}">
                <a16:creationId xmlns:a16="http://schemas.microsoft.com/office/drawing/2014/main" id="{9BB97339-2611-CBEA-9357-BAC8B6C39CC5}"/>
              </a:ext>
            </a:extLst>
          </p:cNvPr>
          <p:cNvSpPr/>
          <p:nvPr/>
        </p:nvSpPr>
        <p:spPr>
          <a:xfrm>
            <a:off x="3820259" y="1513872"/>
            <a:ext cx="7533541" cy="55118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4B99EC30-6E9D-AEBE-3EC1-EA0FC1562994}"/>
              </a:ext>
            </a:extLst>
          </p:cNvPr>
          <p:cNvGrpSpPr/>
          <p:nvPr/>
        </p:nvGrpSpPr>
        <p:grpSpPr>
          <a:xfrm>
            <a:off x="3805243" y="2236836"/>
            <a:ext cx="7533541" cy="200462"/>
            <a:chOff x="4432824" y="388671"/>
            <a:chExt cx="7533541" cy="200462"/>
          </a:xfrm>
        </p:grpSpPr>
        <p:sp>
          <p:nvSpPr>
            <p:cNvPr id="14" name="Freeform 35">
              <a:extLst>
                <a:ext uri="{FF2B5EF4-FFF2-40B4-BE49-F238E27FC236}">
                  <a16:creationId xmlns:a16="http://schemas.microsoft.com/office/drawing/2014/main" id="{772A2193-5A88-9C25-5082-71CEEC2F60B2}"/>
                </a:ext>
              </a:extLst>
            </p:cNvPr>
            <p:cNvSpPr>
              <a:spLocks noEditPoints="1"/>
            </p:cNvSpPr>
            <p:nvPr/>
          </p:nvSpPr>
          <p:spPr bwMode="auto">
            <a:xfrm>
              <a:off x="4432824" y="388671"/>
              <a:ext cx="174442" cy="175209"/>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5 w 96"/>
                <a:gd name="T11" fmla="*/ 52 h 96"/>
                <a:gd name="T12" fmla="*/ 53 w 96"/>
                <a:gd name="T13" fmla="*/ 76 h 96"/>
                <a:gd name="T14" fmla="*/ 48 w 96"/>
                <a:gd name="T15" fmla="*/ 77 h 96"/>
                <a:gd name="T16" fmla="*/ 44 w 96"/>
                <a:gd name="T17" fmla="*/ 76 h 96"/>
                <a:gd name="T18" fmla="*/ 43 w 96"/>
                <a:gd name="T19" fmla="*/ 75 h 96"/>
                <a:gd name="T20" fmla="*/ 43 w 96"/>
                <a:gd name="T21" fmla="*/ 66 h 96"/>
                <a:gd name="T22" fmla="*/ 52 w 96"/>
                <a:gd name="T23" fmla="*/ 56 h 96"/>
                <a:gd name="T24" fmla="*/ 22 w 96"/>
                <a:gd name="T25" fmla="*/ 56 h 96"/>
                <a:gd name="T26" fmla="*/ 16 w 96"/>
                <a:gd name="T27" fmla="*/ 50 h 96"/>
                <a:gd name="T28" fmla="*/ 16 w 96"/>
                <a:gd name="T29" fmla="*/ 46 h 96"/>
                <a:gd name="T30" fmla="*/ 22 w 96"/>
                <a:gd name="T31" fmla="*/ 40 h 96"/>
                <a:gd name="T32" fmla="*/ 52 w 96"/>
                <a:gd name="T33" fmla="*/ 40 h 96"/>
                <a:gd name="T34" fmla="*/ 42 w 96"/>
                <a:gd name="T35" fmla="*/ 30 h 96"/>
                <a:gd name="T36" fmla="*/ 43 w 96"/>
                <a:gd name="T37" fmla="*/ 22 h 96"/>
                <a:gd name="T38" fmla="*/ 44 w 96"/>
                <a:gd name="T39" fmla="*/ 20 h 96"/>
                <a:gd name="T40" fmla="*/ 52 w 96"/>
                <a:gd name="T41" fmla="*/ 20 h 96"/>
                <a:gd name="T42" fmla="*/ 75 w 96"/>
                <a:gd name="T43" fmla="*/ 44 h 96"/>
                <a:gd name="T44" fmla="*/ 75 w 96"/>
                <a:gd name="T45"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2"/>
                  </a:moveTo>
                  <a:cubicBezTo>
                    <a:pt x="53" y="76"/>
                    <a:pt x="53" y="76"/>
                    <a:pt x="53" y="76"/>
                  </a:cubicBezTo>
                  <a:cubicBezTo>
                    <a:pt x="52" y="77"/>
                    <a:pt x="50" y="77"/>
                    <a:pt x="48" y="77"/>
                  </a:cubicBezTo>
                  <a:cubicBezTo>
                    <a:pt x="47" y="77"/>
                    <a:pt x="45" y="77"/>
                    <a:pt x="44" y="76"/>
                  </a:cubicBezTo>
                  <a:cubicBezTo>
                    <a:pt x="43" y="75"/>
                    <a:pt x="43" y="75"/>
                    <a:pt x="43" y="75"/>
                  </a:cubicBezTo>
                  <a:cubicBezTo>
                    <a:pt x="41" y="72"/>
                    <a:pt x="41" y="68"/>
                    <a:pt x="43" y="66"/>
                  </a:cubicBezTo>
                  <a:cubicBezTo>
                    <a:pt x="52" y="56"/>
                    <a:pt x="52" y="56"/>
                    <a:pt x="52" y="56"/>
                  </a:cubicBezTo>
                  <a:cubicBezTo>
                    <a:pt x="22" y="56"/>
                    <a:pt x="22" y="56"/>
                    <a:pt x="22" y="56"/>
                  </a:cubicBezTo>
                  <a:cubicBezTo>
                    <a:pt x="19" y="56"/>
                    <a:pt x="16" y="53"/>
                    <a:pt x="16" y="50"/>
                  </a:cubicBezTo>
                  <a:cubicBezTo>
                    <a:pt x="16" y="46"/>
                    <a:pt x="16" y="46"/>
                    <a:pt x="16" y="46"/>
                  </a:cubicBezTo>
                  <a:cubicBezTo>
                    <a:pt x="16" y="43"/>
                    <a:pt x="19" y="40"/>
                    <a:pt x="22" y="40"/>
                  </a:cubicBezTo>
                  <a:cubicBezTo>
                    <a:pt x="52" y="40"/>
                    <a:pt x="52" y="40"/>
                    <a:pt x="52" y="40"/>
                  </a:cubicBezTo>
                  <a:cubicBezTo>
                    <a:pt x="42" y="30"/>
                    <a:pt x="42" y="30"/>
                    <a:pt x="42" y="30"/>
                  </a:cubicBezTo>
                  <a:cubicBezTo>
                    <a:pt x="40" y="28"/>
                    <a:pt x="40" y="24"/>
                    <a:pt x="43" y="22"/>
                  </a:cubicBezTo>
                  <a:cubicBezTo>
                    <a:pt x="44" y="20"/>
                    <a:pt x="44" y="20"/>
                    <a:pt x="44" y="20"/>
                  </a:cubicBezTo>
                  <a:cubicBezTo>
                    <a:pt x="46" y="18"/>
                    <a:pt x="50" y="18"/>
                    <a:pt x="52" y="20"/>
                  </a:cubicBezTo>
                  <a:cubicBezTo>
                    <a:pt x="75" y="44"/>
                    <a:pt x="75" y="44"/>
                    <a:pt x="75" y="44"/>
                  </a:cubicBezTo>
                  <a:cubicBezTo>
                    <a:pt x="77" y="46"/>
                    <a:pt x="77" y="50"/>
                    <a:pt x="75" y="5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sp>
          <p:nvSpPr>
            <p:cNvPr id="19" name="Text Placeholder 9">
              <a:extLst>
                <a:ext uri="{FF2B5EF4-FFF2-40B4-BE49-F238E27FC236}">
                  <a16:creationId xmlns:a16="http://schemas.microsoft.com/office/drawing/2014/main" id="{6F23FAC7-FEB6-C7E3-CA32-27168F16131E}"/>
                </a:ext>
              </a:extLst>
            </p:cNvPr>
            <p:cNvSpPr txBox="1">
              <a:spLocks/>
            </p:cNvSpPr>
            <p:nvPr/>
          </p:nvSpPr>
          <p:spPr>
            <a:xfrm>
              <a:off x="4718613" y="395234"/>
              <a:ext cx="7247752"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400"/>
                <a:t>Exclusive </a:t>
              </a:r>
              <a:r>
                <a:rPr lang="en-US" sz="1400" b="1"/>
                <a:t>networking events</a:t>
              </a:r>
            </a:p>
          </p:txBody>
        </p:sp>
      </p:grpSp>
      <p:sp>
        <p:nvSpPr>
          <p:cNvPr id="5" name="Text Placeholder 9">
            <a:extLst>
              <a:ext uri="{FF2B5EF4-FFF2-40B4-BE49-F238E27FC236}">
                <a16:creationId xmlns:a16="http://schemas.microsoft.com/office/drawing/2014/main" id="{B63DC16A-7350-CA7C-5CFE-A8B8C9AB5AFB}"/>
              </a:ext>
            </a:extLst>
          </p:cNvPr>
          <p:cNvSpPr txBox="1">
            <a:spLocks/>
          </p:cNvSpPr>
          <p:nvPr/>
        </p:nvSpPr>
        <p:spPr>
          <a:xfrm>
            <a:off x="4057367" y="1666352"/>
            <a:ext cx="6495439" cy="246221"/>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600" b="1">
                <a:solidFill>
                  <a:schemeClr val="bg1"/>
                </a:solidFill>
              </a:rPr>
              <a:t>Membership Benefits:</a:t>
            </a:r>
          </a:p>
        </p:txBody>
      </p:sp>
      <p:grpSp>
        <p:nvGrpSpPr>
          <p:cNvPr id="44" name="Group 43">
            <a:extLst>
              <a:ext uri="{FF2B5EF4-FFF2-40B4-BE49-F238E27FC236}">
                <a16:creationId xmlns:a16="http://schemas.microsoft.com/office/drawing/2014/main" id="{AFA05E9D-F1F3-15AF-A44E-CE5546DB5F7B}"/>
              </a:ext>
            </a:extLst>
          </p:cNvPr>
          <p:cNvGrpSpPr/>
          <p:nvPr/>
        </p:nvGrpSpPr>
        <p:grpSpPr>
          <a:xfrm>
            <a:off x="3805243" y="2539886"/>
            <a:ext cx="7533541" cy="200462"/>
            <a:chOff x="4432824" y="388671"/>
            <a:chExt cx="7533541" cy="200462"/>
          </a:xfrm>
        </p:grpSpPr>
        <p:sp>
          <p:nvSpPr>
            <p:cNvPr id="45" name="Freeform 35">
              <a:extLst>
                <a:ext uri="{FF2B5EF4-FFF2-40B4-BE49-F238E27FC236}">
                  <a16:creationId xmlns:a16="http://schemas.microsoft.com/office/drawing/2014/main" id="{BF78F41F-BA2A-1EAD-D8F9-64DA24A23510}"/>
                </a:ext>
              </a:extLst>
            </p:cNvPr>
            <p:cNvSpPr>
              <a:spLocks noEditPoints="1"/>
            </p:cNvSpPr>
            <p:nvPr/>
          </p:nvSpPr>
          <p:spPr bwMode="auto">
            <a:xfrm>
              <a:off x="4432824" y="388671"/>
              <a:ext cx="174442" cy="175209"/>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5 w 96"/>
                <a:gd name="T11" fmla="*/ 52 h 96"/>
                <a:gd name="T12" fmla="*/ 53 w 96"/>
                <a:gd name="T13" fmla="*/ 76 h 96"/>
                <a:gd name="T14" fmla="*/ 48 w 96"/>
                <a:gd name="T15" fmla="*/ 77 h 96"/>
                <a:gd name="T16" fmla="*/ 44 w 96"/>
                <a:gd name="T17" fmla="*/ 76 h 96"/>
                <a:gd name="T18" fmla="*/ 43 w 96"/>
                <a:gd name="T19" fmla="*/ 75 h 96"/>
                <a:gd name="T20" fmla="*/ 43 w 96"/>
                <a:gd name="T21" fmla="*/ 66 h 96"/>
                <a:gd name="T22" fmla="*/ 52 w 96"/>
                <a:gd name="T23" fmla="*/ 56 h 96"/>
                <a:gd name="T24" fmla="*/ 22 w 96"/>
                <a:gd name="T25" fmla="*/ 56 h 96"/>
                <a:gd name="T26" fmla="*/ 16 w 96"/>
                <a:gd name="T27" fmla="*/ 50 h 96"/>
                <a:gd name="T28" fmla="*/ 16 w 96"/>
                <a:gd name="T29" fmla="*/ 46 h 96"/>
                <a:gd name="T30" fmla="*/ 22 w 96"/>
                <a:gd name="T31" fmla="*/ 40 h 96"/>
                <a:gd name="T32" fmla="*/ 52 w 96"/>
                <a:gd name="T33" fmla="*/ 40 h 96"/>
                <a:gd name="T34" fmla="*/ 42 w 96"/>
                <a:gd name="T35" fmla="*/ 30 h 96"/>
                <a:gd name="T36" fmla="*/ 43 w 96"/>
                <a:gd name="T37" fmla="*/ 22 h 96"/>
                <a:gd name="T38" fmla="*/ 44 w 96"/>
                <a:gd name="T39" fmla="*/ 20 h 96"/>
                <a:gd name="T40" fmla="*/ 52 w 96"/>
                <a:gd name="T41" fmla="*/ 20 h 96"/>
                <a:gd name="T42" fmla="*/ 75 w 96"/>
                <a:gd name="T43" fmla="*/ 44 h 96"/>
                <a:gd name="T44" fmla="*/ 75 w 96"/>
                <a:gd name="T45"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2"/>
                  </a:moveTo>
                  <a:cubicBezTo>
                    <a:pt x="53" y="76"/>
                    <a:pt x="53" y="76"/>
                    <a:pt x="53" y="76"/>
                  </a:cubicBezTo>
                  <a:cubicBezTo>
                    <a:pt x="52" y="77"/>
                    <a:pt x="50" y="77"/>
                    <a:pt x="48" y="77"/>
                  </a:cubicBezTo>
                  <a:cubicBezTo>
                    <a:pt x="47" y="77"/>
                    <a:pt x="45" y="77"/>
                    <a:pt x="44" y="76"/>
                  </a:cubicBezTo>
                  <a:cubicBezTo>
                    <a:pt x="43" y="75"/>
                    <a:pt x="43" y="75"/>
                    <a:pt x="43" y="75"/>
                  </a:cubicBezTo>
                  <a:cubicBezTo>
                    <a:pt x="41" y="72"/>
                    <a:pt x="41" y="68"/>
                    <a:pt x="43" y="66"/>
                  </a:cubicBezTo>
                  <a:cubicBezTo>
                    <a:pt x="52" y="56"/>
                    <a:pt x="52" y="56"/>
                    <a:pt x="52" y="56"/>
                  </a:cubicBezTo>
                  <a:cubicBezTo>
                    <a:pt x="22" y="56"/>
                    <a:pt x="22" y="56"/>
                    <a:pt x="22" y="56"/>
                  </a:cubicBezTo>
                  <a:cubicBezTo>
                    <a:pt x="19" y="56"/>
                    <a:pt x="16" y="53"/>
                    <a:pt x="16" y="50"/>
                  </a:cubicBezTo>
                  <a:cubicBezTo>
                    <a:pt x="16" y="46"/>
                    <a:pt x="16" y="46"/>
                    <a:pt x="16" y="46"/>
                  </a:cubicBezTo>
                  <a:cubicBezTo>
                    <a:pt x="16" y="43"/>
                    <a:pt x="19" y="40"/>
                    <a:pt x="22" y="40"/>
                  </a:cubicBezTo>
                  <a:cubicBezTo>
                    <a:pt x="52" y="40"/>
                    <a:pt x="52" y="40"/>
                    <a:pt x="52" y="40"/>
                  </a:cubicBezTo>
                  <a:cubicBezTo>
                    <a:pt x="42" y="30"/>
                    <a:pt x="42" y="30"/>
                    <a:pt x="42" y="30"/>
                  </a:cubicBezTo>
                  <a:cubicBezTo>
                    <a:pt x="40" y="28"/>
                    <a:pt x="40" y="24"/>
                    <a:pt x="43" y="22"/>
                  </a:cubicBezTo>
                  <a:cubicBezTo>
                    <a:pt x="44" y="20"/>
                    <a:pt x="44" y="20"/>
                    <a:pt x="44" y="20"/>
                  </a:cubicBezTo>
                  <a:cubicBezTo>
                    <a:pt x="46" y="18"/>
                    <a:pt x="50" y="18"/>
                    <a:pt x="52" y="20"/>
                  </a:cubicBezTo>
                  <a:cubicBezTo>
                    <a:pt x="75" y="44"/>
                    <a:pt x="75" y="44"/>
                    <a:pt x="75" y="44"/>
                  </a:cubicBezTo>
                  <a:cubicBezTo>
                    <a:pt x="77" y="46"/>
                    <a:pt x="77" y="50"/>
                    <a:pt x="75" y="5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sp>
          <p:nvSpPr>
            <p:cNvPr id="46" name="Text Placeholder 9">
              <a:extLst>
                <a:ext uri="{FF2B5EF4-FFF2-40B4-BE49-F238E27FC236}">
                  <a16:creationId xmlns:a16="http://schemas.microsoft.com/office/drawing/2014/main" id="{FF130E34-9401-1E0A-ED59-965BD8EB6167}"/>
                </a:ext>
              </a:extLst>
            </p:cNvPr>
            <p:cNvSpPr txBox="1">
              <a:spLocks/>
            </p:cNvSpPr>
            <p:nvPr/>
          </p:nvSpPr>
          <p:spPr>
            <a:xfrm>
              <a:off x="4718613" y="395234"/>
              <a:ext cx="7247752"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400"/>
                <a:t>Discounts on </a:t>
              </a:r>
              <a:r>
                <a:rPr lang="en-US" sz="1400" b="1"/>
                <a:t>hundreds of educational programs</a:t>
              </a:r>
            </a:p>
          </p:txBody>
        </p:sp>
      </p:grpSp>
      <p:grpSp>
        <p:nvGrpSpPr>
          <p:cNvPr id="47" name="Group 46">
            <a:extLst>
              <a:ext uri="{FF2B5EF4-FFF2-40B4-BE49-F238E27FC236}">
                <a16:creationId xmlns:a16="http://schemas.microsoft.com/office/drawing/2014/main" id="{4C95B756-C362-DAAB-07AF-6AF3EB23062D}"/>
              </a:ext>
            </a:extLst>
          </p:cNvPr>
          <p:cNvGrpSpPr/>
          <p:nvPr/>
        </p:nvGrpSpPr>
        <p:grpSpPr>
          <a:xfrm>
            <a:off x="3805243" y="2842936"/>
            <a:ext cx="7533541" cy="200462"/>
            <a:chOff x="4432824" y="388671"/>
            <a:chExt cx="7533541" cy="200462"/>
          </a:xfrm>
        </p:grpSpPr>
        <p:sp>
          <p:nvSpPr>
            <p:cNvPr id="48" name="Freeform 35">
              <a:extLst>
                <a:ext uri="{FF2B5EF4-FFF2-40B4-BE49-F238E27FC236}">
                  <a16:creationId xmlns:a16="http://schemas.microsoft.com/office/drawing/2014/main" id="{3CF76B4C-01F6-F65C-3241-4CC1B732575F}"/>
                </a:ext>
              </a:extLst>
            </p:cNvPr>
            <p:cNvSpPr>
              <a:spLocks noEditPoints="1"/>
            </p:cNvSpPr>
            <p:nvPr/>
          </p:nvSpPr>
          <p:spPr bwMode="auto">
            <a:xfrm>
              <a:off x="4432824" y="388671"/>
              <a:ext cx="174442" cy="175209"/>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5 w 96"/>
                <a:gd name="T11" fmla="*/ 52 h 96"/>
                <a:gd name="T12" fmla="*/ 53 w 96"/>
                <a:gd name="T13" fmla="*/ 76 h 96"/>
                <a:gd name="T14" fmla="*/ 48 w 96"/>
                <a:gd name="T15" fmla="*/ 77 h 96"/>
                <a:gd name="T16" fmla="*/ 44 w 96"/>
                <a:gd name="T17" fmla="*/ 76 h 96"/>
                <a:gd name="T18" fmla="*/ 43 w 96"/>
                <a:gd name="T19" fmla="*/ 75 h 96"/>
                <a:gd name="T20" fmla="*/ 43 w 96"/>
                <a:gd name="T21" fmla="*/ 66 h 96"/>
                <a:gd name="T22" fmla="*/ 52 w 96"/>
                <a:gd name="T23" fmla="*/ 56 h 96"/>
                <a:gd name="T24" fmla="*/ 22 w 96"/>
                <a:gd name="T25" fmla="*/ 56 h 96"/>
                <a:gd name="T26" fmla="*/ 16 w 96"/>
                <a:gd name="T27" fmla="*/ 50 h 96"/>
                <a:gd name="T28" fmla="*/ 16 w 96"/>
                <a:gd name="T29" fmla="*/ 46 h 96"/>
                <a:gd name="T30" fmla="*/ 22 w 96"/>
                <a:gd name="T31" fmla="*/ 40 h 96"/>
                <a:gd name="T32" fmla="*/ 52 w 96"/>
                <a:gd name="T33" fmla="*/ 40 h 96"/>
                <a:gd name="T34" fmla="*/ 42 w 96"/>
                <a:gd name="T35" fmla="*/ 30 h 96"/>
                <a:gd name="T36" fmla="*/ 43 w 96"/>
                <a:gd name="T37" fmla="*/ 22 h 96"/>
                <a:gd name="T38" fmla="*/ 44 w 96"/>
                <a:gd name="T39" fmla="*/ 20 h 96"/>
                <a:gd name="T40" fmla="*/ 52 w 96"/>
                <a:gd name="T41" fmla="*/ 20 h 96"/>
                <a:gd name="T42" fmla="*/ 75 w 96"/>
                <a:gd name="T43" fmla="*/ 44 h 96"/>
                <a:gd name="T44" fmla="*/ 75 w 96"/>
                <a:gd name="T45"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2"/>
                  </a:moveTo>
                  <a:cubicBezTo>
                    <a:pt x="53" y="76"/>
                    <a:pt x="53" y="76"/>
                    <a:pt x="53" y="76"/>
                  </a:cubicBezTo>
                  <a:cubicBezTo>
                    <a:pt x="52" y="77"/>
                    <a:pt x="50" y="77"/>
                    <a:pt x="48" y="77"/>
                  </a:cubicBezTo>
                  <a:cubicBezTo>
                    <a:pt x="47" y="77"/>
                    <a:pt x="45" y="77"/>
                    <a:pt x="44" y="76"/>
                  </a:cubicBezTo>
                  <a:cubicBezTo>
                    <a:pt x="43" y="75"/>
                    <a:pt x="43" y="75"/>
                    <a:pt x="43" y="75"/>
                  </a:cubicBezTo>
                  <a:cubicBezTo>
                    <a:pt x="41" y="72"/>
                    <a:pt x="41" y="68"/>
                    <a:pt x="43" y="66"/>
                  </a:cubicBezTo>
                  <a:cubicBezTo>
                    <a:pt x="52" y="56"/>
                    <a:pt x="52" y="56"/>
                    <a:pt x="52" y="56"/>
                  </a:cubicBezTo>
                  <a:cubicBezTo>
                    <a:pt x="22" y="56"/>
                    <a:pt x="22" y="56"/>
                    <a:pt x="22" y="56"/>
                  </a:cubicBezTo>
                  <a:cubicBezTo>
                    <a:pt x="19" y="56"/>
                    <a:pt x="16" y="53"/>
                    <a:pt x="16" y="50"/>
                  </a:cubicBezTo>
                  <a:cubicBezTo>
                    <a:pt x="16" y="46"/>
                    <a:pt x="16" y="46"/>
                    <a:pt x="16" y="46"/>
                  </a:cubicBezTo>
                  <a:cubicBezTo>
                    <a:pt x="16" y="43"/>
                    <a:pt x="19" y="40"/>
                    <a:pt x="22" y="40"/>
                  </a:cubicBezTo>
                  <a:cubicBezTo>
                    <a:pt x="52" y="40"/>
                    <a:pt x="52" y="40"/>
                    <a:pt x="52" y="40"/>
                  </a:cubicBezTo>
                  <a:cubicBezTo>
                    <a:pt x="42" y="30"/>
                    <a:pt x="42" y="30"/>
                    <a:pt x="42" y="30"/>
                  </a:cubicBezTo>
                  <a:cubicBezTo>
                    <a:pt x="40" y="28"/>
                    <a:pt x="40" y="24"/>
                    <a:pt x="43" y="22"/>
                  </a:cubicBezTo>
                  <a:cubicBezTo>
                    <a:pt x="44" y="20"/>
                    <a:pt x="44" y="20"/>
                    <a:pt x="44" y="20"/>
                  </a:cubicBezTo>
                  <a:cubicBezTo>
                    <a:pt x="46" y="18"/>
                    <a:pt x="50" y="18"/>
                    <a:pt x="52" y="20"/>
                  </a:cubicBezTo>
                  <a:cubicBezTo>
                    <a:pt x="75" y="44"/>
                    <a:pt x="75" y="44"/>
                    <a:pt x="75" y="44"/>
                  </a:cubicBezTo>
                  <a:cubicBezTo>
                    <a:pt x="77" y="46"/>
                    <a:pt x="77" y="50"/>
                    <a:pt x="75" y="5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sp>
          <p:nvSpPr>
            <p:cNvPr id="49" name="Text Placeholder 9">
              <a:extLst>
                <a:ext uri="{FF2B5EF4-FFF2-40B4-BE49-F238E27FC236}">
                  <a16:creationId xmlns:a16="http://schemas.microsoft.com/office/drawing/2014/main" id="{13044633-D91E-B10D-D44C-D86BBA85B828}"/>
                </a:ext>
              </a:extLst>
            </p:cNvPr>
            <p:cNvSpPr txBox="1">
              <a:spLocks/>
            </p:cNvSpPr>
            <p:nvPr/>
          </p:nvSpPr>
          <p:spPr>
            <a:xfrm>
              <a:off x="4718613" y="395234"/>
              <a:ext cx="7247752" cy="193899"/>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400"/>
                <a:t>Invitations to </a:t>
              </a:r>
              <a:r>
                <a:rPr lang="en-US" sz="1400" b="1"/>
                <a:t>member-only events </a:t>
              </a:r>
              <a:r>
                <a:rPr lang="en-US" sz="1400"/>
                <a:t>like the HBA Annual Conference</a:t>
              </a:r>
            </a:p>
          </p:txBody>
        </p:sp>
      </p:grpSp>
      <p:grpSp>
        <p:nvGrpSpPr>
          <p:cNvPr id="50" name="Group 49">
            <a:extLst>
              <a:ext uri="{FF2B5EF4-FFF2-40B4-BE49-F238E27FC236}">
                <a16:creationId xmlns:a16="http://schemas.microsoft.com/office/drawing/2014/main" id="{E59F58B3-AC7B-5532-6CE6-847CFF65E9BC}"/>
              </a:ext>
            </a:extLst>
          </p:cNvPr>
          <p:cNvGrpSpPr/>
          <p:nvPr/>
        </p:nvGrpSpPr>
        <p:grpSpPr>
          <a:xfrm>
            <a:off x="3805243" y="3145986"/>
            <a:ext cx="7533541" cy="394361"/>
            <a:chOff x="4432824" y="388671"/>
            <a:chExt cx="7533541" cy="394361"/>
          </a:xfrm>
        </p:grpSpPr>
        <p:sp>
          <p:nvSpPr>
            <p:cNvPr id="51" name="Freeform 35">
              <a:extLst>
                <a:ext uri="{FF2B5EF4-FFF2-40B4-BE49-F238E27FC236}">
                  <a16:creationId xmlns:a16="http://schemas.microsoft.com/office/drawing/2014/main" id="{E4B2C671-6AD0-5B06-FE45-5A1291A33CBE}"/>
                </a:ext>
              </a:extLst>
            </p:cNvPr>
            <p:cNvSpPr>
              <a:spLocks noEditPoints="1"/>
            </p:cNvSpPr>
            <p:nvPr/>
          </p:nvSpPr>
          <p:spPr bwMode="auto">
            <a:xfrm>
              <a:off x="4432824" y="388671"/>
              <a:ext cx="174442" cy="175209"/>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5 w 96"/>
                <a:gd name="T11" fmla="*/ 52 h 96"/>
                <a:gd name="T12" fmla="*/ 53 w 96"/>
                <a:gd name="T13" fmla="*/ 76 h 96"/>
                <a:gd name="T14" fmla="*/ 48 w 96"/>
                <a:gd name="T15" fmla="*/ 77 h 96"/>
                <a:gd name="T16" fmla="*/ 44 w 96"/>
                <a:gd name="T17" fmla="*/ 76 h 96"/>
                <a:gd name="T18" fmla="*/ 43 w 96"/>
                <a:gd name="T19" fmla="*/ 75 h 96"/>
                <a:gd name="T20" fmla="*/ 43 w 96"/>
                <a:gd name="T21" fmla="*/ 66 h 96"/>
                <a:gd name="T22" fmla="*/ 52 w 96"/>
                <a:gd name="T23" fmla="*/ 56 h 96"/>
                <a:gd name="T24" fmla="*/ 22 w 96"/>
                <a:gd name="T25" fmla="*/ 56 h 96"/>
                <a:gd name="T26" fmla="*/ 16 w 96"/>
                <a:gd name="T27" fmla="*/ 50 h 96"/>
                <a:gd name="T28" fmla="*/ 16 w 96"/>
                <a:gd name="T29" fmla="*/ 46 h 96"/>
                <a:gd name="T30" fmla="*/ 22 w 96"/>
                <a:gd name="T31" fmla="*/ 40 h 96"/>
                <a:gd name="T32" fmla="*/ 52 w 96"/>
                <a:gd name="T33" fmla="*/ 40 h 96"/>
                <a:gd name="T34" fmla="*/ 42 w 96"/>
                <a:gd name="T35" fmla="*/ 30 h 96"/>
                <a:gd name="T36" fmla="*/ 43 w 96"/>
                <a:gd name="T37" fmla="*/ 22 h 96"/>
                <a:gd name="T38" fmla="*/ 44 w 96"/>
                <a:gd name="T39" fmla="*/ 20 h 96"/>
                <a:gd name="T40" fmla="*/ 52 w 96"/>
                <a:gd name="T41" fmla="*/ 20 h 96"/>
                <a:gd name="T42" fmla="*/ 75 w 96"/>
                <a:gd name="T43" fmla="*/ 44 h 96"/>
                <a:gd name="T44" fmla="*/ 75 w 96"/>
                <a:gd name="T45"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2"/>
                  </a:moveTo>
                  <a:cubicBezTo>
                    <a:pt x="53" y="76"/>
                    <a:pt x="53" y="76"/>
                    <a:pt x="53" y="76"/>
                  </a:cubicBezTo>
                  <a:cubicBezTo>
                    <a:pt x="52" y="77"/>
                    <a:pt x="50" y="77"/>
                    <a:pt x="48" y="77"/>
                  </a:cubicBezTo>
                  <a:cubicBezTo>
                    <a:pt x="47" y="77"/>
                    <a:pt x="45" y="77"/>
                    <a:pt x="44" y="76"/>
                  </a:cubicBezTo>
                  <a:cubicBezTo>
                    <a:pt x="43" y="75"/>
                    <a:pt x="43" y="75"/>
                    <a:pt x="43" y="75"/>
                  </a:cubicBezTo>
                  <a:cubicBezTo>
                    <a:pt x="41" y="72"/>
                    <a:pt x="41" y="68"/>
                    <a:pt x="43" y="66"/>
                  </a:cubicBezTo>
                  <a:cubicBezTo>
                    <a:pt x="52" y="56"/>
                    <a:pt x="52" y="56"/>
                    <a:pt x="52" y="56"/>
                  </a:cubicBezTo>
                  <a:cubicBezTo>
                    <a:pt x="22" y="56"/>
                    <a:pt x="22" y="56"/>
                    <a:pt x="22" y="56"/>
                  </a:cubicBezTo>
                  <a:cubicBezTo>
                    <a:pt x="19" y="56"/>
                    <a:pt x="16" y="53"/>
                    <a:pt x="16" y="50"/>
                  </a:cubicBezTo>
                  <a:cubicBezTo>
                    <a:pt x="16" y="46"/>
                    <a:pt x="16" y="46"/>
                    <a:pt x="16" y="46"/>
                  </a:cubicBezTo>
                  <a:cubicBezTo>
                    <a:pt x="16" y="43"/>
                    <a:pt x="19" y="40"/>
                    <a:pt x="22" y="40"/>
                  </a:cubicBezTo>
                  <a:cubicBezTo>
                    <a:pt x="52" y="40"/>
                    <a:pt x="52" y="40"/>
                    <a:pt x="52" y="40"/>
                  </a:cubicBezTo>
                  <a:cubicBezTo>
                    <a:pt x="42" y="30"/>
                    <a:pt x="42" y="30"/>
                    <a:pt x="42" y="30"/>
                  </a:cubicBezTo>
                  <a:cubicBezTo>
                    <a:pt x="40" y="28"/>
                    <a:pt x="40" y="24"/>
                    <a:pt x="43" y="22"/>
                  </a:cubicBezTo>
                  <a:cubicBezTo>
                    <a:pt x="44" y="20"/>
                    <a:pt x="44" y="20"/>
                    <a:pt x="44" y="20"/>
                  </a:cubicBezTo>
                  <a:cubicBezTo>
                    <a:pt x="46" y="18"/>
                    <a:pt x="50" y="18"/>
                    <a:pt x="52" y="20"/>
                  </a:cubicBezTo>
                  <a:cubicBezTo>
                    <a:pt x="75" y="44"/>
                    <a:pt x="75" y="44"/>
                    <a:pt x="75" y="44"/>
                  </a:cubicBezTo>
                  <a:cubicBezTo>
                    <a:pt x="77" y="46"/>
                    <a:pt x="77" y="50"/>
                    <a:pt x="75" y="5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sp>
          <p:nvSpPr>
            <p:cNvPr id="52" name="Text Placeholder 9">
              <a:extLst>
                <a:ext uri="{FF2B5EF4-FFF2-40B4-BE49-F238E27FC236}">
                  <a16:creationId xmlns:a16="http://schemas.microsoft.com/office/drawing/2014/main" id="{360EA2AC-434C-6BCA-9908-EFD7F441C06F}"/>
                </a:ext>
              </a:extLst>
            </p:cNvPr>
            <p:cNvSpPr txBox="1">
              <a:spLocks/>
            </p:cNvSpPr>
            <p:nvPr/>
          </p:nvSpPr>
          <p:spPr>
            <a:xfrm>
              <a:off x="4718613" y="395234"/>
              <a:ext cx="7247752" cy="38779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400" b="1"/>
                <a:t>Access</a:t>
              </a:r>
              <a:r>
                <a:rPr lang="en-US" sz="1400"/>
                <a:t> to virtual platforms such as HBA Academy, online member directory, Community Forums, Career Center, and resource library</a:t>
              </a:r>
            </a:p>
          </p:txBody>
        </p:sp>
      </p:grpSp>
      <p:grpSp>
        <p:nvGrpSpPr>
          <p:cNvPr id="53" name="Group 52">
            <a:extLst>
              <a:ext uri="{FF2B5EF4-FFF2-40B4-BE49-F238E27FC236}">
                <a16:creationId xmlns:a16="http://schemas.microsoft.com/office/drawing/2014/main" id="{5823ABF3-828E-4CBE-38EE-24152ECE7396}"/>
              </a:ext>
            </a:extLst>
          </p:cNvPr>
          <p:cNvGrpSpPr/>
          <p:nvPr/>
        </p:nvGrpSpPr>
        <p:grpSpPr>
          <a:xfrm>
            <a:off x="3805243" y="3642935"/>
            <a:ext cx="7533541" cy="200462"/>
            <a:chOff x="4432824" y="388671"/>
            <a:chExt cx="7533541" cy="200462"/>
          </a:xfrm>
        </p:grpSpPr>
        <p:sp>
          <p:nvSpPr>
            <p:cNvPr id="54" name="Freeform 35">
              <a:extLst>
                <a:ext uri="{FF2B5EF4-FFF2-40B4-BE49-F238E27FC236}">
                  <a16:creationId xmlns:a16="http://schemas.microsoft.com/office/drawing/2014/main" id="{0CD41D34-D101-182E-99AD-163CEFDFB56F}"/>
                </a:ext>
              </a:extLst>
            </p:cNvPr>
            <p:cNvSpPr>
              <a:spLocks noEditPoints="1"/>
            </p:cNvSpPr>
            <p:nvPr/>
          </p:nvSpPr>
          <p:spPr bwMode="auto">
            <a:xfrm>
              <a:off x="4432824" y="388671"/>
              <a:ext cx="174442" cy="175209"/>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5 w 96"/>
                <a:gd name="T11" fmla="*/ 52 h 96"/>
                <a:gd name="T12" fmla="*/ 53 w 96"/>
                <a:gd name="T13" fmla="*/ 76 h 96"/>
                <a:gd name="T14" fmla="*/ 48 w 96"/>
                <a:gd name="T15" fmla="*/ 77 h 96"/>
                <a:gd name="T16" fmla="*/ 44 w 96"/>
                <a:gd name="T17" fmla="*/ 76 h 96"/>
                <a:gd name="T18" fmla="*/ 43 w 96"/>
                <a:gd name="T19" fmla="*/ 75 h 96"/>
                <a:gd name="T20" fmla="*/ 43 w 96"/>
                <a:gd name="T21" fmla="*/ 66 h 96"/>
                <a:gd name="T22" fmla="*/ 52 w 96"/>
                <a:gd name="T23" fmla="*/ 56 h 96"/>
                <a:gd name="T24" fmla="*/ 22 w 96"/>
                <a:gd name="T25" fmla="*/ 56 h 96"/>
                <a:gd name="T26" fmla="*/ 16 w 96"/>
                <a:gd name="T27" fmla="*/ 50 h 96"/>
                <a:gd name="T28" fmla="*/ 16 w 96"/>
                <a:gd name="T29" fmla="*/ 46 h 96"/>
                <a:gd name="T30" fmla="*/ 22 w 96"/>
                <a:gd name="T31" fmla="*/ 40 h 96"/>
                <a:gd name="T32" fmla="*/ 52 w 96"/>
                <a:gd name="T33" fmla="*/ 40 h 96"/>
                <a:gd name="T34" fmla="*/ 42 w 96"/>
                <a:gd name="T35" fmla="*/ 30 h 96"/>
                <a:gd name="T36" fmla="*/ 43 w 96"/>
                <a:gd name="T37" fmla="*/ 22 h 96"/>
                <a:gd name="T38" fmla="*/ 44 w 96"/>
                <a:gd name="T39" fmla="*/ 20 h 96"/>
                <a:gd name="T40" fmla="*/ 52 w 96"/>
                <a:gd name="T41" fmla="*/ 20 h 96"/>
                <a:gd name="T42" fmla="*/ 75 w 96"/>
                <a:gd name="T43" fmla="*/ 44 h 96"/>
                <a:gd name="T44" fmla="*/ 75 w 96"/>
                <a:gd name="T45"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2"/>
                  </a:moveTo>
                  <a:cubicBezTo>
                    <a:pt x="53" y="76"/>
                    <a:pt x="53" y="76"/>
                    <a:pt x="53" y="76"/>
                  </a:cubicBezTo>
                  <a:cubicBezTo>
                    <a:pt x="52" y="77"/>
                    <a:pt x="50" y="77"/>
                    <a:pt x="48" y="77"/>
                  </a:cubicBezTo>
                  <a:cubicBezTo>
                    <a:pt x="47" y="77"/>
                    <a:pt x="45" y="77"/>
                    <a:pt x="44" y="76"/>
                  </a:cubicBezTo>
                  <a:cubicBezTo>
                    <a:pt x="43" y="75"/>
                    <a:pt x="43" y="75"/>
                    <a:pt x="43" y="75"/>
                  </a:cubicBezTo>
                  <a:cubicBezTo>
                    <a:pt x="41" y="72"/>
                    <a:pt x="41" y="68"/>
                    <a:pt x="43" y="66"/>
                  </a:cubicBezTo>
                  <a:cubicBezTo>
                    <a:pt x="52" y="56"/>
                    <a:pt x="52" y="56"/>
                    <a:pt x="52" y="56"/>
                  </a:cubicBezTo>
                  <a:cubicBezTo>
                    <a:pt x="22" y="56"/>
                    <a:pt x="22" y="56"/>
                    <a:pt x="22" y="56"/>
                  </a:cubicBezTo>
                  <a:cubicBezTo>
                    <a:pt x="19" y="56"/>
                    <a:pt x="16" y="53"/>
                    <a:pt x="16" y="50"/>
                  </a:cubicBezTo>
                  <a:cubicBezTo>
                    <a:pt x="16" y="46"/>
                    <a:pt x="16" y="46"/>
                    <a:pt x="16" y="46"/>
                  </a:cubicBezTo>
                  <a:cubicBezTo>
                    <a:pt x="16" y="43"/>
                    <a:pt x="19" y="40"/>
                    <a:pt x="22" y="40"/>
                  </a:cubicBezTo>
                  <a:cubicBezTo>
                    <a:pt x="52" y="40"/>
                    <a:pt x="52" y="40"/>
                    <a:pt x="52" y="40"/>
                  </a:cubicBezTo>
                  <a:cubicBezTo>
                    <a:pt x="42" y="30"/>
                    <a:pt x="42" y="30"/>
                    <a:pt x="42" y="30"/>
                  </a:cubicBezTo>
                  <a:cubicBezTo>
                    <a:pt x="40" y="28"/>
                    <a:pt x="40" y="24"/>
                    <a:pt x="43" y="22"/>
                  </a:cubicBezTo>
                  <a:cubicBezTo>
                    <a:pt x="44" y="20"/>
                    <a:pt x="44" y="20"/>
                    <a:pt x="44" y="20"/>
                  </a:cubicBezTo>
                  <a:cubicBezTo>
                    <a:pt x="46" y="18"/>
                    <a:pt x="50" y="18"/>
                    <a:pt x="52" y="20"/>
                  </a:cubicBezTo>
                  <a:cubicBezTo>
                    <a:pt x="75" y="44"/>
                    <a:pt x="75" y="44"/>
                    <a:pt x="75" y="44"/>
                  </a:cubicBezTo>
                  <a:cubicBezTo>
                    <a:pt x="77" y="46"/>
                    <a:pt x="77" y="50"/>
                    <a:pt x="75" y="5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sp>
          <p:nvSpPr>
            <p:cNvPr id="55" name="Text Placeholder 9">
              <a:extLst>
                <a:ext uri="{FF2B5EF4-FFF2-40B4-BE49-F238E27FC236}">
                  <a16:creationId xmlns:a16="http://schemas.microsoft.com/office/drawing/2014/main" id="{D34DADA2-053D-1323-926E-687B2CF30A35}"/>
                </a:ext>
              </a:extLst>
            </p:cNvPr>
            <p:cNvSpPr txBox="1">
              <a:spLocks/>
            </p:cNvSpPr>
            <p:nvPr/>
          </p:nvSpPr>
          <p:spPr>
            <a:xfrm>
              <a:off x="4718613" y="395234"/>
              <a:ext cx="7247752"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400"/>
                <a:t>Opportunity to join </a:t>
              </a:r>
              <a:r>
                <a:rPr lang="en-US" sz="1400" b="1"/>
                <a:t>affinity groups </a:t>
              </a:r>
              <a:r>
                <a:rPr lang="en-US" sz="1400"/>
                <a:t>based on your interests, career stage, and background</a:t>
              </a:r>
            </a:p>
          </p:txBody>
        </p:sp>
      </p:grpSp>
      <p:grpSp>
        <p:nvGrpSpPr>
          <p:cNvPr id="56" name="Group 55">
            <a:extLst>
              <a:ext uri="{FF2B5EF4-FFF2-40B4-BE49-F238E27FC236}">
                <a16:creationId xmlns:a16="http://schemas.microsoft.com/office/drawing/2014/main" id="{EB661D83-7A83-6747-6B79-8774D07FF2E8}"/>
              </a:ext>
            </a:extLst>
          </p:cNvPr>
          <p:cNvGrpSpPr/>
          <p:nvPr/>
        </p:nvGrpSpPr>
        <p:grpSpPr>
          <a:xfrm>
            <a:off x="3805243" y="3945985"/>
            <a:ext cx="7533541" cy="200462"/>
            <a:chOff x="4432824" y="388671"/>
            <a:chExt cx="7533541" cy="200462"/>
          </a:xfrm>
        </p:grpSpPr>
        <p:sp>
          <p:nvSpPr>
            <p:cNvPr id="57" name="Freeform 35">
              <a:extLst>
                <a:ext uri="{FF2B5EF4-FFF2-40B4-BE49-F238E27FC236}">
                  <a16:creationId xmlns:a16="http://schemas.microsoft.com/office/drawing/2014/main" id="{50176C6C-DB41-806E-7070-9CB9CD019C0E}"/>
                </a:ext>
              </a:extLst>
            </p:cNvPr>
            <p:cNvSpPr>
              <a:spLocks noEditPoints="1"/>
            </p:cNvSpPr>
            <p:nvPr/>
          </p:nvSpPr>
          <p:spPr bwMode="auto">
            <a:xfrm>
              <a:off x="4432824" y="388671"/>
              <a:ext cx="174442" cy="175209"/>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5 w 96"/>
                <a:gd name="T11" fmla="*/ 52 h 96"/>
                <a:gd name="T12" fmla="*/ 53 w 96"/>
                <a:gd name="T13" fmla="*/ 76 h 96"/>
                <a:gd name="T14" fmla="*/ 48 w 96"/>
                <a:gd name="T15" fmla="*/ 77 h 96"/>
                <a:gd name="T16" fmla="*/ 44 w 96"/>
                <a:gd name="T17" fmla="*/ 76 h 96"/>
                <a:gd name="T18" fmla="*/ 43 w 96"/>
                <a:gd name="T19" fmla="*/ 75 h 96"/>
                <a:gd name="T20" fmla="*/ 43 w 96"/>
                <a:gd name="T21" fmla="*/ 66 h 96"/>
                <a:gd name="T22" fmla="*/ 52 w 96"/>
                <a:gd name="T23" fmla="*/ 56 h 96"/>
                <a:gd name="T24" fmla="*/ 22 w 96"/>
                <a:gd name="T25" fmla="*/ 56 h 96"/>
                <a:gd name="T26" fmla="*/ 16 w 96"/>
                <a:gd name="T27" fmla="*/ 50 h 96"/>
                <a:gd name="T28" fmla="*/ 16 w 96"/>
                <a:gd name="T29" fmla="*/ 46 h 96"/>
                <a:gd name="T30" fmla="*/ 22 w 96"/>
                <a:gd name="T31" fmla="*/ 40 h 96"/>
                <a:gd name="T32" fmla="*/ 52 w 96"/>
                <a:gd name="T33" fmla="*/ 40 h 96"/>
                <a:gd name="T34" fmla="*/ 42 w 96"/>
                <a:gd name="T35" fmla="*/ 30 h 96"/>
                <a:gd name="T36" fmla="*/ 43 w 96"/>
                <a:gd name="T37" fmla="*/ 22 h 96"/>
                <a:gd name="T38" fmla="*/ 44 w 96"/>
                <a:gd name="T39" fmla="*/ 20 h 96"/>
                <a:gd name="T40" fmla="*/ 52 w 96"/>
                <a:gd name="T41" fmla="*/ 20 h 96"/>
                <a:gd name="T42" fmla="*/ 75 w 96"/>
                <a:gd name="T43" fmla="*/ 44 h 96"/>
                <a:gd name="T44" fmla="*/ 75 w 96"/>
                <a:gd name="T45"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2"/>
                  </a:moveTo>
                  <a:cubicBezTo>
                    <a:pt x="53" y="76"/>
                    <a:pt x="53" y="76"/>
                    <a:pt x="53" y="76"/>
                  </a:cubicBezTo>
                  <a:cubicBezTo>
                    <a:pt x="52" y="77"/>
                    <a:pt x="50" y="77"/>
                    <a:pt x="48" y="77"/>
                  </a:cubicBezTo>
                  <a:cubicBezTo>
                    <a:pt x="47" y="77"/>
                    <a:pt x="45" y="77"/>
                    <a:pt x="44" y="76"/>
                  </a:cubicBezTo>
                  <a:cubicBezTo>
                    <a:pt x="43" y="75"/>
                    <a:pt x="43" y="75"/>
                    <a:pt x="43" y="75"/>
                  </a:cubicBezTo>
                  <a:cubicBezTo>
                    <a:pt x="41" y="72"/>
                    <a:pt x="41" y="68"/>
                    <a:pt x="43" y="66"/>
                  </a:cubicBezTo>
                  <a:cubicBezTo>
                    <a:pt x="52" y="56"/>
                    <a:pt x="52" y="56"/>
                    <a:pt x="52" y="56"/>
                  </a:cubicBezTo>
                  <a:cubicBezTo>
                    <a:pt x="22" y="56"/>
                    <a:pt x="22" y="56"/>
                    <a:pt x="22" y="56"/>
                  </a:cubicBezTo>
                  <a:cubicBezTo>
                    <a:pt x="19" y="56"/>
                    <a:pt x="16" y="53"/>
                    <a:pt x="16" y="50"/>
                  </a:cubicBezTo>
                  <a:cubicBezTo>
                    <a:pt x="16" y="46"/>
                    <a:pt x="16" y="46"/>
                    <a:pt x="16" y="46"/>
                  </a:cubicBezTo>
                  <a:cubicBezTo>
                    <a:pt x="16" y="43"/>
                    <a:pt x="19" y="40"/>
                    <a:pt x="22" y="40"/>
                  </a:cubicBezTo>
                  <a:cubicBezTo>
                    <a:pt x="52" y="40"/>
                    <a:pt x="52" y="40"/>
                    <a:pt x="52" y="40"/>
                  </a:cubicBezTo>
                  <a:cubicBezTo>
                    <a:pt x="42" y="30"/>
                    <a:pt x="42" y="30"/>
                    <a:pt x="42" y="30"/>
                  </a:cubicBezTo>
                  <a:cubicBezTo>
                    <a:pt x="40" y="28"/>
                    <a:pt x="40" y="24"/>
                    <a:pt x="43" y="22"/>
                  </a:cubicBezTo>
                  <a:cubicBezTo>
                    <a:pt x="44" y="20"/>
                    <a:pt x="44" y="20"/>
                    <a:pt x="44" y="20"/>
                  </a:cubicBezTo>
                  <a:cubicBezTo>
                    <a:pt x="46" y="18"/>
                    <a:pt x="50" y="18"/>
                    <a:pt x="52" y="20"/>
                  </a:cubicBezTo>
                  <a:cubicBezTo>
                    <a:pt x="75" y="44"/>
                    <a:pt x="75" y="44"/>
                    <a:pt x="75" y="44"/>
                  </a:cubicBezTo>
                  <a:cubicBezTo>
                    <a:pt x="77" y="46"/>
                    <a:pt x="77" y="50"/>
                    <a:pt x="75" y="5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sp>
          <p:nvSpPr>
            <p:cNvPr id="58" name="Text Placeholder 9">
              <a:extLst>
                <a:ext uri="{FF2B5EF4-FFF2-40B4-BE49-F238E27FC236}">
                  <a16:creationId xmlns:a16="http://schemas.microsoft.com/office/drawing/2014/main" id="{1832F4A2-55DD-6F56-AD62-3E59ED669069}"/>
                </a:ext>
              </a:extLst>
            </p:cNvPr>
            <p:cNvSpPr txBox="1">
              <a:spLocks/>
            </p:cNvSpPr>
            <p:nvPr/>
          </p:nvSpPr>
          <p:spPr>
            <a:xfrm>
              <a:off x="4718613" y="395234"/>
              <a:ext cx="7247752" cy="193899"/>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400"/>
                <a:t>Member-only programs like the </a:t>
              </a:r>
              <a:r>
                <a:rPr lang="en-US" sz="1400" b="1"/>
                <a:t>Mentoring Program </a:t>
              </a:r>
              <a:r>
                <a:rPr lang="en-US" sz="1400"/>
                <a:t>to enhance your professional success</a:t>
              </a:r>
            </a:p>
          </p:txBody>
        </p:sp>
      </p:grpSp>
      <p:grpSp>
        <p:nvGrpSpPr>
          <p:cNvPr id="59" name="Group 58">
            <a:extLst>
              <a:ext uri="{FF2B5EF4-FFF2-40B4-BE49-F238E27FC236}">
                <a16:creationId xmlns:a16="http://schemas.microsoft.com/office/drawing/2014/main" id="{0B180F6C-84AB-B3B3-CD20-73D0E25A18A8}"/>
              </a:ext>
            </a:extLst>
          </p:cNvPr>
          <p:cNvGrpSpPr/>
          <p:nvPr/>
        </p:nvGrpSpPr>
        <p:grpSpPr>
          <a:xfrm>
            <a:off x="3805243" y="4307235"/>
            <a:ext cx="7533541" cy="394361"/>
            <a:chOff x="4432824" y="388671"/>
            <a:chExt cx="7533541" cy="394361"/>
          </a:xfrm>
        </p:grpSpPr>
        <p:sp>
          <p:nvSpPr>
            <p:cNvPr id="60" name="Freeform 35">
              <a:extLst>
                <a:ext uri="{FF2B5EF4-FFF2-40B4-BE49-F238E27FC236}">
                  <a16:creationId xmlns:a16="http://schemas.microsoft.com/office/drawing/2014/main" id="{48A5922D-CF6E-D2B3-83FE-15F71E368E15}"/>
                </a:ext>
              </a:extLst>
            </p:cNvPr>
            <p:cNvSpPr>
              <a:spLocks noEditPoints="1"/>
            </p:cNvSpPr>
            <p:nvPr/>
          </p:nvSpPr>
          <p:spPr bwMode="auto">
            <a:xfrm>
              <a:off x="4432824" y="388671"/>
              <a:ext cx="174442" cy="175209"/>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5 w 96"/>
                <a:gd name="T11" fmla="*/ 52 h 96"/>
                <a:gd name="T12" fmla="*/ 53 w 96"/>
                <a:gd name="T13" fmla="*/ 76 h 96"/>
                <a:gd name="T14" fmla="*/ 48 w 96"/>
                <a:gd name="T15" fmla="*/ 77 h 96"/>
                <a:gd name="T16" fmla="*/ 44 w 96"/>
                <a:gd name="T17" fmla="*/ 76 h 96"/>
                <a:gd name="T18" fmla="*/ 43 w 96"/>
                <a:gd name="T19" fmla="*/ 75 h 96"/>
                <a:gd name="T20" fmla="*/ 43 w 96"/>
                <a:gd name="T21" fmla="*/ 66 h 96"/>
                <a:gd name="T22" fmla="*/ 52 w 96"/>
                <a:gd name="T23" fmla="*/ 56 h 96"/>
                <a:gd name="T24" fmla="*/ 22 w 96"/>
                <a:gd name="T25" fmla="*/ 56 h 96"/>
                <a:gd name="T26" fmla="*/ 16 w 96"/>
                <a:gd name="T27" fmla="*/ 50 h 96"/>
                <a:gd name="T28" fmla="*/ 16 w 96"/>
                <a:gd name="T29" fmla="*/ 46 h 96"/>
                <a:gd name="T30" fmla="*/ 22 w 96"/>
                <a:gd name="T31" fmla="*/ 40 h 96"/>
                <a:gd name="T32" fmla="*/ 52 w 96"/>
                <a:gd name="T33" fmla="*/ 40 h 96"/>
                <a:gd name="T34" fmla="*/ 42 w 96"/>
                <a:gd name="T35" fmla="*/ 30 h 96"/>
                <a:gd name="T36" fmla="*/ 43 w 96"/>
                <a:gd name="T37" fmla="*/ 22 h 96"/>
                <a:gd name="T38" fmla="*/ 44 w 96"/>
                <a:gd name="T39" fmla="*/ 20 h 96"/>
                <a:gd name="T40" fmla="*/ 52 w 96"/>
                <a:gd name="T41" fmla="*/ 20 h 96"/>
                <a:gd name="T42" fmla="*/ 75 w 96"/>
                <a:gd name="T43" fmla="*/ 44 h 96"/>
                <a:gd name="T44" fmla="*/ 75 w 96"/>
                <a:gd name="T45"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2"/>
                  </a:moveTo>
                  <a:cubicBezTo>
                    <a:pt x="53" y="76"/>
                    <a:pt x="53" y="76"/>
                    <a:pt x="53" y="76"/>
                  </a:cubicBezTo>
                  <a:cubicBezTo>
                    <a:pt x="52" y="77"/>
                    <a:pt x="50" y="77"/>
                    <a:pt x="48" y="77"/>
                  </a:cubicBezTo>
                  <a:cubicBezTo>
                    <a:pt x="47" y="77"/>
                    <a:pt x="45" y="77"/>
                    <a:pt x="44" y="76"/>
                  </a:cubicBezTo>
                  <a:cubicBezTo>
                    <a:pt x="43" y="75"/>
                    <a:pt x="43" y="75"/>
                    <a:pt x="43" y="75"/>
                  </a:cubicBezTo>
                  <a:cubicBezTo>
                    <a:pt x="41" y="72"/>
                    <a:pt x="41" y="68"/>
                    <a:pt x="43" y="66"/>
                  </a:cubicBezTo>
                  <a:cubicBezTo>
                    <a:pt x="52" y="56"/>
                    <a:pt x="52" y="56"/>
                    <a:pt x="52" y="56"/>
                  </a:cubicBezTo>
                  <a:cubicBezTo>
                    <a:pt x="22" y="56"/>
                    <a:pt x="22" y="56"/>
                    <a:pt x="22" y="56"/>
                  </a:cubicBezTo>
                  <a:cubicBezTo>
                    <a:pt x="19" y="56"/>
                    <a:pt x="16" y="53"/>
                    <a:pt x="16" y="50"/>
                  </a:cubicBezTo>
                  <a:cubicBezTo>
                    <a:pt x="16" y="46"/>
                    <a:pt x="16" y="46"/>
                    <a:pt x="16" y="46"/>
                  </a:cubicBezTo>
                  <a:cubicBezTo>
                    <a:pt x="16" y="43"/>
                    <a:pt x="19" y="40"/>
                    <a:pt x="22" y="40"/>
                  </a:cubicBezTo>
                  <a:cubicBezTo>
                    <a:pt x="52" y="40"/>
                    <a:pt x="52" y="40"/>
                    <a:pt x="52" y="40"/>
                  </a:cubicBezTo>
                  <a:cubicBezTo>
                    <a:pt x="42" y="30"/>
                    <a:pt x="42" y="30"/>
                    <a:pt x="42" y="30"/>
                  </a:cubicBezTo>
                  <a:cubicBezTo>
                    <a:pt x="40" y="28"/>
                    <a:pt x="40" y="24"/>
                    <a:pt x="43" y="22"/>
                  </a:cubicBezTo>
                  <a:cubicBezTo>
                    <a:pt x="44" y="20"/>
                    <a:pt x="44" y="20"/>
                    <a:pt x="44" y="20"/>
                  </a:cubicBezTo>
                  <a:cubicBezTo>
                    <a:pt x="46" y="18"/>
                    <a:pt x="50" y="18"/>
                    <a:pt x="52" y="20"/>
                  </a:cubicBezTo>
                  <a:cubicBezTo>
                    <a:pt x="75" y="44"/>
                    <a:pt x="75" y="44"/>
                    <a:pt x="75" y="44"/>
                  </a:cubicBezTo>
                  <a:cubicBezTo>
                    <a:pt x="77" y="46"/>
                    <a:pt x="77" y="50"/>
                    <a:pt x="75" y="5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sp>
          <p:nvSpPr>
            <p:cNvPr id="61" name="Text Placeholder 9">
              <a:extLst>
                <a:ext uri="{FF2B5EF4-FFF2-40B4-BE49-F238E27FC236}">
                  <a16:creationId xmlns:a16="http://schemas.microsoft.com/office/drawing/2014/main" id="{EEFA8053-3002-9951-F34B-4C92BE49604A}"/>
                </a:ext>
              </a:extLst>
            </p:cNvPr>
            <p:cNvSpPr txBox="1">
              <a:spLocks/>
            </p:cNvSpPr>
            <p:nvPr/>
          </p:nvSpPr>
          <p:spPr>
            <a:xfrm>
              <a:off x="4718613" y="395234"/>
              <a:ext cx="7247752" cy="38779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400"/>
                <a:t>Explore </a:t>
              </a:r>
              <a:r>
                <a:rPr lang="en-US" sz="1400" b="1"/>
                <a:t>Member Leadership opportunities </a:t>
              </a:r>
              <a:r>
                <a:rPr lang="en-US" sz="1400"/>
                <a:t>to broaden your professional experience and gain industry visibility</a:t>
              </a:r>
            </a:p>
          </p:txBody>
        </p:sp>
      </p:grpSp>
      <p:grpSp>
        <p:nvGrpSpPr>
          <p:cNvPr id="72" name="Group 71">
            <a:extLst>
              <a:ext uri="{FF2B5EF4-FFF2-40B4-BE49-F238E27FC236}">
                <a16:creationId xmlns:a16="http://schemas.microsoft.com/office/drawing/2014/main" id="{6A92795F-9CDE-F77C-2121-0D3479969816}"/>
              </a:ext>
            </a:extLst>
          </p:cNvPr>
          <p:cNvGrpSpPr/>
          <p:nvPr/>
        </p:nvGrpSpPr>
        <p:grpSpPr>
          <a:xfrm>
            <a:off x="10905745" y="1686100"/>
            <a:ext cx="301846" cy="303180"/>
            <a:chOff x="5556250" y="3608388"/>
            <a:chExt cx="358776" cy="360362"/>
          </a:xfrm>
          <a:solidFill>
            <a:schemeClr val="bg1"/>
          </a:solidFill>
        </p:grpSpPr>
        <p:sp>
          <p:nvSpPr>
            <p:cNvPr id="73" name="Freeform 77">
              <a:extLst>
                <a:ext uri="{FF2B5EF4-FFF2-40B4-BE49-F238E27FC236}">
                  <a16:creationId xmlns:a16="http://schemas.microsoft.com/office/drawing/2014/main" id="{A7BD7398-031C-35FD-4A48-26D6438DF69D}"/>
                </a:ext>
              </a:extLst>
            </p:cNvPr>
            <p:cNvSpPr>
              <a:spLocks noEditPoints="1"/>
            </p:cNvSpPr>
            <p:nvPr/>
          </p:nvSpPr>
          <p:spPr bwMode="auto">
            <a:xfrm>
              <a:off x="5556250" y="3848100"/>
              <a:ext cx="74613" cy="120650"/>
            </a:xfrm>
            <a:custGeom>
              <a:avLst/>
              <a:gdLst>
                <a:gd name="T0" fmla="*/ 256 w 284"/>
                <a:gd name="T1" fmla="*/ 453 h 453"/>
                <a:gd name="T2" fmla="*/ 28 w 284"/>
                <a:gd name="T3" fmla="*/ 453 h 453"/>
                <a:gd name="T4" fmla="*/ 28 w 284"/>
                <a:gd name="T5" fmla="*/ 453 h 453"/>
                <a:gd name="T6" fmla="*/ 23 w 284"/>
                <a:gd name="T7" fmla="*/ 453 h 453"/>
                <a:gd name="T8" fmla="*/ 17 w 284"/>
                <a:gd name="T9" fmla="*/ 451 h 453"/>
                <a:gd name="T10" fmla="*/ 13 w 284"/>
                <a:gd name="T11" fmla="*/ 449 h 453"/>
                <a:gd name="T12" fmla="*/ 8 w 284"/>
                <a:gd name="T13" fmla="*/ 445 h 453"/>
                <a:gd name="T14" fmla="*/ 5 w 284"/>
                <a:gd name="T15" fmla="*/ 441 h 453"/>
                <a:gd name="T16" fmla="*/ 2 w 284"/>
                <a:gd name="T17" fmla="*/ 436 h 453"/>
                <a:gd name="T18" fmla="*/ 1 w 284"/>
                <a:gd name="T19" fmla="*/ 431 h 453"/>
                <a:gd name="T20" fmla="*/ 0 w 284"/>
                <a:gd name="T21" fmla="*/ 425 h 453"/>
                <a:gd name="T22" fmla="*/ 0 w 284"/>
                <a:gd name="T23" fmla="*/ 29 h 453"/>
                <a:gd name="T24" fmla="*/ 0 w 284"/>
                <a:gd name="T25" fmla="*/ 29 h 453"/>
                <a:gd name="T26" fmla="*/ 1 w 284"/>
                <a:gd name="T27" fmla="*/ 23 h 453"/>
                <a:gd name="T28" fmla="*/ 2 w 284"/>
                <a:gd name="T29" fmla="*/ 18 h 453"/>
                <a:gd name="T30" fmla="*/ 5 w 284"/>
                <a:gd name="T31" fmla="*/ 13 h 453"/>
                <a:gd name="T32" fmla="*/ 8 w 284"/>
                <a:gd name="T33" fmla="*/ 9 h 453"/>
                <a:gd name="T34" fmla="*/ 13 w 284"/>
                <a:gd name="T35" fmla="*/ 5 h 453"/>
                <a:gd name="T36" fmla="*/ 17 w 284"/>
                <a:gd name="T37" fmla="*/ 3 h 453"/>
                <a:gd name="T38" fmla="*/ 23 w 284"/>
                <a:gd name="T39" fmla="*/ 1 h 453"/>
                <a:gd name="T40" fmla="*/ 28 w 284"/>
                <a:gd name="T41" fmla="*/ 0 h 453"/>
                <a:gd name="T42" fmla="*/ 256 w 284"/>
                <a:gd name="T43" fmla="*/ 0 h 453"/>
                <a:gd name="T44" fmla="*/ 256 w 284"/>
                <a:gd name="T45" fmla="*/ 0 h 453"/>
                <a:gd name="T46" fmla="*/ 261 w 284"/>
                <a:gd name="T47" fmla="*/ 1 h 453"/>
                <a:gd name="T48" fmla="*/ 267 w 284"/>
                <a:gd name="T49" fmla="*/ 3 h 453"/>
                <a:gd name="T50" fmla="*/ 272 w 284"/>
                <a:gd name="T51" fmla="*/ 5 h 453"/>
                <a:gd name="T52" fmla="*/ 276 w 284"/>
                <a:gd name="T53" fmla="*/ 9 h 453"/>
                <a:gd name="T54" fmla="*/ 279 w 284"/>
                <a:gd name="T55" fmla="*/ 13 h 453"/>
                <a:gd name="T56" fmla="*/ 282 w 284"/>
                <a:gd name="T57" fmla="*/ 18 h 453"/>
                <a:gd name="T58" fmla="*/ 283 w 284"/>
                <a:gd name="T59" fmla="*/ 23 h 453"/>
                <a:gd name="T60" fmla="*/ 284 w 284"/>
                <a:gd name="T61" fmla="*/ 29 h 453"/>
                <a:gd name="T62" fmla="*/ 284 w 284"/>
                <a:gd name="T63" fmla="*/ 425 h 453"/>
                <a:gd name="T64" fmla="*/ 284 w 284"/>
                <a:gd name="T65" fmla="*/ 425 h 453"/>
                <a:gd name="T66" fmla="*/ 283 w 284"/>
                <a:gd name="T67" fmla="*/ 431 h 453"/>
                <a:gd name="T68" fmla="*/ 282 w 284"/>
                <a:gd name="T69" fmla="*/ 436 h 453"/>
                <a:gd name="T70" fmla="*/ 279 w 284"/>
                <a:gd name="T71" fmla="*/ 441 h 453"/>
                <a:gd name="T72" fmla="*/ 276 w 284"/>
                <a:gd name="T73" fmla="*/ 445 h 453"/>
                <a:gd name="T74" fmla="*/ 272 w 284"/>
                <a:gd name="T75" fmla="*/ 449 h 453"/>
                <a:gd name="T76" fmla="*/ 267 w 284"/>
                <a:gd name="T77" fmla="*/ 451 h 453"/>
                <a:gd name="T78" fmla="*/ 261 w 284"/>
                <a:gd name="T79" fmla="*/ 453 h 453"/>
                <a:gd name="T80" fmla="*/ 256 w 284"/>
                <a:gd name="T81" fmla="*/ 453 h 453"/>
                <a:gd name="T82" fmla="*/ 256 w 284"/>
                <a:gd name="T83" fmla="*/ 453 h 453"/>
                <a:gd name="T84" fmla="*/ 57 w 284"/>
                <a:gd name="T85" fmla="*/ 396 h 453"/>
                <a:gd name="T86" fmla="*/ 227 w 284"/>
                <a:gd name="T87" fmla="*/ 396 h 453"/>
                <a:gd name="T88" fmla="*/ 227 w 284"/>
                <a:gd name="T89" fmla="*/ 57 h 453"/>
                <a:gd name="T90" fmla="*/ 57 w 284"/>
                <a:gd name="T91" fmla="*/ 57 h 453"/>
                <a:gd name="T92" fmla="*/ 57 w 284"/>
                <a:gd name="T93" fmla="*/ 396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4" h="453">
                  <a:moveTo>
                    <a:pt x="256" y="453"/>
                  </a:moveTo>
                  <a:lnTo>
                    <a:pt x="28" y="453"/>
                  </a:lnTo>
                  <a:lnTo>
                    <a:pt x="28" y="453"/>
                  </a:lnTo>
                  <a:lnTo>
                    <a:pt x="23" y="453"/>
                  </a:lnTo>
                  <a:lnTo>
                    <a:pt x="17" y="451"/>
                  </a:lnTo>
                  <a:lnTo>
                    <a:pt x="13" y="449"/>
                  </a:lnTo>
                  <a:lnTo>
                    <a:pt x="8" y="445"/>
                  </a:lnTo>
                  <a:lnTo>
                    <a:pt x="5" y="441"/>
                  </a:lnTo>
                  <a:lnTo>
                    <a:pt x="2" y="436"/>
                  </a:lnTo>
                  <a:lnTo>
                    <a:pt x="1" y="431"/>
                  </a:lnTo>
                  <a:lnTo>
                    <a:pt x="0" y="425"/>
                  </a:lnTo>
                  <a:lnTo>
                    <a:pt x="0" y="29"/>
                  </a:lnTo>
                  <a:lnTo>
                    <a:pt x="0" y="29"/>
                  </a:lnTo>
                  <a:lnTo>
                    <a:pt x="1" y="23"/>
                  </a:lnTo>
                  <a:lnTo>
                    <a:pt x="2" y="18"/>
                  </a:lnTo>
                  <a:lnTo>
                    <a:pt x="5" y="13"/>
                  </a:lnTo>
                  <a:lnTo>
                    <a:pt x="8" y="9"/>
                  </a:lnTo>
                  <a:lnTo>
                    <a:pt x="13" y="5"/>
                  </a:lnTo>
                  <a:lnTo>
                    <a:pt x="17" y="3"/>
                  </a:lnTo>
                  <a:lnTo>
                    <a:pt x="23" y="1"/>
                  </a:lnTo>
                  <a:lnTo>
                    <a:pt x="28" y="0"/>
                  </a:lnTo>
                  <a:lnTo>
                    <a:pt x="256" y="0"/>
                  </a:lnTo>
                  <a:lnTo>
                    <a:pt x="256" y="0"/>
                  </a:lnTo>
                  <a:lnTo>
                    <a:pt x="261" y="1"/>
                  </a:lnTo>
                  <a:lnTo>
                    <a:pt x="267" y="3"/>
                  </a:lnTo>
                  <a:lnTo>
                    <a:pt x="272" y="5"/>
                  </a:lnTo>
                  <a:lnTo>
                    <a:pt x="276" y="9"/>
                  </a:lnTo>
                  <a:lnTo>
                    <a:pt x="279" y="13"/>
                  </a:lnTo>
                  <a:lnTo>
                    <a:pt x="282" y="18"/>
                  </a:lnTo>
                  <a:lnTo>
                    <a:pt x="283" y="23"/>
                  </a:lnTo>
                  <a:lnTo>
                    <a:pt x="284" y="29"/>
                  </a:lnTo>
                  <a:lnTo>
                    <a:pt x="284" y="425"/>
                  </a:lnTo>
                  <a:lnTo>
                    <a:pt x="284" y="425"/>
                  </a:lnTo>
                  <a:lnTo>
                    <a:pt x="283" y="431"/>
                  </a:lnTo>
                  <a:lnTo>
                    <a:pt x="282" y="436"/>
                  </a:lnTo>
                  <a:lnTo>
                    <a:pt x="279" y="441"/>
                  </a:lnTo>
                  <a:lnTo>
                    <a:pt x="276" y="445"/>
                  </a:lnTo>
                  <a:lnTo>
                    <a:pt x="272" y="449"/>
                  </a:lnTo>
                  <a:lnTo>
                    <a:pt x="267" y="451"/>
                  </a:lnTo>
                  <a:lnTo>
                    <a:pt x="261" y="453"/>
                  </a:lnTo>
                  <a:lnTo>
                    <a:pt x="256" y="453"/>
                  </a:lnTo>
                  <a:lnTo>
                    <a:pt x="256" y="453"/>
                  </a:lnTo>
                  <a:close/>
                  <a:moveTo>
                    <a:pt x="57" y="396"/>
                  </a:moveTo>
                  <a:lnTo>
                    <a:pt x="227" y="396"/>
                  </a:lnTo>
                  <a:lnTo>
                    <a:pt x="227" y="57"/>
                  </a:lnTo>
                  <a:lnTo>
                    <a:pt x="57" y="57"/>
                  </a:lnTo>
                  <a:lnTo>
                    <a:pt x="57" y="3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78">
              <a:extLst>
                <a:ext uri="{FF2B5EF4-FFF2-40B4-BE49-F238E27FC236}">
                  <a16:creationId xmlns:a16="http://schemas.microsoft.com/office/drawing/2014/main" id="{6CAADD39-AE75-25C0-515A-42B4408F26CA}"/>
                </a:ext>
              </a:extLst>
            </p:cNvPr>
            <p:cNvSpPr>
              <a:spLocks/>
            </p:cNvSpPr>
            <p:nvPr/>
          </p:nvSpPr>
          <p:spPr bwMode="auto">
            <a:xfrm>
              <a:off x="5616575" y="3894138"/>
              <a:ext cx="269875" cy="60325"/>
            </a:xfrm>
            <a:custGeom>
              <a:avLst/>
              <a:gdLst>
                <a:gd name="T0" fmla="*/ 29 w 1021"/>
                <a:gd name="T1" fmla="*/ 226 h 226"/>
                <a:gd name="T2" fmla="*/ 23 w 1021"/>
                <a:gd name="T3" fmla="*/ 226 h 226"/>
                <a:gd name="T4" fmla="*/ 13 w 1021"/>
                <a:gd name="T5" fmla="*/ 222 h 226"/>
                <a:gd name="T6" fmla="*/ 6 w 1021"/>
                <a:gd name="T7" fmla="*/ 214 h 226"/>
                <a:gd name="T8" fmla="*/ 0 w 1021"/>
                <a:gd name="T9" fmla="*/ 204 h 226"/>
                <a:gd name="T10" fmla="*/ 0 w 1021"/>
                <a:gd name="T11" fmla="*/ 198 h 226"/>
                <a:gd name="T12" fmla="*/ 2 w 1021"/>
                <a:gd name="T13" fmla="*/ 187 h 226"/>
                <a:gd name="T14" fmla="*/ 9 w 1021"/>
                <a:gd name="T15" fmla="*/ 178 h 226"/>
                <a:gd name="T16" fmla="*/ 18 w 1021"/>
                <a:gd name="T17" fmla="*/ 172 h 226"/>
                <a:gd name="T18" fmla="*/ 29 w 1021"/>
                <a:gd name="T19" fmla="*/ 170 h 226"/>
                <a:gd name="T20" fmla="*/ 952 w 1021"/>
                <a:gd name="T21" fmla="*/ 170 h 226"/>
                <a:gd name="T22" fmla="*/ 931 w 1021"/>
                <a:gd name="T23" fmla="*/ 150 h 226"/>
                <a:gd name="T24" fmla="*/ 900 w 1021"/>
                <a:gd name="T25" fmla="*/ 131 h 226"/>
                <a:gd name="T26" fmla="*/ 861 w 1021"/>
                <a:gd name="T27" fmla="*/ 111 h 226"/>
                <a:gd name="T28" fmla="*/ 815 w 1021"/>
                <a:gd name="T29" fmla="*/ 94 h 226"/>
                <a:gd name="T30" fmla="*/ 761 w 1021"/>
                <a:gd name="T31" fmla="*/ 79 h 226"/>
                <a:gd name="T32" fmla="*/ 701 w 1021"/>
                <a:gd name="T33" fmla="*/ 67 h 226"/>
                <a:gd name="T34" fmla="*/ 637 w 1021"/>
                <a:gd name="T35" fmla="*/ 60 h 226"/>
                <a:gd name="T36" fmla="*/ 567 w 1021"/>
                <a:gd name="T37" fmla="*/ 57 h 226"/>
                <a:gd name="T38" fmla="*/ 170 w 1021"/>
                <a:gd name="T39" fmla="*/ 57 h 226"/>
                <a:gd name="T40" fmla="*/ 159 w 1021"/>
                <a:gd name="T41" fmla="*/ 55 h 226"/>
                <a:gd name="T42" fmla="*/ 150 w 1021"/>
                <a:gd name="T43" fmla="*/ 49 h 226"/>
                <a:gd name="T44" fmla="*/ 144 w 1021"/>
                <a:gd name="T45" fmla="*/ 40 h 226"/>
                <a:gd name="T46" fmla="*/ 142 w 1021"/>
                <a:gd name="T47" fmla="*/ 29 h 226"/>
                <a:gd name="T48" fmla="*/ 143 w 1021"/>
                <a:gd name="T49" fmla="*/ 22 h 226"/>
                <a:gd name="T50" fmla="*/ 147 w 1021"/>
                <a:gd name="T51" fmla="*/ 12 h 226"/>
                <a:gd name="T52" fmla="*/ 154 w 1021"/>
                <a:gd name="T53" fmla="*/ 5 h 226"/>
                <a:gd name="T54" fmla="*/ 164 w 1021"/>
                <a:gd name="T55" fmla="*/ 0 h 226"/>
                <a:gd name="T56" fmla="*/ 567 w 1021"/>
                <a:gd name="T57" fmla="*/ 0 h 226"/>
                <a:gd name="T58" fmla="*/ 608 w 1021"/>
                <a:gd name="T59" fmla="*/ 1 h 226"/>
                <a:gd name="T60" fmla="*/ 688 w 1021"/>
                <a:gd name="T61" fmla="*/ 8 h 226"/>
                <a:gd name="T62" fmla="*/ 767 w 1021"/>
                <a:gd name="T63" fmla="*/ 22 h 226"/>
                <a:gd name="T64" fmla="*/ 841 w 1021"/>
                <a:gd name="T65" fmla="*/ 43 h 226"/>
                <a:gd name="T66" fmla="*/ 905 w 1021"/>
                <a:gd name="T67" fmla="*/ 69 h 226"/>
                <a:gd name="T68" fmla="*/ 934 w 1021"/>
                <a:gd name="T69" fmla="*/ 84 h 226"/>
                <a:gd name="T70" fmla="*/ 959 w 1021"/>
                <a:gd name="T71" fmla="*/ 100 h 226"/>
                <a:gd name="T72" fmla="*/ 980 w 1021"/>
                <a:gd name="T73" fmla="*/ 118 h 226"/>
                <a:gd name="T74" fmla="*/ 997 w 1021"/>
                <a:gd name="T75" fmla="*/ 137 h 226"/>
                <a:gd name="T76" fmla="*/ 1010 w 1021"/>
                <a:gd name="T77" fmla="*/ 157 h 226"/>
                <a:gd name="T78" fmla="*/ 1018 w 1021"/>
                <a:gd name="T79" fmla="*/ 177 h 226"/>
                <a:gd name="T80" fmla="*/ 1021 w 1021"/>
                <a:gd name="T81" fmla="*/ 198 h 226"/>
                <a:gd name="T82" fmla="*/ 1020 w 1021"/>
                <a:gd name="T83" fmla="*/ 204 h 226"/>
                <a:gd name="T84" fmla="*/ 1016 w 1021"/>
                <a:gd name="T85" fmla="*/ 214 h 226"/>
                <a:gd name="T86" fmla="*/ 1008 w 1021"/>
                <a:gd name="T87" fmla="*/ 222 h 226"/>
                <a:gd name="T88" fmla="*/ 998 w 1021"/>
                <a:gd name="T89" fmla="*/ 226 h 226"/>
                <a:gd name="T90" fmla="*/ 992 w 1021"/>
                <a:gd name="T91"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21" h="226">
                  <a:moveTo>
                    <a:pt x="992" y="226"/>
                  </a:moveTo>
                  <a:lnTo>
                    <a:pt x="29" y="226"/>
                  </a:lnTo>
                  <a:lnTo>
                    <a:pt x="29" y="226"/>
                  </a:lnTo>
                  <a:lnTo>
                    <a:pt x="23" y="226"/>
                  </a:lnTo>
                  <a:lnTo>
                    <a:pt x="18" y="224"/>
                  </a:lnTo>
                  <a:lnTo>
                    <a:pt x="13" y="222"/>
                  </a:lnTo>
                  <a:lnTo>
                    <a:pt x="9" y="218"/>
                  </a:lnTo>
                  <a:lnTo>
                    <a:pt x="6" y="214"/>
                  </a:lnTo>
                  <a:lnTo>
                    <a:pt x="2" y="209"/>
                  </a:lnTo>
                  <a:lnTo>
                    <a:pt x="0" y="204"/>
                  </a:lnTo>
                  <a:lnTo>
                    <a:pt x="0" y="198"/>
                  </a:lnTo>
                  <a:lnTo>
                    <a:pt x="0" y="198"/>
                  </a:lnTo>
                  <a:lnTo>
                    <a:pt x="0" y="193"/>
                  </a:lnTo>
                  <a:lnTo>
                    <a:pt x="2" y="187"/>
                  </a:lnTo>
                  <a:lnTo>
                    <a:pt x="6" y="183"/>
                  </a:lnTo>
                  <a:lnTo>
                    <a:pt x="9" y="178"/>
                  </a:lnTo>
                  <a:lnTo>
                    <a:pt x="13" y="175"/>
                  </a:lnTo>
                  <a:lnTo>
                    <a:pt x="18" y="172"/>
                  </a:lnTo>
                  <a:lnTo>
                    <a:pt x="23" y="171"/>
                  </a:lnTo>
                  <a:lnTo>
                    <a:pt x="29" y="170"/>
                  </a:lnTo>
                  <a:lnTo>
                    <a:pt x="952" y="170"/>
                  </a:lnTo>
                  <a:lnTo>
                    <a:pt x="952" y="170"/>
                  </a:lnTo>
                  <a:lnTo>
                    <a:pt x="942" y="160"/>
                  </a:lnTo>
                  <a:lnTo>
                    <a:pt x="931" y="150"/>
                  </a:lnTo>
                  <a:lnTo>
                    <a:pt x="917" y="141"/>
                  </a:lnTo>
                  <a:lnTo>
                    <a:pt x="900" y="131"/>
                  </a:lnTo>
                  <a:lnTo>
                    <a:pt x="881" y="120"/>
                  </a:lnTo>
                  <a:lnTo>
                    <a:pt x="861" y="111"/>
                  </a:lnTo>
                  <a:lnTo>
                    <a:pt x="839" y="102"/>
                  </a:lnTo>
                  <a:lnTo>
                    <a:pt x="815" y="94"/>
                  </a:lnTo>
                  <a:lnTo>
                    <a:pt x="788" y="86"/>
                  </a:lnTo>
                  <a:lnTo>
                    <a:pt x="761" y="79"/>
                  </a:lnTo>
                  <a:lnTo>
                    <a:pt x="732" y="73"/>
                  </a:lnTo>
                  <a:lnTo>
                    <a:pt x="701" y="67"/>
                  </a:lnTo>
                  <a:lnTo>
                    <a:pt x="669" y="63"/>
                  </a:lnTo>
                  <a:lnTo>
                    <a:pt x="637" y="60"/>
                  </a:lnTo>
                  <a:lnTo>
                    <a:pt x="602" y="58"/>
                  </a:lnTo>
                  <a:lnTo>
                    <a:pt x="567" y="57"/>
                  </a:lnTo>
                  <a:lnTo>
                    <a:pt x="170" y="57"/>
                  </a:lnTo>
                  <a:lnTo>
                    <a:pt x="170" y="57"/>
                  </a:lnTo>
                  <a:lnTo>
                    <a:pt x="164" y="56"/>
                  </a:lnTo>
                  <a:lnTo>
                    <a:pt x="159" y="55"/>
                  </a:lnTo>
                  <a:lnTo>
                    <a:pt x="154" y="52"/>
                  </a:lnTo>
                  <a:lnTo>
                    <a:pt x="150" y="49"/>
                  </a:lnTo>
                  <a:lnTo>
                    <a:pt x="147" y="45"/>
                  </a:lnTo>
                  <a:lnTo>
                    <a:pt x="144" y="40"/>
                  </a:lnTo>
                  <a:lnTo>
                    <a:pt x="143" y="35"/>
                  </a:lnTo>
                  <a:lnTo>
                    <a:pt x="142" y="29"/>
                  </a:lnTo>
                  <a:lnTo>
                    <a:pt x="142" y="29"/>
                  </a:lnTo>
                  <a:lnTo>
                    <a:pt x="143" y="22"/>
                  </a:lnTo>
                  <a:lnTo>
                    <a:pt x="144" y="17"/>
                  </a:lnTo>
                  <a:lnTo>
                    <a:pt x="147" y="12"/>
                  </a:lnTo>
                  <a:lnTo>
                    <a:pt x="150" y="8"/>
                  </a:lnTo>
                  <a:lnTo>
                    <a:pt x="154" y="5"/>
                  </a:lnTo>
                  <a:lnTo>
                    <a:pt x="159" y="2"/>
                  </a:lnTo>
                  <a:lnTo>
                    <a:pt x="164" y="0"/>
                  </a:lnTo>
                  <a:lnTo>
                    <a:pt x="170" y="0"/>
                  </a:lnTo>
                  <a:lnTo>
                    <a:pt x="567" y="0"/>
                  </a:lnTo>
                  <a:lnTo>
                    <a:pt x="567" y="0"/>
                  </a:lnTo>
                  <a:lnTo>
                    <a:pt x="608" y="1"/>
                  </a:lnTo>
                  <a:lnTo>
                    <a:pt x="648" y="4"/>
                  </a:lnTo>
                  <a:lnTo>
                    <a:pt x="688" y="8"/>
                  </a:lnTo>
                  <a:lnTo>
                    <a:pt x="729" y="14"/>
                  </a:lnTo>
                  <a:lnTo>
                    <a:pt x="767" y="22"/>
                  </a:lnTo>
                  <a:lnTo>
                    <a:pt x="804" y="32"/>
                  </a:lnTo>
                  <a:lnTo>
                    <a:pt x="841" y="43"/>
                  </a:lnTo>
                  <a:lnTo>
                    <a:pt x="874" y="56"/>
                  </a:lnTo>
                  <a:lnTo>
                    <a:pt x="905" y="69"/>
                  </a:lnTo>
                  <a:lnTo>
                    <a:pt x="920" y="77"/>
                  </a:lnTo>
                  <a:lnTo>
                    <a:pt x="934" y="84"/>
                  </a:lnTo>
                  <a:lnTo>
                    <a:pt x="947" y="92"/>
                  </a:lnTo>
                  <a:lnTo>
                    <a:pt x="959" y="100"/>
                  </a:lnTo>
                  <a:lnTo>
                    <a:pt x="970" y="109"/>
                  </a:lnTo>
                  <a:lnTo>
                    <a:pt x="980" y="118"/>
                  </a:lnTo>
                  <a:lnTo>
                    <a:pt x="989" y="127"/>
                  </a:lnTo>
                  <a:lnTo>
                    <a:pt x="997" y="137"/>
                  </a:lnTo>
                  <a:lnTo>
                    <a:pt x="1004" y="147"/>
                  </a:lnTo>
                  <a:lnTo>
                    <a:pt x="1010" y="157"/>
                  </a:lnTo>
                  <a:lnTo>
                    <a:pt x="1015" y="167"/>
                  </a:lnTo>
                  <a:lnTo>
                    <a:pt x="1018" y="177"/>
                  </a:lnTo>
                  <a:lnTo>
                    <a:pt x="1020" y="188"/>
                  </a:lnTo>
                  <a:lnTo>
                    <a:pt x="1021" y="198"/>
                  </a:lnTo>
                  <a:lnTo>
                    <a:pt x="1021" y="198"/>
                  </a:lnTo>
                  <a:lnTo>
                    <a:pt x="1020" y="204"/>
                  </a:lnTo>
                  <a:lnTo>
                    <a:pt x="1019" y="209"/>
                  </a:lnTo>
                  <a:lnTo>
                    <a:pt x="1016" y="214"/>
                  </a:lnTo>
                  <a:lnTo>
                    <a:pt x="1013" y="218"/>
                  </a:lnTo>
                  <a:lnTo>
                    <a:pt x="1008" y="222"/>
                  </a:lnTo>
                  <a:lnTo>
                    <a:pt x="1003" y="224"/>
                  </a:lnTo>
                  <a:lnTo>
                    <a:pt x="998" y="226"/>
                  </a:lnTo>
                  <a:lnTo>
                    <a:pt x="992" y="226"/>
                  </a:lnTo>
                  <a:lnTo>
                    <a:pt x="992" y="2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79">
              <a:extLst>
                <a:ext uri="{FF2B5EF4-FFF2-40B4-BE49-F238E27FC236}">
                  <a16:creationId xmlns:a16="http://schemas.microsoft.com/office/drawing/2014/main" id="{ABDA9C2D-812A-AA3D-877B-5C519140677E}"/>
                </a:ext>
              </a:extLst>
            </p:cNvPr>
            <p:cNvSpPr>
              <a:spLocks/>
            </p:cNvSpPr>
            <p:nvPr/>
          </p:nvSpPr>
          <p:spPr bwMode="auto">
            <a:xfrm>
              <a:off x="5622925" y="3863975"/>
              <a:ext cx="119063" cy="42863"/>
            </a:xfrm>
            <a:custGeom>
              <a:avLst/>
              <a:gdLst>
                <a:gd name="T0" fmla="*/ 405 w 445"/>
                <a:gd name="T1" fmla="*/ 162 h 162"/>
                <a:gd name="T2" fmla="*/ 395 w 445"/>
                <a:gd name="T3" fmla="*/ 151 h 162"/>
                <a:gd name="T4" fmla="*/ 395 w 445"/>
                <a:gd name="T5" fmla="*/ 151 h 162"/>
                <a:gd name="T6" fmla="*/ 382 w 445"/>
                <a:gd name="T7" fmla="*/ 137 h 162"/>
                <a:gd name="T8" fmla="*/ 365 w 445"/>
                <a:gd name="T9" fmla="*/ 122 h 162"/>
                <a:gd name="T10" fmla="*/ 347 w 445"/>
                <a:gd name="T11" fmla="*/ 106 h 162"/>
                <a:gd name="T12" fmla="*/ 336 w 445"/>
                <a:gd name="T13" fmla="*/ 99 h 162"/>
                <a:gd name="T14" fmla="*/ 325 w 445"/>
                <a:gd name="T15" fmla="*/ 91 h 162"/>
                <a:gd name="T16" fmla="*/ 313 w 445"/>
                <a:gd name="T17" fmla="*/ 84 h 162"/>
                <a:gd name="T18" fmla="*/ 299 w 445"/>
                <a:gd name="T19" fmla="*/ 78 h 162"/>
                <a:gd name="T20" fmla="*/ 285 w 445"/>
                <a:gd name="T21" fmla="*/ 72 h 162"/>
                <a:gd name="T22" fmla="*/ 269 w 445"/>
                <a:gd name="T23" fmla="*/ 67 h 162"/>
                <a:gd name="T24" fmla="*/ 253 w 445"/>
                <a:gd name="T25" fmla="*/ 63 h 162"/>
                <a:gd name="T26" fmla="*/ 236 w 445"/>
                <a:gd name="T27" fmla="*/ 59 h 162"/>
                <a:gd name="T28" fmla="*/ 218 w 445"/>
                <a:gd name="T29" fmla="*/ 57 h 162"/>
                <a:gd name="T30" fmla="*/ 198 w 445"/>
                <a:gd name="T31" fmla="*/ 57 h 162"/>
                <a:gd name="T32" fmla="*/ 0 w 445"/>
                <a:gd name="T33" fmla="*/ 57 h 162"/>
                <a:gd name="T34" fmla="*/ 0 w 445"/>
                <a:gd name="T35" fmla="*/ 0 h 162"/>
                <a:gd name="T36" fmla="*/ 198 w 445"/>
                <a:gd name="T37" fmla="*/ 0 h 162"/>
                <a:gd name="T38" fmla="*/ 198 w 445"/>
                <a:gd name="T39" fmla="*/ 0 h 162"/>
                <a:gd name="T40" fmla="*/ 222 w 445"/>
                <a:gd name="T41" fmla="*/ 0 h 162"/>
                <a:gd name="T42" fmla="*/ 245 w 445"/>
                <a:gd name="T43" fmla="*/ 3 h 162"/>
                <a:gd name="T44" fmla="*/ 266 w 445"/>
                <a:gd name="T45" fmla="*/ 7 h 162"/>
                <a:gd name="T46" fmla="*/ 286 w 445"/>
                <a:gd name="T47" fmla="*/ 12 h 162"/>
                <a:gd name="T48" fmla="*/ 305 w 445"/>
                <a:gd name="T49" fmla="*/ 18 h 162"/>
                <a:gd name="T50" fmla="*/ 322 w 445"/>
                <a:gd name="T51" fmla="*/ 25 h 162"/>
                <a:gd name="T52" fmla="*/ 338 w 445"/>
                <a:gd name="T53" fmla="*/ 33 h 162"/>
                <a:gd name="T54" fmla="*/ 353 w 445"/>
                <a:gd name="T55" fmla="*/ 43 h 162"/>
                <a:gd name="T56" fmla="*/ 367 w 445"/>
                <a:gd name="T57" fmla="*/ 51 h 162"/>
                <a:gd name="T58" fmla="*/ 381 w 445"/>
                <a:gd name="T59" fmla="*/ 61 h 162"/>
                <a:gd name="T60" fmla="*/ 392 w 445"/>
                <a:gd name="T61" fmla="*/ 70 h 162"/>
                <a:gd name="T62" fmla="*/ 403 w 445"/>
                <a:gd name="T63" fmla="*/ 79 h 162"/>
                <a:gd name="T64" fmla="*/ 421 w 445"/>
                <a:gd name="T65" fmla="*/ 96 h 162"/>
                <a:gd name="T66" fmla="*/ 436 w 445"/>
                <a:gd name="T67" fmla="*/ 112 h 162"/>
                <a:gd name="T68" fmla="*/ 445 w 445"/>
                <a:gd name="T69" fmla="*/ 121 h 162"/>
                <a:gd name="T70" fmla="*/ 405 w 445"/>
                <a:gd name="T71"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5" h="162">
                  <a:moveTo>
                    <a:pt x="405" y="162"/>
                  </a:moveTo>
                  <a:lnTo>
                    <a:pt x="395" y="151"/>
                  </a:lnTo>
                  <a:lnTo>
                    <a:pt x="395" y="151"/>
                  </a:lnTo>
                  <a:lnTo>
                    <a:pt x="382" y="137"/>
                  </a:lnTo>
                  <a:lnTo>
                    <a:pt x="365" y="122"/>
                  </a:lnTo>
                  <a:lnTo>
                    <a:pt x="347" y="106"/>
                  </a:lnTo>
                  <a:lnTo>
                    <a:pt x="336" y="99"/>
                  </a:lnTo>
                  <a:lnTo>
                    <a:pt x="325" y="91"/>
                  </a:lnTo>
                  <a:lnTo>
                    <a:pt x="313" y="84"/>
                  </a:lnTo>
                  <a:lnTo>
                    <a:pt x="299" y="78"/>
                  </a:lnTo>
                  <a:lnTo>
                    <a:pt x="285" y="72"/>
                  </a:lnTo>
                  <a:lnTo>
                    <a:pt x="269" y="67"/>
                  </a:lnTo>
                  <a:lnTo>
                    <a:pt x="253" y="63"/>
                  </a:lnTo>
                  <a:lnTo>
                    <a:pt x="236" y="59"/>
                  </a:lnTo>
                  <a:lnTo>
                    <a:pt x="218" y="57"/>
                  </a:lnTo>
                  <a:lnTo>
                    <a:pt x="198" y="57"/>
                  </a:lnTo>
                  <a:lnTo>
                    <a:pt x="0" y="57"/>
                  </a:lnTo>
                  <a:lnTo>
                    <a:pt x="0" y="0"/>
                  </a:lnTo>
                  <a:lnTo>
                    <a:pt x="198" y="0"/>
                  </a:lnTo>
                  <a:lnTo>
                    <a:pt x="198" y="0"/>
                  </a:lnTo>
                  <a:lnTo>
                    <a:pt x="222" y="0"/>
                  </a:lnTo>
                  <a:lnTo>
                    <a:pt x="245" y="3"/>
                  </a:lnTo>
                  <a:lnTo>
                    <a:pt x="266" y="7"/>
                  </a:lnTo>
                  <a:lnTo>
                    <a:pt x="286" y="12"/>
                  </a:lnTo>
                  <a:lnTo>
                    <a:pt x="305" y="18"/>
                  </a:lnTo>
                  <a:lnTo>
                    <a:pt x="322" y="25"/>
                  </a:lnTo>
                  <a:lnTo>
                    <a:pt x="338" y="33"/>
                  </a:lnTo>
                  <a:lnTo>
                    <a:pt x="353" y="43"/>
                  </a:lnTo>
                  <a:lnTo>
                    <a:pt x="367" y="51"/>
                  </a:lnTo>
                  <a:lnTo>
                    <a:pt x="381" y="61"/>
                  </a:lnTo>
                  <a:lnTo>
                    <a:pt x="392" y="70"/>
                  </a:lnTo>
                  <a:lnTo>
                    <a:pt x="403" y="79"/>
                  </a:lnTo>
                  <a:lnTo>
                    <a:pt x="421" y="96"/>
                  </a:lnTo>
                  <a:lnTo>
                    <a:pt x="436" y="112"/>
                  </a:lnTo>
                  <a:lnTo>
                    <a:pt x="445" y="121"/>
                  </a:lnTo>
                  <a:lnTo>
                    <a:pt x="405"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80">
              <a:extLst>
                <a:ext uri="{FF2B5EF4-FFF2-40B4-BE49-F238E27FC236}">
                  <a16:creationId xmlns:a16="http://schemas.microsoft.com/office/drawing/2014/main" id="{FE045DFE-D0FB-80D4-4648-A310D7669831}"/>
                </a:ext>
              </a:extLst>
            </p:cNvPr>
            <p:cNvSpPr>
              <a:spLocks noEditPoints="1"/>
            </p:cNvSpPr>
            <p:nvPr/>
          </p:nvSpPr>
          <p:spPr bwMode="auto">
            <a:xfrm>
              <a:off x="5735638" y="3684588"/>
              <a:ext cx="104775" cy="104775"/>
            </a:xfrm>
            <a:custGeom>
              <a:avLst/>
              <a:gdLst>
                <a:gd name="T0" fmla="*/ 179 w 397"/>
                <a:gd name="T1" fmla="*/ 396 h 397"/>
                <a:gd name="T2" fmla="*/ 121 w 397"/>
                <a:gd name="T3" fmla="*/ 382 h 397"/>
                <a:gd name="T4" fmla="*/ 73 w 397"/>
                <a:gd name="T5" fmla="*/ 352 h 397"/>
                <a:gd name="T6" fmla="*/ 34 w 397"/>
                <a:gd name="T7" fmla="*/ 309 h 397"/>
                <a:gd name="T8" fmla="*/ 9 w 397"/>
                <a:gd name="T9" fmla="*/ 258 h 397"/>
                <a:gd name="T10" fmla="*/ 0 w 397"/>
                <a:gd name="T11" fmla="*/ 199 h 397"/>
                <a:gd name="T12" fmla="*/ 4 w 397"/>
                <a:gd name="T13" fmla="*/ 159 h 397"/>
                <a:gd name="T14" fmla="*/ 24 w 397"/>
                <a:gd name="T15" fmla="*/ 104 h 397"/>
                <a:gd name="T16" fmla="*/ 59 w 397"/>
                <a:gd name="T17" fmla="*/ 59 h 397"/>
                <a:gd name="T18" fmla="*/ 104 w 397"/>
                <a:gd name="T19" fmla="*/ 25 h 397"/>
                <a:gd name="T20" fmla="*/ 159 w 397"/>
                <a:gd name="T21" fmla="*/ 4 h 397"/>
                <a:gd name="T22" fmla="*/ 199 w 397"/>
                <a:gd name="T23" fmla="*/ 0 h 397"/>
                <a:gd name="T24" fmla="*/ 258 w 397"/>
                <a:gd name="T25" fmla="*/ 10 h 397"/>
                <a:gd name="T26" fmla="*/ 309 w 397"/>
                <a:gd name="T27" fmla="*/ 35 h 397"/>
                <a:gd name="T28" fmla="*/ 351 w 397"/>
                <a:gd name="T29" fmla="*/ 73 h 397"/>
                <a:gd name="T30" fmla="*/ 382 w 397"/>
                <a:gd name="T31" fmla="*/ 122 h 397"/>
                <a:gd name="T32" fmla="*/ 396 w 397"/>
                <a:gd name="T33" fmla="*/ 179 h 397"/>
                <a:gd name="T34" fmla="*/ 396 w 397"/>
                <a:gd name="T35" fmla="*/ 220 h 397"/>
                <a:gd name="T36" fmla="*/ 382 w 397"/>
                <a:gd name="T37" fmla="*/ 276 h 397"/>
                <a:gd name="T38" fmla="*/ 351 w 397"/>
                <a:gd name="T39" fmla="*/ 325 h 397"/>
                <a:gd name="T40" fmla="*/ 309 w 397"/>
                <a:gd name="T41" fmla="*/ 363 h 397"/>
                <a:gd name="T42" fmla="*/ 258 w 397"/>
                <a:gd name="T43" fmla="*/ 388 h 397"/>
                <a:gd name="T44" fmla="*/ 199 w 397"/>
                <a:gd name="T45" fmla="*/ 397 h 397"/>
                <a:gd name="T46" fmla="*/ 199 w 397"/>
                <a:gd name="T47" fmla="*/ 57 h 397"/>
                <a:gd name="T48" fmla="*/ 157 w 397"/>
                <a:gd name="T49" fmla="*/ 64 h 397"/>
                <a:gd name="T50" fmla="*/ 119 w 397"/>
                <a:gd name="T51" fmla="*/ 81 h 397"/>
                <a:gd name="T52" fmla="*/ 90 w 397"/>
                <a:gd name="T53" fmla="*/ 109 h 397"/>
                <a:gd name="T54" fmla="*/ 68 w 397"/>
                <a:gd name="T55" fmla="*/ 144 h 397"/>
                <a:gd name="T56" fmla="*/ 58 w 397"/>
                <a:gd name="T57" fmla="*/ 184 h 397"/>
                <a:gd name="T58" fmla="*/ 58 w 397"/>
                <a:gd name="T59" fmla="*/ 214 h 397"/>
                <a:gd name="T60" fmla="*/ 68 w 397"/>
                <a:gd name="T61" fmla="*/ 254 h 397"/>
                <a:gd name="T62" fmla="*/ 90 w 397"/>
                <a:gd name="T63" fmla="*/ 289 h 397"/>
                <a:gd name="T64" fmla="*/ 119 w 397"/>
                <a:gd name="T65" fmla="*/ 317 h 397"/>
                <a:gd name="T66" fmla="*/ 157 w 397"/>
                <a:gd name="T67" fmla="*/ 335 h 397"/>
                <a:gd name="T68" fmla="*/ 199 w 397"/>
                <a:gd name="T69" fmla="*/ 341 h 397"/>
                <a:gd name="T70" fmla="*/ 227 w 397"/>
                <a:gd name="T71" fmla="*/ 338 h 397"/>
                <a:gd name="T72" fmla="*/ 267 w 397"/>
                <a:gd name="T73" fmla="*/ 324 h 397"/>
                <a:gd name="T74" fmla="*/ 299 w 397"/>
                <a:gd name="T75" fmla="*/ 299 h 397"/>
                <a:gd name="T76" fmla="*/ 323 w 397"/>
                <a:gd name="T77" fmla="*/ 266 h 397"/>
                <a:gd name="T78" fmla="*/ 337 w 397"/>
                <a:gd name="T79" fmla="*/ 228 h 397"/>
                <a:gd name="T80" fmla="*/ 340 w 397"/>
                <a:gd name="T81" fmla="*/ 199 h 397"/>
                <a:gd name="T82" fmla="*/ 334 w 397"/>
                <a:gd name="T83" fmla="*/ 157 h 397"/>
                <a:gd name="T84" fmla="*/ 316 w 397"/>
                <a:gd name="T85" fmla="*/ 120 h 397"/>
                <a:gd name="T86" fmla="*/ 289 w 397"/>
                <a:gd name="T87" fmla="*/ 89 h 397"/>
                <a:gd name="T88" fmla="*/ 253 w 397"/>
                <a:gd name="T89" fmla="*/ 68 h 397"/>
                <a:gd name="T90" fmla="*/ 213 w 397"/>
                <a:gd name="T91" fmla="*/ 5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7" h="397">
                  <a:moveTo>
                    <a:pt x="199" y="397"/>
                  </a:moveTo>
                  <a:lnTo>
                    <a:pt x="199" y="397"/>
                  </a:lnTo>
                  <a:lnTo>
                    <a:pt x="179" y="396"/>
                  </a:lnTo>
                  <a:lnTo>
                    <a:pt x="159" y="393"/>
                  </a:lnTo>
                  <a:lnTo>
                    <a:pt x="139" y="388"/>
                  </a:lnTo>
                  <a:lnTo>
                    <a:pt x="121" y="382"/>
                  </a:lnTo>
                  <a:lnTo>
                    <a:pt x="104" y="373"/>
                  </a:lnTo>
                  <a:lnTo>
                    <a:pt x="88" y="363"/>
                  </a:lnTo>
                  <a:lnTo>
                    <a:pt x="73" y="352"/>
                  </a:lnTo>
                  <a:lnTo>
                    <a:pt x="59" y="339"/>
                  </a:lnTo>
                  <a:lnTo>
                    <a:pt x="45" y="325"/>
                  </a:lnTo>
                  <a:lnTo>
                    <a:pt x="34" y="309"/>
                  </a:lnTo>
                  <a:lnTo>
                    <a:pt x="24" y="293"/>
                  </a:lnTo>
                  <a:lnTo>
                    <a:pt x="16" y="276"/>
                  </a:lnTo>
                  <a:lnTo>
                    <a:pt x="9" y="258"/>
                  </a:lnTo>
                  <a:lnTo>
                    <a:pt x="4" y="239"/>
                  </a:lnTo>
                  <a:lnTo>
                    <a:pt x="1" y="220"/>
                  </a:lnTo>
                  <a:lnTo>
                    <a:pt x="0" y="199"/>
                  </a:lnTo>
                  <a:lnTo>
                    <a:pt x="0" y="199"/>
                  </a:lnTo>
                  <a:lnTo>
                    <a:pt x="1" y="179"/>
                  </a:lnTo>
                  <a:lnTo>
                    <a:pt x="4" y="159"/>
                  </a:lnTo>
                  <a:lnTo>
                    <a:pt x="9" y="140"/>
                  </a:lnTo>
                  <a:lnTo>
                    <a:pt x="16" y="122"/>
                  </a:lnTo>
                  <a:lnTo>
                    <a:pt x="24" y="104"/>
                  </a:lnTo>
                  <a:lnTo>
                    <a:pt x="34" y="88"/>
                  </a:lnTo>
                  <a:lnTo>
                    <a:pt x="45" y="73"/>
                  </a:lnTo>
                  <a:lnTo>
                    <a:pt x="59" y="59"/>
                  </a:lnTo>
                  <a:lnTo>
                    <a:pt x="73" y="46"/>
                  </a:lnTo>
                  <a:lnTo>
                    <a:pt x="88" y="35"/>
                  </a:lnTo>
                  <a:lnTo>
                    <a:pt x="104" y="25"/>
                  </a:lnTo>
                  <a:lnTo>
                    <a:pt x="121" y="17"/>
                  </a:lnTo>
                  <a:lnTo>
                    <a:pt x="139" y="10"/>
                  </a:lnTo>
                  <a:lnTo>
                    <a:pt x="159" y="4"/>
                  </a:lnTo>
                  <a:lnTo>
                    <a:pt x="179" y="1"/>
                  </a:lnTo>
                  <a:lnTo>
                    <a:pt x="199" y="0"/>
                  </a:lnTo>
                  <a:lnTo>
                    <a:pt x="199" y="0"/>
                  </a:lnTo>
                  <a:lnTo>
                    <a:pt x="219" y="1"/>
                  </a:lnTo>
                  <a:lnTo>
                    <a:pt x="238" y="4"/>
                  </a:lnTo>
                  <a:lnTo>
                    <a:pt x="258" y="10"/>
                  </a:lnTo>
                  <a:lnTo>
                    <a:pt x="276" y="17"/>
                  </a:lnTo>
                  <a:lnTo>
                    <a:pt x="293" y="25"/>
                  </a:lnTo>
                  <a:lnTo>
                    <a:pt x="309" y="35"/>
                  </a:lnTo>
                  <a:lnTo>
                    <a:pt x="325" y="46"/>
                  </a:lnTo>
                  <a:lnTo>
                    <a:pt x="339" y="59"/>
                  </a:lnTo>
                  <a:lnTo>
                    <a:pt x="351" y="73"/>
                  </a:lnTo>
                  <a:lnTo>
                    <a:pt x="364" y="88"/>
                  </a:lnTo>
                  <a:lnTo>
                    <a:pt x="373" y="104"/>
                  </a:lnTo>
                  <a:lnTo>
                    <a:pt x="382" y="122"/>
                  </a:lnTo>
                  <a:lnTo>
                    <a:pt x="388" y="140"/>
                  </a:lnTo>
                  <a:lnTo>
                    <a:pt x="393" y="159"/>
                  </a:lnTo>
                  <a:lnTo>
                    <a:pt x="396" y="179"/>
                  </a:lnTo>
                  <a:lnTo>
                    <a:pt x="397" y="199"/>
                  </a:lnTo>
                  <a:lnTo>
                    <a:pt x="397" y="199"/>
                  </a:lnTo>
                  <a:lnTo>
                    <a:pt x="396" y="220"/>
                  </a:lnTo>
                  <a:lnTo>
                    <a:pt x="393" y="239"/>
                  </a:lnTo>
                  <a:lnTo>
                    <a:pt x="388" y="258"/>
                  </a:lnTo>
                  <a:lnTo>
                    <a:pt x="382" y="276"/>
                  </a:lnTo>
                  <a:lnTo>
                    <a:pt x="373" y="293"/>
                  </a:lnTo>
                  <a:lnTo>
                    <a:pt x="364" y="309"/>
                  </a:lnTo>
                  <a:lnTo>
                    <a:pt x="351" y="325"/>
                  </a:lnTo>
                  <a:lnTo>
                    <a:pt x="339" y="339"/>
                  </a:lnTo>
                  <a:lnTo>
                    <a:pt x="325" y="352"/>
                  </a:lnTo>
                  <a:lnTo>
                    <a:pt x="309" y="363"/>
                  </a:lnTo>
                  <a:lnTo>
                    <a:pt x="293" y="373"/>
                  </a:lnTo>
                  <a:lnTo>
                    <a:pt x="276" y="382"/>
                  </a:lnTo>
                  <a:lnTo>
                    <a:pt x="258" y="388"/>
                  </a:lnTo>
                  <a:lnTo>
                    <a:pt x="238" y="393"/>
                  </a:lnTo>
                  <a:lnTo>
                    <a:pt x="219" y="396"/>
                  </a:lnTo>
                  <a:lnTo>
                    <a:pt x="199" y="397"/>
                  </a:lnTo>
                  <a:lnTo>
                    <a:pt x="199" y="397"/>
                  </a:lnTo>
                  <a:close/>
                  <a:moveTo>
                    <a:pt x="199" y="57"/>
                  </a:moveTo>
                  <a:lnTo>
                    <a:pt x="199" y="57"/>
                  </a:lnTo>
                  <a:lnTo>
                    <a:pt x="184" y="58"/>
                  </a:lnTo>
                  <a:lnTo>
                    <a:pt x="170" y="60"/>
                  </a:lnTo>
                  <a:lnTo>
                    <a:pt x="157" y="64"/>
                  </a:lnTo>
                  <a:lnTo>
                    <a:pt x="143" y="68"/>
                  </a:lnTo>
                  <a:lnTo>
                    <a:pt x="131" y="74"/>
                  </a:lnTo>
                  <a:lnTo>
                    <a:pt x="119" y="81"/>
                  </a:lnTo>
                  <a:lnTo>
                    <a:pt x="109" y="89"/>
                  </a:lnTo>
                  <a:lnTo>
                    <a:pt x="99" y="98"/>
                  </a:lnTo>
                  <a:lnTo>
                    <a:pt x="90" y="109"/>
                  </a:lnTo>
                  <a:lnTo>
                    <a:pt x="81" y="120"/>
                  </a:lnTo>
                  <a:lnTo>
                    <a:pt x="74" y="132"/>
                  </a:lnTo>
                  <a:lnTo>
                    <a:pt x="68" y="144"/>
                  </a:lnTo>
                  <a:lnTo>
                    <a:pt x="64" y="157"/>
                  </a:lnTo>
                  <a:lnTo>
                    <a:pt x="60" y="170"/>
                  </a:lnTo>
                  <a:lnTo>
                    <a:pt x="58" y="184"/>
                  </a:lnTo>
                  <a:lnTo>
                    <a:pt x="57" y="199"/>
                  </a:lnTo>
                  <a:lnTo>
                    <a:pt x="57" y="199"/>
                  </a:lnTo>
                  <a:lnTo>
                    <a:pt x="58" y="214"/>
                  </a:lnTo>
                  <a:lnTo>
                    <a:pt x="60" y="228"/>
                  </a:lnTo>
                  <a:lnTo>
                    <a:pt x="64" y="241"/>
                  </a:lnTo>
                  <a:lnTo>
                    <a:pt x="68" y="254"/>
                  </a:lnTo>
                  <a:lnTo>
                    <a:pt x="74" y="266"/>
                  </a:lnTo>
                  <a:lnTo>
                    <a:pt x="81" y="278"/>
                  </a:lnTo>
                  <a:lnTo>
                    <a:pt x="90" y="289"/>
                  </a:lnTo>
                  <a:lnTo>
                    <a:pt x="99" y="299"/>
                  </a:lnTo>
                  <a:lnTo>
                    <a:pt x="109" y="308"/>
                  </a:lnTo>
                  <a:lnTo>
                    <a:pt x="119" y="317"/>
                  </a:lnTo>
                  <a:lnTo>
                    <a:pt x="131" y="324"/>
                  </a:lnTo>
                  <a:lnTo>
                    <a:pt x="143" y="330"/>
                  </a:lnTo>
                  <a:lnTo>
                    <a:pt x="157" y="335"/>
                  </a:lnTo>
                  <a:lnTo>
                    <a:pt x="170" y="338"/>
                  </a:lnTo>
                  <a:lnTo>
                    <a:pt x="184" y="340"/>
                  </a:lnTo>
                  <a:lnTo>
                    <a:pt x="199" y="341"/>
                  </a:lnTo>
                  <a:lnTo>
                    <a:pt x="199" y="341"/>
                  </a:lnTo>
                  <a:lnTo>
                    <a:pt x="213" y="340"/>
                  </a:lnTo>
                  <a:lnTo>
                    <a:pt x="227" y="338"/>
                  </a:lnTo>
                  <a:lnTo>
                    <a:pt x="240" y="335"/>
                  </a:lnTo>
                  <a:lnTo>
                    <a:pt x="253" y="330"/>
                  </a:lnTo>
                  <a:lnTo>
                    <a:pt x="267" y="324"/>
                  </a:lnTo>
                  <a:lnTo>
                    <a:pt x="278" y="317"/>
                  </a:lnTo>
                  <a:lnTo>
                    <a:pt x="289" y="308"/>
                  </a:lnTo>
                  <a:lnTo>
                    <a:pt x="299" y="299"/>
                  </a:lnTo>
                  <a:lnTo>
                    <a:pt x="308" y="289"/>
                  </a:lnTo>
                  <a:lnTo>
                    <a:pt x="316" y="278"/>
                  </a:lnTo>
                  <a:lnTo>
                    <a:pt x="323" y="266"/>
                  </a:lnTo>
                  <a:lnTo>
                    <a:pt x="329" y="254"/>
                  </a:lnTo>
                  <a:lnTo>
                    <a:pt x="334" y="241"/>
                  </a:lnTo>
                  <a:lnTo>
                    <a:pt x="337" y="228"/>
                  </a:lnTo>
                  <a:lnTo>
                    <a:pt x="339" y="214"/>
                  </a:lnTo>
                  <a:lnTo>
                    <a:pt x="340" y="199"/>
                  </a:lnTo>
                  <a:lnTo>
                    <a:pt x="340" y="199"/>
                  </a:lnTo>
                  <a:lnTo>
                    <a:pt x="339" y="184"/>
                  </a:lnTo>
                  <a:lnTo>
                    <a:pt x="337" y="170"/>
                  </a:lnTo>
                  <a:lnTo>
                    <a:pt x="334" y="157"/>
                  </a:lnTo>
                  <a:lnTo>
                    <a:pt x="329" y="144"/>
                  </a:lnTo>
                  <a:lnTo>
                    <a:pt x="323" y="132"/>
                  </a:lnTo>
                  <a:lnTo>
                    <a:pt x="316" y="120"/>
                  </a:lnTo>
                  <a:lnTo>
                    <a:pt x="308" y="109"/>
                  </a:lnTo>
                  <a:lnTo>
                    <a:pt x="299" y="98"/>
                  </a:lnTo>
                  <a:lnTo>
                    <a:pt x="289" y="89"/>
                  </a:lnTo>
                  <a:lnTo>
                    <a:pt x="278" y="81"/>
                  </a:lnTo>
                  <a:lnTo>
                    <a:pt x="267" y="74"/>
                  </a:lnTo>
                  <a:lnTo>
                    <a:pt x="253" y="68"/>
                  </a:lnTo>
                  <a:lnTo>
                    <a:pt x="240" y="64"/>
                  </a:lnTo>
                  <a:lnTo>
                    <a:pt x="227" y="60"/>
                  </a:lnTo>
                  <a:lnTo>
                    <a:pt x="213" y="58"/>
                  </a:lnTo>
                  <a:lnTo>
                    <a:pt x="199" y="57"/>
                  </a:lnTo>
                  <a:lnTo>
                    <a:pt x="199"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81">
              <a:extLst>
                <a:ext uri="{FF2B5EF4-FFF2-40B4-BE49-F238E27FC236}">
                  <a16:creationId xmlns:a16="http://schemas.microsoft.com/office/drawing/2014/main" id="{E4F698C8-4332-57C2-3C71-E659CFC2E0F7}"/>
                </a:ext>
              </a:extLst>
            </p:cNvPr>
            <p:cNvSpPr>
              <a:spLocks noEditPoints="1"/>
            </p:cNvSpPr>
            <p:nvPr/>
          </p:nvSpPr>
          <p:spPr bwMode="auto">
            <a:xfrm>
              <a:off x="5662613" y="3608388"/>
              <a:ext cx="252413" cy="255588"/>
            </a:xfrm>
            <a:custGeom>
              <a:avLst/>
              <a:gdLst>
                <a:gd name="T0" fmla="*/ 353 w 956"/>
                <a:gd name="T1" fmla="*/ 958 h 963"/>
                <a:gd name="T2" fmla="*/ 340 w 956"/>
                <a:gd name="T3" fmla="*/ 852 h 963"/>
                <a:gd name="T4" fmla="*/ 270 w 956"/>
                <a:gd name="T5" fmla="*/ 818 h 963"/>
                <a:gd name="T6" fmla="*/ 151 w 956"/>
                <a:gd name="T7" fmla="*/ 833 h 963"/>
                <a:gd name="T8" fmla="*/ 120 w 956"/>
                <a:gd name="T9" fmla="*/ 825 h 963"/>
                <a:gd name="T10" fmla="*/ 0 w 956"/>
                <a:gd name="T11" fmla="*/ 608 h 963"/>
                <a:gd name="T12" fmla="*/ 86 w 956"/>
                <a:gd name="T13" fmla="*/ 544 h 963"/>
                <a:gd name="T14" fmla="*/ 81 w 956"/>
                <a:gd name="T15" fmla="*/ 481 h 963"/>
                <a:gd name="T16" fmla="*/ 14 w 956"/>
                <a:gd name="T17" fmla="*/ 377 h 963"/>
                <a:gd name="T18" fmla="*/ 0 w 956"/>
                <a:gd name="T19" fmla="*/ 354 h 963"/>
                <a:gd name="T20" fmla="*/ 121 w 956"/>
                <a:gd name="T21" fmla="*/ 137 h 963"/>
                <a:gd name="T22" fmla="*/ 152 w 956"/>
                <a:gd name="T23" fmla="*/ 129 h 963"/>
                <a:gd name="T24" fmla="*/ 270 w 956"/>
                <a:gd name="T25" fmla="*/ 144 h 963"/>
                <a:gd name="T26" fmla="*/ 340 w 956"/>
                <a:gd name="T27" fmla="*/ 28 h 963"/>
                <a:gd name="T28" fmla="*/ 353 w 956"/>
                <a:gd name="T29" fmla="*/ 4 h 963"/>
                <a:gd name="T30" fmla="*/ 601 w 956"/>
                <a:gd name="T31" fmla="*/ 0 h 963"/>
                <a:gd name="T32" fmla="*/ 622 w 956"/>
                <a:gd name="T33" fmla="*/ 22 h 963"/>
                <a:gd name="T34" fmla="*/ 667 w 956"/>
                <a:gd name="T35" fmla="*/ 129 h 963"/>
                <a:gd name="T36" fmla="*/ 799 w 956"/>
                <a:gd name="T37" fmla="*/ 132 h 963"/>
                <a:gd name="T38" fmla="*/ 826 w 956"/>
                <a:gd name="T39" fmla="*/ 131 h 963"/>
                <a:gd name="T40" fmla="*/ 954 w 956"/>
                <a:gd name="T41" fmla="*/ 344 h 963"/>
                <a:gd name="T42" fmla="*/ 946 w 956"/>
                <a:gd name="T43" fmla="*/ 373 h 963"/>
                <a:gd name="T44" fmla="*/ 874 w 956"/>
                <a:gd name="T45" fmla="*/ 465 h 963"/>
                <a:gd name="T46" fmla="*/ 942 w 956"/>
                <a:gd name="T47" fmla="*/ 585 h 963"/>
                <a:gd name="T48" fmla="*/ 956 w 956"/>
                <a:gd name="T49" fmla="*/ 613 h 963"/>
                <a:gd name="T50" fmla="*/ 831 w 956"/>
                <a:gd name="T51" fmla="*/ 829 h 963"/>
                <a:gd name="T52" fmla="*/ 805 w 956"/>
                <a:gd name="T53" fmla="*/ 833 h 963"/>
                <a:gd name="T54" fmla="*/ 681 w 956"/>
                <a:gd name="T55" fmla="*/ 825 h 963"/>
                <a:gd name="T56" fmla="*/ 623 w 956"/>
                <a:gd name="T57" fmla="*/ 935 h 963"/>
                <a:gd name="T58" fmla="*/ 606 w 956"/>
                <a:gd name="T59" fmla="*/ 960 h 963"/>
                <a:gd name="T60" fmla="*/ 567 w 956"/>
                <a:gd name="T61" fmla="*/ 832 h 963"/>
                <a:gd name="T62" fmla="*/ 576 w 956"/>
                <a:gd name="T63" fmla="*/ 811 h 963"/>
                <a:gd name="T64" fmla="*/ 622 w 956"/>
                <a:gd name="T65" fmla="*/ 791 h 963"/>
                <a:gd name="T66" fmla="*/ 707 w 956"/>
                <a:gd name="T67" fmla="*/ 733 h 963"/>
                <a:gd name="T68" fmla="*/ 727 w 956"/>
                <a:gd name="T69" fmla="*/ 726 h 963"/>
                <a:gd name="T70" fmla="*/ 824 w 956"/>
                <a:gd name="T71" fmla="*/ 582 h 963"/>
                <a:gd name="T72" fmla="*/ 811 w 956"/>
                <a:gd name="T73" fmla="*/ 565 h 963"/>
                <a:gd name="T74" fmla="*/ 816 w 956"/>
                <a:gd name="T75" fmla="*/ 517 h 963"/>
                <a:gd name="T76" fmla="*/ 813 w 956"/>
                <a:gd name="T77" fmla="*/ 428 h 963"/>
                <a:gd name="T78" fmla="*/ 812 w 956"/>
                <a:gd name="T79" fmla="*/ 393 h 963"/>
                <a:gd name="T80" fmla="*/ 803 w 956"/>
                <a:gd name="T81" fmla="*/ 195 h 963"/>
                <a:gd name="T82" fmla="*/ 723 w 956"/>
                <a:gd name="T83" fmla="*/ 236 h 963"/>
                <a:gd name="T84" fmla="*/ 693 w 956"/>
                <a:gd name="T85" fmla="*/ 217 h 963"/>
                <a:gd name="T86" fmla="*/ 605 w 956"/>
                <a:gd name="T87" fmla="*/ 163 h 963"/>
                <a:gd name="T88" fmla="*/ 573 w 956"/>
                <a:gd name="T89" fmla="*/ 148 h 963"/>
                <a:gd name="T90" fmla="*/ 397 w 956"/>
                <a:gd name="T91" fmla="*/ 56 h 963"/>
                <a:gd name="T92" fmla="*/ 391 w 956"/>
                <a:gd name="T93" fmla="*/ 148 h 963"/>
                <a:gd name="T94" fmla="*/ 359 w 956"/>
                <a:gd name="T95" fmla="*/ 163 h 963"/>
                <a:gd name="T96" fmla="*/ 267 w 956"/>
                <a:gd name="T97" fmla="*/ 216 h 963"/>
                <a:gd name="T98" fmla="*/ 237 w 956"/>
                <a:gd name="T99" fmla="*/ 236 h 963"/>
                <a:gd name="T100" fmla="*/ 68 w 956"/>
                <a:gd name="T101" fmla="*/ 342 h 963"/>
                <a:gd name="T102" fmla="*/ 144 w 956"/>
                <a:gd name="T103" fmla="*/ 393 h 963"/>
                <a:gd name="T104" fmla="*/ 142 w 956"/>
                <a:gd name="T105" fmla="*/ 428 h 963"/>
                <a:gd name="T106" fmla="*/ 140 w 956"/>
                <a:gd name="T107" fmla="*/ 517 h 963"/>
                <a:gd name="T108" fmla="*/ 145 w 956"/>
                <a:gd name="T109" fmla="*/ 565 h 963"/>
                <a:gd name="T110" fmla="*/ 67 w 956"/>
                <a:gd name="T111" fmla="*/ 620 h 963"/>
                <a:gd name="T112" fmla="*/ 232 w 956"/>
                <a:gd name="T113" fmla="*/ 726 h 963"/>
                <a:gd name="T114" fmla="*/ 252 w 956"/>
                <a:gd name="T115" fmla="*/ 733 h 963"/>
                <a:gd name="T116" fmla="*/ 343 w 956"/>
                <a:gd name="T117" fmla="*/ 792 h 963"/>
                <a:gd name="T118" fmla="*/ 388 w 956"/>
                <a:gd name="T119" fmla="*/ 811 h 963"/>
                <a:gd name="T120" fmla="*/ 397 w 956"/>
                <a:gd name="T121" fmla="*/ 90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6" h="963">
                  <a:moveTo>
                    <a:pt x="595" y="963"/>
                  </a:moveTo>
                  <a:lnTo>
                    <a:pt x="369" y="963"/>
                  </a:lnTo>
                  <a:lnTo>
                    <a:pt x="369" y="963"/>
                  </a:lnTo>
                  <a:lnTo>
                    <a:pt x="363" y="962"/>
                  </a:lnTo>
                  <a:lnTo>
                    <a:pt x="358" y="960"/>
                  </a:lnTo>
                  <a:lnTo>
                    <a:pt x="353" y="958"/>
                  </a:lnTo>
                  <a:lnTo>
                    <a:pt x="349" y="954"/>
                  </a:lnTo>
                  <a:lnTo>
                    <a:pt x="345" y="950"/>
                  </a:lnTo>
                  <a:lnTo>
                    <a:pt x="343" y="945"/>
                  </a:lnTo>
                  <a:lnTo>
                    <a:pt x="341" y="940"/>
                  </a:lnTo>
                  <a:lnTo>
                    <a:pt x="340" y="935"/>
                  </a:lnTo>
                  <a:lnTo>
                    <a:pt x="340" y="852"/>
                  </a:lnTo>
                  <a:lnTo>
                    <a:pt x="340" y="852"/>
                  </a:lnTo>
                  <a:lnTo>
                    <a:pt x="325" y="847"/>
                  </a:lnTo>
                  <a:lnTo>
                    <a:pt x="311" y="841"/>
                  </a:lnTo>
                  <a:lnTo>
                    <a:pt x="297" y="834"/>
                  </a:lnTo>
                  <a:lnTo>
                    <a:pt x="283" y="826"/>
                  </a:lnTo>
                  <a:lnTo>
                    <a:pt x="270" y="818"/>
                  </a:lnTo>
                  <a:lnTo>
                    <a:pt x="257" y="809"/>
                  </a:lnTo>
                  <a:lnTo>
                    <a:pt x="243" y="800"/>
                  </a:lnTo>
                  <a:lnTo>
                    <a:pt x="229" y="788"/>
                  </a:lnTo>
                  <a:lnTo>
                    <a:pt x="156" y="831"/>
                  </a:lnTo>
                  <a:lnTo>
                    <a:pt x="156" y="831"/>
                  </a:lnTo>
                  <a:lnTo>
                    <a:pt x="151" y="833"/>
                  </a:lnTo>
                  <a:lnTo>
                    <a:pt x="145" y="834"/>
                  </a:lnTo>
                  <a:lnTo>
                    <a:pt x="140" y="834"/>
                  </a:lnTo>
                  <a:lnTo>
                    <a:pt x="135" y="833"/>
                  </a:lnTo>
                  <a:lnTo>
                    <a:pt x="129" y="831"/>
                  </a:lnTo>
                  <a:lnTo>
                    <a:pt x="124" y="829"/>
                  </a:lnTo>
                  <a:lnTo>
                    <a:pt x="120" y="825"/>
                  </a:lnTo>
                  <a:lnTo>
                    <a:pt x="117" y="820"/>
                  </a:lnTo>
                  <a:lnTo>
                    <a:pt x="4" y="624"/>
                  </a:lnTo>
                  <a:lnTo>
                    <a:pt x="4" y="624"/>
                  </a:lnTo>
                  <a:lnTo>
                    <a:pt x="1" y="619"/>
                  </a:lnTo>
                  <a:lnTo>
                    <a:pt x="0" y="613"/>
                  </a:lnTo>
                  <a:lnTo>
                    <a:pt x="0" y="608"/>
                  </a:lnTo>
                  <a:lnTo>
                    <a:pt x="1" y="603"/>
                  </a:lnTo>
                  <a:lnTo>
                    <a:pt x="3" y="598"/>
                  </a:lnTo>
                  <a:lnTo>
                    <a:pt x="5" y="592"/>
                  </a:lnTo>
                  <a:lnTo>
                    <a:pt x="9" y="588"/>
                  </a:lnTo>
                  <a:lnTo>
                    <a:pt x="14" y="585"/>
                  </a:lnTo>
                  <a:lnTo>
                    <a:pt x="86" y="544"/>
                  </a:lnTo>
                  <a:lnTo>
                    <a:pt x="86" y="544"/>
                  </a:lnTo>
                  <a:lnTo>
                    <a:pt x="84" y="528"/>
                  </a:lnTo>
                  <a:lnTo>
                    <a:pt x="82" y="513"/>
                  </a:lnTo>
                  <a:lnTo>
                    <a:pt x="81" y="497"/>
                  </a:lnTo>
                  <a:lnTo>
                    <a:pt x="81" y="481"/>
                  </a:lnTo>
                  <a:lnTo>
                    <a:pt x="81" y="481"/>
                  </a:lnTo>
                  <a:lnTo>
                    <a:pt x="81" y="465"/>
                  </a:lnTo>
                  <a:lnTo>
                    <a:pt x="82" y="450"/>
                  </a:lnTo>
                  <a:lnTo>
                    <a:pt x="84" y="434"/>
                  </a:lnTo>
                  <a:lnTo>
                    <a:pt x="86" y="419"/>
                  </a:lnTo>
                  <a:lnTo>
                    <a:pt x="14" y="377"/>
                  </a:lnTo>
                  <a:lnTo>
                    <a:pt x="14" y="377"/>
                  </a:lnTo>
                  <a:lnTo>
                    <a:pt x="10" y="373"/>
                  </a:lnTo>
                  <a:lnTo>
                    <a:pt x="6" y="369"/>
                  </a:lnTo>
                  <a:lnTo>
                    <a:pt x="3" y="365"/>
                  </a:lnTo>
                  <a:lnTo>
                    <a:pt x="1" y="360"/>
                  </a:lnTo>
                  <a:lnTo>
                    <a:pt x="1" y="360"/>
                  </a:lnTo>
                  <a:lnTo>
                    <a:pt x="0" y="354"/>
                  </a:lnTo>
                  <a:lnTo>
                    <a:pt x="0" y="349"/>
                  </a:lnTo>
                  <a:lnTo>
                    <a:pt x="2" y="343"/>
                  </a:lnTo>
                  <a:lnTo>
                    <a:pt x="4" y="338"/>
                  </a:lnTo>
                  <a:lnTo>
                    <a:pt x="118" y="142"/>
                  </a:lnTo>
                  <a:lnTo>
                    <a:pt x="118" y="142"/>
                  </a:lnTo>
                  <a:lnTo>
                    <a:pt x="121" y="137"/>
                  </a:lnTo>
                  <a:lnTo>
                    <a:pt x="125" y="134"/>
                  </a:lnTo>
                  <a:lnTo>
                    <a:pt x="131" y="131"/>
                  </a:lnTo>
                  <a:lnTo>
                    <a:pt x="136" y="129"/>
                  </a:lnTo>
                  <a:lnTo>
                    <a:pt x="141" y="128"/>
                  </a:lnTo>
                  <a:lnTo>
                    <a:pt x="146" y="128"/>
                  </a:lnTo>
                  <a:lnTo>
                    <a:pt x="152" y="129"/>
                  </a:lnTo>
                  <a:lnTo>
                    <a:pt x="157" y="132"/>
                  </a:lnTo>
                  <a:lnTo>
                    <a:pt x="229" y="173"/>
                  </a:lnTo>
                  <a:lnTo>
                    <a:pt x="229" y="173"/>
                  </a:lnTo>
                  <a:lnTo>
                    <a:pt x="243" y="162"/>
                  </a:lnTo>
                  <a:lnTo>
                    <a:pt x="257" y="153"/>
                  </a:lnTo>
                  <a:lnTo>
                    <a:pt x="270" y="144"/>
                  </a:lnTo>
                  <a:lnTo>
                    <a:pt x="283" y="136"/>
                  </a:lnTo>
                  <a:lnTo>
                    <a:pt x="297" y="128"/>
                  </a:lnTo>
                  <a:lnTo>
                    <a:pt x="311" y="122"/>
                  </a:lnTo>
                  <a:lnTo>
                    <a:pt x="325" y="116"/>
                  </a:lnTo>
                  <a:lnTo>
                    <a:pt x="340" y="110"/>
                  </a:lnTo>
                  <a:lnTo>
                    <a:pt x="340" y="28"/>
                  </a:lnTo>
                  <a:lnTo>
                    <a:pt x="340" y="28"/>
                  </a:lnTo>
                  <a:lnTo>
                    <a:pt x="341" y="22"/>
                  </a:lnTo>
                  <a:lnTo>
                    <a:pt x="343" y="17"/>
                  </a:lnTo>
                  <a:lnTo>
                    <a:pt x="345" y="12"/>
                  </a:lnTo>
                  <a:lnTo>
                    <a:pt x="349" y="8"/>
                  </a:lnTo>
                  <a:lnTo>
                    <a:pt x="353" y="4"/>
                  </a:lnTo>
                  <a:lnTo>
                    <a:pt x="358" y="2"/>
                  </a:lnTo>
                  <a:lnTo>
                    <a:pt x="363" y="0"/>
                  </a:lnTo>
                  <a:lnTo>
                    <a:pt x="369" y="0"/>
                  </a:lnTo>
                  <a:lnTo>
                    <a:pt x="595" y="0"/>
                  </a:lnTo>
                  <a:lnTo>
                    <a:pt x="595" y="0"/>
                  </a:lnTo>
                  <a:lnTo>
                    <a:pt x="601" y="0"/>
                  </a:lnTo>
                  <a:lnTo>
                    <a:pt x="606" y="2"/>
                  </a:lnTo>
                  <a:lnTo>
                    <a:pt x="611" y="4"/>
                  </a:lnTo>
                  <a:lnTo>
                    <a:pt x="615" y="8"/>
                  </a:lnTo>
                  <a:lnTo>
                    <a:pt x="618" y="12"/>
                  </a:lnTo>
                  <a:lnTo>
                    <a:pt x="621" y="17"/>
                  </a:lnTo>
                  <a:lnTo>
                    <a:pt x="622" y="22"/>
                  </a:lnTo>
                  <a:lnTo>
                    <a:pt x="623" y="28"/>
                  </a:lnTo>
                  <a:lnTo>
                    <a:pt x="623" y="110"/>
                  </a:lnTo>
                  <a:lnTo>
                    <a:pt x="623" y="110"/>
                  </a:lnTo>
                  <a:lnTo>
                    <a:pt x="639" y="116"/>
                  </a:lnTo>
                  <a:lnTo>
                    <a:pt x="654" y="122"/>
                  </a:lnTo>
                  <a:lnTo>
                    <a:pt x="667" y="129"/>
                  </a:lnTo>
                  <a:lnTo>
                    <a:pt x="681" y="137"/>
                  </a:lnTo>
                  <a:lnTo>
                    <a:pt x="693" y="145"/>
                  </a:lnTo>
                  <a:lnTo>
                    <a:pt x="705" y="154"/>
                  </a:lnTo>
                  <a:lnTo>
                    <a:pt x="729" y="173"/>
                  </a:lnTo>
                  <a:lnTo>
                    <a:pt x="799" y="132"/>
                  </a:lnTo>
                  <a:lnTo>
                    <a:pt x="799" y="132"/>
                  </a:lnTo>
                  <a:lnTo>
                    <a:pt x="804" y="129"/>
                  </a:lnTo>
                  <a:lnTo>
                    <a:pt x="810" y="128"/>
                  </a:lnTo>
                  <a:lnTo>
                    <a:pt x="815" y="128"/>
                  </a:lnTo>
                  <a:lnTo>
                    <a:pt x="821" y="129"/>
                  </a:lnTo>
                  <a:lnTo>
                    <a:pt x="821" y="129"/>
                  </a:lnTo>
                  <a:lnTo>
                    <a:pt x="826" y="131"/>
                  </a:lnTo>
                  <a:lnTo>
                    <a:pt x="830" y="134"/>
                  </a:lnTo>
                  <a:lnTo>
                    <a:pt x="835" y="137"/>
                  </a:lnTo>
                  <a:lnTo>
                    <a:pt x="839" y="142"/>
                  </a:lnTo>
                  <a:lnTo>
                    <a:pt x="952" y="338"/>
                  </a:lnTo>
                  <a:lnTo>
                    <a:pt x="952" y="338"/>
                  </a:lnTo>
                  <a:lnTo>
                    <a:pt x="954" y="344"/>
                  </a:lnTo>
                  <a:lnTo>
                    <a:pt x="956" y="349"/>
                  </a:lnTo>
                  <a:lnTo>
                    <a:pt x="956" y="354"/>
                  </a:lnTo>
                  <a:lnTo>
                    <a:pt x="955" y="360"/>
                  </a:lnTo>
                  <a:lnTo>
                    <a:pt x="953" y="365"/>
                  </a:lnTo>
                  <a:lnTo>
                    <a:pt x="950" y="369"/>
                  </a:lnTo>
                  <a:lnTo>
                    <a:pt x="946" y="373"/>
                  </a:lnTo>
                  <a:lnTo>
                    <a:pt x="942" y="377"/>
                  </a:lnTo>
                  <a:lnTo>
                    <a:pt x="870" y="419"/>
                  </a:lnTo>
                  <a:lnTo>
                    <a:pt x="870" y="419"/>
                  </a:lnTo>
                  <a:lnTo>
                    <a:pt x="872" y="434"/>
                  </a:lnTo>
                  <a:lnTo>
                    <a:pt x="873" y="450"/>
                  </a:lnTo>
                  <a:lnTo>
                    <a:pt x="874" y="465"/>
                  </a:lnTo>
                  <a:lnTo>
                    <a:pt x="875" y="481"/>
                  </a:lnTo>
                  <a:lnTo>
                    <a:pt x="875" y="481"/>
                  </a:lnTo>
                  <a:lnTo>
                    <a:pt x="873" y="513"/>
                  </a:lnTo>
                  <a:lnTo>
                    <a:pt x="870" y="543"/>
                  </a:lnTo>
                  <a:lnTo>
                    <a:pt x="942" y="585"/>
                  </a:lnTo>
                  <a:lnTo>
                    <a:pt x="942" y="585"/>
                  </a:lnTo>
                  <a:lnTo>
                    <a:pt x="947" y="588"/>
                  </a:lnTo>
                  <a:lnTo>
                    <a:pt x="951" y="592"/>
                  </a:lnTo>
                  <a:lnTo>
                    <a:pt x="953" y="598"/>
                  </a:lnTo>
                  <a:lnTo>
                    <a:pt x="955" y="603"/>
                  </a:lnTo>
                  <a:lnTo>
                    <a:pt x="956" y="608"/>
                  </a:lnTo>
                  <a:lnTo>
                    <a:pt x="956" y="613"/>
                  </a:lnTo>
                  <a:lnTo>
                    <a:pt x="955" y="619"/>
                  </a:lnTo>
                  <a:lnTo>
                    <a:pt x="952" y="624"/>
                  </a:lnTo>
                  <a:lnTo>
                    <a:pt x="840" y="820"/>
                  </a:lnTo>
                  <a:lnTo>
                    <a:pt x="840" y="820"/>
                  </a:lnTo>
                  <a:lnTo>
                    <a:pt x="836" y="825"/>
                  </a:lnTo>
                  <a:lnTo>
                    <a:pt x="831" y="829"/>
                  </a:lnTo>
                  <a:lnTo>
                    <a:pt x="827" y="831"/>
                  </a:lnTo>
                  <a:lnTo>
                    <a:pt x="822" y="833"/>
                  </a:lnTo>
                  <a:lnTo>
                    <a:pt x="822" y="833"/>
                  </a:lnTo>
                  <a:lnTo>
                    <a:pt x="816" y="834"/>
                  </a:lnTo>
                  <a:lnTo>
                    <a:pt x="811" y="834"/>
                  </a:lnTo>
                  <a:lnTo>
                    <a:pt x="805" y="833"/>
                  </a:lnTo>
                  <a:lnTo>
                    <a:pt x="800" y="831"/>
                  </a:lnTo>
                  <a:lnTo>
                    <a:pt x="729" y="789"/>
                  </a:lnTo>
                  <a:lnTo>
                    <a:pt x="729" y="789"/>
                  </a:lnTo>
                  <a:lnTo>
                    <a:pt x="705" y="808"/>
                  </a:lnTo>
                  <a:lnTo>
                    <a:pt x="693" y="817"/>
                  </a:lnTo>
                  <a:lnTo>
                    <a:pt x="681" y="825"/>
                  </a:lnTo>
                  <a:lnTo>
                    <a:pt x="667" y="833"/>
                  </a:lnTo>
                  <a:lnTo>
                    <a:pt x="654" y="840"/>
                  </a:lnTo>
                  <a:lnTo>
                    <a:pt x="639" y="846"/>
                  </a:lnTo>
                  <a:lnTo>
                    <a:pt x="623" y="852"/>
                  </a:lnTo>
                  <a:lnTo>
                    <a:pt x="623" y="935"/>
                  </a:lnTo>
                  <a:lnTo>
                    <a:pt x="623" y="935"/>
                  </a:lnTo>
                  <a:lnTo>
                    <a:pt x="622" y="940"/>
                  </a:lnTo>
                  <a:lnTo>
                    <a:pt x="621" y="945"/>
                  </a:lnTo>
                  <a:lnTo>
                    <a:pt x="618" y="950"/>
                  </a:lnTo>
                  <a:lnTo>
                    <a:pt x="615" y="954"/>
                  </a:lnTo>
                  <a:lnTo>
                    <a:pt x="611" y="958"/>
                  </a:lnTo>
                  <a:lnTo>
                    <a:pt x="606" y="960"/>
                  </a:lnTo>
                  <a:lnTo>
                    <a:pt x="601" y="962"/>
                  </a:lnTo>
                  <a:lnTo>
                    <a:pt x="595" y="963"/>
                  </a:lnTo>
                  <a:lnTo>
                    <a:pt x="595" y="963"/>
                  </a:lnTo>
                  <a:close/>
                  <a:moveTo>
                    <a:pt x="397" y="906"/>
                  </a:moveTo>
                  <a:lnTo>
                    <a:pt x="567" y="906"/>
                  </a:lnTo>
                  <a:lnTo>
                    <a:pt x="567" y="832"/>
                  </a:lnTo>
                  <a:lnTo>
                    <a:pt x="567" y="832"/>
                  </a:lnTo>
                  <a:lnTo>
                    <a:pt x="567" y="827"/>
                  </a:lnTo>
                  <a:lnTo>
                    <a:pt x="568" y="823"/>
                  </a:lnTo>
                  <a:lnTo>
                    <a:pt x="570" y="819"/>
                  </a:lnTo>
                  <a:lnTo>
                    <a:pt x="573" y="815"/>
                  </a:lnTo>
                  <a:lnTo>
                    <a:pt x="576" y="811"/>
                  </a:lnTo>
                  <a:lnTo>
                    <a:pt x="579" y="809"/>
                  </a:lnTo>
                  <a:lnTo>
                    <a:pt x="583" y="806"/>
                  </a:lnTo>
                  <a:lnTo>
                    <a:pt x="587" y="805"/>
                  </a:lnTo>
                  <a:lnTo>
                    <a:pt x="587" y="805"/>
                  </a:lnTo>
                  <a:lnTo>
                    <a:pt x="605" y="799"/>
                  </a:lnTo>
                  <a:lnTo>
                    <a:pt x="622" y="791"/>
                  </a:lnTo>
                  <a:lnTo>
                    <a:pt x="638" y="784"/>
                  </a:lnTo>
                  <a:lnTo>
                    <a:pt x="653" y="776"/>
                  </a:lnTo>
                  <a:lnTo>
                    <a:pt x="667" y="766"/>
                  </a:lnTo>
                  <a:lnTo>
                    <a:pt x="680" y="756"/>
                  </a:lnTo>
                  <a:lnTo>
                    <a:pt x="694" y="745"/>
                  </a:lnTo>
                  <a:lnTo>
                    <a:pt x="707" y="733"/>
                  </a:lnTo>
                  <a:lnTo>
                    <a:pt x="707" y="733"/>
                  </a:lnTo>
                  <a:lnTo>
                    <a:pt x="711" y="731"/>
                  </a:lnTo>
                  <a:lnTo>
                    <a:pt x="715" y="728"/>
                  </a:lnTo>
                  <a:lnTo>
                    <a:pt x="719" y="727"/>
                  </a:lnTo>
                  <a:lnTo>
                    <a:pt x="723" y="726"/>
                  </a:lnTo>
                  <a:lnTo>
                    <a:pt x="727" y="726"/>
                  </a:lnTo>
                  <a:lnTo>
                    <a:pt x="732" y="727"/>
                  </a:lnTo>
                  <a:lnTo>
                    <a:pt x="737" y="728"/>
                  </a:lnTo>
                  <a:lnTo>
                    <a:pt x="741" y="730"/>
                  </a:lnTo>
                  <a:lnTo>
                    <a:pt x="804" y="767"/>
                  </a:lnTo>
                  <a:lnTo>
                    <a:pt x="889" y="620"/>
                  </a:lnTo>
                  <a:lnTo>
                    <a:pt x="824" y="582"/>
                  </a:lnTo>
                  <a:lnTo>
                    <a:pt x="824" y="582"/>
                  </a:lnTo>
                  <a:lnTo>
                    <a:pt x="820" y="580"/>
                  </a:lnTo>
                  <a:lnTo>
                    <a:pt x="817" y="577"/>
                  </a:lnTo>
                  <a:lnTo>
                    <a:pt x="814" y="573"/>
                  </a:lnTo>
                  <a:lnTo>
                    <a:pt x="812" y="569"/>
                  </a:lnTo>
                  <a:lnTo>
                    <a:pt x="811" y="565"/>
                  </a:lnTo>
                  <a:lnTo>
                    <a:pt x="810" y="561"/>
                  </a:lnTo>
                  <a:lnTo>
                    <a:pt x="810" y="557"/>
                  </a:lnTo>
                  <a:lnTo>
                    <a:pt x="810" y="552"/>
                  </a:lnTo>
                  <a:lnTo>
                    <a:pt x="810" y="552"/>
                  </a:lnTo>
                  <a:lnTo>
                    <a:pt x="813" y="535"/>
                  </a:lnTo>
                  <a:lnTo>
                    <a:pt x="816" y="517"/>
                  </a:lnTo>
                  <a:lnTo>
                    <a:pt x="817" y="500"/>
                  </a:lnTo>
                  <a:lnTo>
                    <a:pt x="817" y="481"/>
                  </a:lnTo>
                  <a:lnTo>
                    <a:pt x="817" y="481"/>
                  </a:lnTo>
                  <a:lnTo>
                    <a:pt x="817" y="463"/>
                  </a:lnTo>
                  <a:lnTo>
                    <a:pt x="816" y="445"/>
                  </a:lnTo>
                  <a:lnTo>
                    <a:pt x="813" y="428"/>
                  </a:lnTo>
                  <a:lnTo>
                    <a:pt x="810" y="410"/>
                  </a:lnTo>
                  <a:lnTo>
                    <a:pt x="810" y="410"/>
                  </a:lnTo>
                  <a:lnTo>
                    <a:pt x="809" y="406"/>
                  </a:lnTo>
                  <a:lnTo>
                    <a:pt x="810" y="401"/>
                  </a:lnTo>
                  <a:lnTo>
                    <a:pt x="810" y="397"/>
                  </a:lnTo>
                  <a:lnTo>
                    <a:pt x="812" y="393"/>
                  </a:lnTo>
                  <a:lnTo>
                    <a:pt x="814" y="388"/>
                  </a:lnTo>
                  <a:lnTo>
                    <a:pt x="816" y="385"/>
                  </a:lnTo>
                  <a:lnTo>
                    <a:pt x="820" y="382"/>
                  </a:lnTo>
                  <a:lnTo>
                    <a:pt x="823" y="379"/>
                  </a:lnTo>
                  <a:lnTo>
                    <a:pt x="888" y="342"/>
                  </a:lnTo>
                  <a:lnTo>
                    <a:pt x="803" y="195"/>
                  </a:lnTo>
                  <a:lnTo>
                    <a:pt x="741" y="232"/>
                  </a:lnTo>
                  <a:lnTo>
                    <a:pt x="741" y="232"/>
                  </a:lnTo>
                  <a:lnTo>
                    <a:pt x="737" y="234"/>
                  </a:lnTo>
                  <a:lnTo>
                    <a:pt x="732" y="236"/>
                  </a:lnTo>
                  <a:lnTo>
                    <a:pt x="727" y="236"/>
                  </a:lnTo>
                  <a:lnTo>
                    <a:pt x="723" y="236"/>
                  </a:lnTo>
                  <a:lnTo>
                    <a:pt x="719" y="235"/>
                  </a:lnTo>
                  <a:lnTo>
                    <a:pt x="715" y="234"/>
                  </a:lnTo>
                  <a:lnTo>
                    <a:pt x="711" y="232"/>
                  </a:lnTo>
                  <a:lnTo>
                    <a:pt x="707" y="229"/>
                  </a:lnTo>
                  <a:lnTo>
                    <a:pt x="707" y="229"/>
                  </a:lnTo>
                  <a:lnTo>
                    <a:pt x="693" y="217"/>
                  </a:lnTo>
                  <a:lnTo>
                    <a:pt x="680" y="206"/>
                  </a:lnTo>
                  <a:lnTo>
                    <a:pt x="667" y="196"/>
                  </a:lnTo>
                  <a:lnTo>
                    <a:pt x="653" y="187"/>
                  </a:lnTo>
                  <a:lnTo>
                    <a:pt x="638" y="177"/>
                  </a:lnTo>
                  <a:lnTo>
                    <a:pt x="622" y="170"/>
                  </a:lnTo>
                  <a:lnTo>
                    <a:pt x="605" y="163"/>
                  </a:lnTo>
                  <a:lnTo>
                    <a:pt x="587" y="158"/>
                  </a:lnTo>
                  <a:lnTo>
                    <a:pt x="587" y="158"/>
                  </a:lnTo>
                  <a:lnTo>
                    <a:pt x="583" y="156"/>
                  </a:lnTo>
                  <a:lnTo>
                    <a:pt x="579" y="154"/>
                  </a:lnTo>
                  <a:lnTo>
                    <a:pt x="576" y="151"/>
                  </a:lnTo>
                  <a:lnTo>
                    <a:pt x="573" y="148"/>
                  </a:lnTo>
                  <a:lnTo>
                    <a:pt x="570" y="144"/>
                  </a:lnTo>
                  <a:lnTo>
                    <a:pt x="568" y="140"/>
                  </a:lnTo>
                  <a:lnTo>
                    <a:pt x="567" y="135"/>
                  </a:lnTo>
                  <a:lnTo>
                    <a:pt x="567" y="131"/>
                  </a:lnTo>
                  <a:lnTo>
                    <a:pt x="567" y="56"/>
                  </a:lnTo>
                  <a:lnTo>
                    <a:pt x="397" y="56"/>
                  </a:lnTo>
                  <a:lnTo>
                    <a:pt x="397" y="131"/>
                  </a:lnTo>
                  <a:lnTo>
                    <a:pt x="397" y="131"/>
                  </a:lnTo>
                  <a:lnTo>
                    <a:pt x="396" y="135"/>
                  </a:lnTo>
                  <a:lnTo>
                    <a:pt x="395" y="140"/>
                  </a:lnTo>
                  <a:lnTo>
                    <a:pt x="393" y="144"/>
                  </a:lnTo>
                  <a:lnTo>
                    <a:pt x="391" y="148"/>
                  </a:lnTo>
                  <a:lnTo>
                    <a:pt x="388" y="151"/>
                  </a:lnTo>
                  <a:lnTo>
                    <a:pt x="384" y="154"/>
                  </a:lnTo>
                  <a:lnTo>
                    <a:pt x="381" y="156"/>
                  </a:lnTo>
                  <a:lnTo>
                    <a:pt x="376" y="158"/>
                  </a:lnTo>
                  <a:lnTo>
                    <a:pt x="376" y="158"/>
                  </a:lnTo>
                  <a:lnTo>
                    <a:pt x="359" y="163"/>
                  </a:lnTo>
                  <a:lnTo>
                    <a:pt x="343" y="169"/>
                  </a:lnTo>
                  <a:lnTo>
                    <a:pt x="327" y="176"/>
                  </a:lnTo>
                  <a:lnTo>
                    <a:pt x="312" y="184"/>
                  </a:lnTo>
                  <a:lnTo>
                    <a:pt x="297" y="194"/>
                  </a:lnTo>
                  <a:lnTo>
                    <a:pt x="282" y="204"/>
                  </a:lnTo>
                  <a:lnTo>
                    <a:pt x="267" y="216"/>
                  </a:lnTo>
                  <a:lnTo>
                    <a:pt x="252" y="229"/>
                  </a:lnTo>
                  <a:lnTo>
                    <a:pt x="252" y="229"/>
                  </a:lnTo>
                  <a:lnTo>
                    <a:pt x="249" y="232"/>
                  </a:lnTo>
                  <a:lnTo>
                    <a:pt x="245" y="234"/>
                  </a:lnTo>
                  <a:lnTo>
                    <a:pt x="241" y="235"/>
                  </a:lnTo>
                  <a:lnTo>
                    <a:pt x="237" y="236"/>
                  </a:lnTo>
                  <a:lnTo>
                    <a:pt x="232" y="236"/>
                  </a:lnTo>
                  <a:lnTo>
                    <a:pt x="227" y="236"/>
                  </a:lnTo>
                  <a:lnTo>
                    <a:pt x="223" y="234"/>
                  </a:lnTo>
                  <a:lnTo>
                    <a:pt x="219" y="232"/>
                  </a:lnTo>
                  <a:lnTo>
                    <a:pt x="153" y="195"/>
                  </a:lnTo>
                  <a:lnTo>
                    <a:pt x="68" y="342"/>
                  </a:lnTo>
                  <a:lnTo>
                    <a:pt x="132" y="379"/>
                  </a:lnTo>
                  <a:lnTo>
                    <a:pt x="132" y="379"/>
                  </a:lnTo>
                  <a:lnTo>
                    <a:pt x="136" y="382"/>
                  </a:lnTo>
                  <a:lnTo>
                    <a:pt x="139" y="385"/>
                  </a:lnTo>
                  <a:lnTo>
                    <a:pt x="142" y="388"/>
                  </a:lnTo>
                  <a:lnTo>
                    <a:pt x="144" y="393"/>
                  </a:lnTo>
                  <a:lnTo>
                    <a:pt x="145" y="397"/>
                  </a:lnTo>
                  <a:lnTo>
                    <a:pt x="146" y="401"/>
                  </a:lnTo>
                  <a:lnTo>
                    <a:pt x="146" y="406"/>
                  </a:lnTo>
                  <a:lnTo>
                    <a:pt x="146" y="410"/>
                  </a:lnTo>
                  <a:lnTo>
                    <a:pt x="146" y="410"/>
                  </a:lnTo>
                  <a:lnTo>
                    <a:pt x="142" y="428"/>
                  </a:lnTo>
                  <a:lnTo>
                    <a:pt x="140" y="446"/>
                  </a:lnTo>
                  <a:lnTo>
                    <a:pt x="139" y="463"/>
                  </a:lnTo>
                  <a:lnTo>
                    <a:pt x="138" y="481"/>
                  </a:lnTo>
                  <a:lnTo>
                    <a:pt x="138" y="481"/>
                  </a:lnTo>
                  <a:lnTo>
                    <a:pt x="139" y="499"/>
                  </a:lnTo>
                  <a:lnTo>
                    <a:pt x="140" y="517"/>
                  </a:lnTo>
                  <a:lnTo>
                    <a:pt x="142" y="535"/>
                  </a:lnTo>
                  <a:lnTo>
                    <a:pt x="146" y="552"/>
                  </a:lnTo>
                  <a:lnTo>
                    <a:pt x="146" y="552"/>
                  </a:lnTo>
                  <a:lnTo>
                    <a:pt x="146" y="557"/>
                  </a:lnTo>
                  <a:lnTo>
                    <a:pt x="146" y="561"/>
                  </a:lnTo>
                  <a:lnTo>
                    <a:pt x="145" y="565"/>
                  </a:lnTo>
                  <a:lnTo>
                    <a:pt x="144" y="569"/>
                  </a:lnTo>
                  <a:lnTo>
                    <a:pt x="142" y="573"/>
                  </a:lnTo>
                  <a:lnTo>
                    <a:pt x="139" y="577"/>
                  </a:lnTo>
                  <a:lnTo>
                    <a:pt x="136" y="580"/>
                  </a:lnTo>
                  <a:lnTo>
                    <a:pt x="132" y="582"/>
                  </a:lnTo>
                  <a:lnTo>
                    <a:pt x="67" y="620"/>
                  </a:lnTo>
                  <a:lnTo>
                    <a:pt x="152" y="767"/>
                  </a:lnTo>
                  <a:lnTo>
                    <a:pt x="219" y="730"/>
                  </a:lnTo>
                  <a:lnTo>
                    <a:pt x="219" y="730"/>
                  </a:lnTo>
                  <a:lnTo>
                    <a:pt x="223" y="728"/>
                  </a:lnTo>
                  <a:lnTo>
                    <a:pt x="227" y="727"/>
                  </a:lnTo>
                  <a:lnTo>
                    <a:pt x="232" y="726"/>
                  </a:lnTo>
                  <a:lnTo>
                    <a:pt x="237" y="726"/>
                  </a:lnTo>
                  <a:lnTo>
                    <a:pt x="241" y="727"/>
                  </a:lnTo>
                  <a:lnTo>
                    <a:pt x="245" y="728"/>
                  </a:lnTo>
                  <a:lnTo>
                    <a:pt x="249" y="731"/>
                  </a:lnTo>
                  <a:lnTo>
                    <a:pt x="252" y="733"/>
                  </a:lnTo>
                  <a:lnTo>
                    <a:pt x="252" y="733"/>
                  </a:lnTo>
                  <a:lnTo>
                    <a:pt x="267" y="746"/>
                  </a:lnTo>
                  <a:lnTo>
                    <a:pt x="282" y="758"/>
                  </a:lnTo>
                  <a:lnTo>
                    <a:pt x="297" y="768"/>
                  </a:lnTo>
                  <a:lnTo>
                    <a:pt x="312" y="777"/>
                  </a:lnTo>
                  <a:lnTo>
                    <a:pt x="327" y="785"/>
                  </a:lnTo>
                  <a:lnTo>
                    <a:pt x="343" y="792"/>
                  </a:lnTo>
                  <a:lnTo>
                    <a:pt x="359" y="799"/>
                  </a:lnTo>
                  <a:lnTo>
                    <a:pt x="376" y="805"/>
                  </a:lnTo>
                  <a:lnTo>
                    <a:pt x="376" y="805"/>
                  </a:lnTo>
                  <a:lnTo>
                    <a:pt x="381" y="806"/>
                  </a:lnTo>
                  <a:lnTo>
                    <a:pt x="384" y="809"/>
                  </a:lnTo>
                  <a:lnTo>
                    <a:pt x="388" y="811"/>
                  </a:lnTo>
                  <a:lnTo>
                    <a:pt x="391" y="815"/>
                  </a:lnTo>
                  <a:lnTo>
                    <a:pt x="393" y="819"/>
                  </a:lnTo>
                  <a:lnTo>
                    <a:pt x="395" y="823"/>
                  </a:lnTo>
                  <a:lnTo>
                    <a:pt x="396" y="827"/>
                  </a:lnTo>
                  <a:lnTo>
                    <a:pt x="397" y="832"/>
                  </a:lnTo>
                  <a:lnTo>
                    <a:pt x="397" y="9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26" name="Picture 2">
            <a:extLst>
              <a:ext uri="{FF2B5EF4-FFF2-40B4-BE49-F238E27FC236}">
                <a16:creationId xmlns:a16="http://schemas.microsoft.com/office/drawing/2014/main" id="{BD865F59-68A4-8425-9E4B-799F4BABEE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461" t="6059" r="12225" b="4151"/>
          <a:stretch/>
        </p:blipFill>
        <p:spPr bwMode="auto">
          <a:xfrm>
            <a:off x="853216" y="1513872"/>
            <a:ext cx="2614104" cy="44323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A901E66-7173-FF91-2420-39ED494BB5FB}"/>
              </a:ext>
            </a:extLst>
          </p:cNvPr>
          <p:cNvSpPr/>
          <p:nvPr/>
        </p:nvSpPr>
        <p:spPr>
          <a:xfrm>
            <a:off x="838200" y="1513871"/>
            <a:ext cx="2629120" cy="443237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01B1D54C-B5C5-31F5-8804-BE075E824626}"/>
              </a:ext>
            </a:extLst>
          </p:cNvPr>
          <p:cNvGrpSpPr/>
          <p:nvPr/>
        </p:nvGrpSpPr>
        <p:grpSpPr>
          <a:xfrm>
            <a:off x="3805243" y="4804184"/>
            <a:ext cx="7533541" cy="200462"/>
            <a:chOff x="4432824" y="388671"/>
            <a:chExt cx="7533541" cy="200462"/>
          </a:xfrm>
        </p:grpSpPr>
        <p:sp>
          <p:nvSpPr>
            <p:cNvPr id="6" name="Freeform 35">
              <a:extLst>
                <a:ext uri="{FF2B5EF4-FFF2-40B4-BE49-F238E27FC236}">
                  <a16:creationId xmlns:a16="http://schemas.microsoft.com/office/drawing/2014/main" id="{0C9A4DBE-B70A-5970-5C8E-8A96750BC0FB}"/>
                </a:ext>
              </a:extLst>
            </p:cNvPr>
            <p:cNvSpPr>
              <a:spLocks noEditPoints="1"/>
            </p:cNvSpPr>
            <p:nvPr/>
          </p:nvSpPr>
          <p:spPr bwMode="auto">
            <a:xfrm>
              <a:off x="4432824" y="388671"/>
              <a:ext cx="174442" cy="175209"/>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5 w 96"/>
                <a:gd name="T11" fmla="*/ 52 h 96"/>
                <a:gd name="T12" fmla="*/ 53 w 96"/>
                <a:gd name="T13" fmla="*/ 76 h 96"/>
                <a:gd name="T14" fmla="*/ 48 w 96"/>
                <a:gd name="T15" fmla="*/ 77 h 96"/>
                <a:gd name="T16" fmla="*/ 44 w 96"/>
                <a:gd name="T17" fmla="*/ 76 h 96"/>
                <a:gd name="T18" fmla="*/ 43 w 96"/>
                <a:gd name="T19" fmla="*/ 75 h 96"/>
                <a:gd name="T20" fmla="*/ 43 w 96"/>
                <a:gd name="T21" fmla="*/ 66 h 96"/>
                <a:gd name="T22" fmla="*/ 52 w 96"/>
                <a:gd name="T23" fmla="*/ 56 h 96"/>
                <a:gd name="T24" fmla="*/ 22 w 96"/>
                <a:gd name="T25" fmla="*/ 56 h 96"/>
                <a:gd name="T26" fmla="*/ 16 w 96"/>
                <a:gd name="T27" fmla="*/ 50 h 96"/>
                <a:gd name="T28" fmla="*/ 16 w 96"/>
                <a:gd name="T29" fmla="*/ 46 h 96"/>
                <a:gd name="T30" fmla="*/ 22 w 96"/>
                <a:gd name="T31" fmla="*/ 40 h 96"/>
                <a:gd name="T32" fmla="*/ 52 w 96"/>
                <a:gd name="T33" fmla="*/ 40 h 96"/>
                <a:gd name="T34" fmla="*/ 42 w 96"/>
                <a:gd name="T35" fmla="*/ 30 h 96"/>
                <a:gd name="T36" fmla="*/ 43 w 96"/>
                <a:gd name="T37" fmla="*/ 22 h 96"/>
                <a:gd name="T38" fmla="*/ 44 w 96"/>
                <a:gd name="T39" fmla="*/ 20 h 96"/>
                <a:gd name="T40" fmla="*/ 52 w 96"/>
                <a:gd name="T41" fmla="*/ 20 h 96"/>
                <a:gd name="T42" fmla="*/ 75 w 96"/>
                <a:gd name="T43" fmla="*/ 44 h 96"/>
                <a:gd name="T44" fmla="*/ 75 w 96"/>
                <a:gd name="T45"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2"/>
                  </a:moveTo>
                  <a:cubicBezTo>
                    <a:pt x="53" y="76"/>
                    <a:pt x="53" y="76"/>
                    <a:pt x="53" y="76"/>
                  </a:cubicBezTo>
                  <a:cubicBezTo>
                    <a:pt x="52" y="77"/>
                    <a:pt x="50" y="77"/>
                    <a:pt x="48" y="77"/>
                  </a:cubicBezTo>
                  <a:cubicBezTo>
                    <a:pt x="47" y="77"/>
                    <a:pt x="45" y="77"/>
                    <a:pt x="44" y="76"/>
                  </a:cubicBezTo>
                  <a:cubicBezTo>
                    <a:pt x="43" y="75"/>
                    <a:pt x="43" y="75"/>
                    <a:pt x="43" y="75"/>
                  </a:cubicBezTo>
                  <a:cubicBezTo>
                    <a:pt x="41" y="72"/>
                    <a:pt x="41" y="68"/>
                    <a:pt x="43" y="66"/>
                  </a:cubicBezTo>
                  <a:cubicBezTo>
                    <a:pt x="52" y="56"/>
                    <a:pt x="52" y="56"/>
                    <a:pt x="52" y="56"/>
                  </a:cubicBezTo>
                  <a:cubicBezTo>
                    <a:pt x="22" y="56"/>
                    <a:pt x="22" y="56"/>
                    <a:pt x="22" y="56"/>
                  </a:cubicBezTo>
                  <a:cubicBezTo>
                    <a:pt x="19" y="56"/>
                    <a:pt x="16" y="53"/>
                    <a:pt x="16" y="50"/>
                  </a:cubicBezTo>
                  <a:cubicBezTo>
                    <a:pt x="16" y="46"/>
                    <a:pt x="16" y="46"/>
                    <a:pt x="16" y="46"/>
                  </a:cubicBezTo>
                  <a:cubicBezTo>
                    <a:pt x="16" y="43"/>
                    <a:pt x="19" y="40"/>
                    <a:pt x="22" y="40"/>
                  </a:cubicBezTo>
                  <a:cubicBezTo>
                    <a:pt x="52" y="40"/>
                    <a:pt x="52" y="40"/>
                    <a:pt x="52" y="40"/>
                  </a:cubicBezTo>
                  <a:cubicBezTo>
                    <a:pt x="42" y="30"/>
                    <a:pt x="42" y="30"/>
                    <a:pt x="42" y="30"/>
                  </a:cubicBezTo>
                  <a:cubicBezTo>
                    <a:pt x="40" y="28"/>
                    <a:pt x="40" y="24"/>
                    <a:pt x="43" y="22"/>
                  </a:cubicBezTo>
                  <a:cubicBezTo>
                    <a:pt x="44" y="20"/>
                    <a:pt x="44" y="20"/>
                    <a:pt x="44" y="20"/>
                  </a:cubicBezTo>
                  <a:cubicBezTo>
                    <a:pt x="46" y="18"/>
                    <a:pt x="50" y="18"/>
                    <a:pt x="52" y="20"/>
                  </a:cubicBezTo>
                  <a:cubicBezTo>
                    <a:pt x="75" y="44"/>
                    <a:pt x="75" y="44"/>
                    <a:pt x="75" y="44"/>
                  </a:cubicBezTo>
                  <a:cubicBezTo>
                    <a:pt x="77" y="46"/>
                    <a:pt x="77" y="50"/>
                    <a:pt x="75" y="5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sp>
          <p:nvSpPr>
            <p:cNvPr id="7" name="Text Placeholder 9">
              <a:extLst>
                <a:ext uri="{FF2B5EF4-FFF2-40B4-BE49-F238E27FC236}">
                  <a16:creationId xmlns:a16="http://schemas.microsoft.com/office/drawing/2014/main" id="{352F2536-8B89-ED2B-DE11-1E2396F8CC45}"/>
                </a:ext>
              </a:extLst>
            </p:cNvPr>
            <p:cNvSpPr txBox="1">
              <a:spLocks/>
            </p:cNvSpPr>
            <p:nvPr/>
          </p:nvSpPr>
          <p:spPr>
            <a:xfrm>
              <a:off x="4718613" y="395234"/>
              <a:ext cx="7247752" cy="193899"/>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400"/>
                <a:t>Receive recognition of leadership contributions through </a:t>
              </a:r>
              <a:r>
                <a:rPr lang="en-US" sz="1400" b="1"/>
                <a:t>Member Leadership awards</a:t>
              </a:r>
            </a:p>
          </p:txBody>
        </p:sp>
      </p:grpSp>
      <p:grpSp>
        <p:nvGrpSpPr>
          <p:cNvPr id="8" name="Group 7">
            <a:extLst>
              <a:ext uri="{FF2B5EF4-FFF2-40B4-BE49-F238E27FC236}">
                <a16:creationId xmlns:a16="http://schemas.microsoft.com/office/drawing/2014/main" id="{1A7A2163-4B63-F986-D031-526458275346}"/>
              </a:ext>
            </a:extLst>
          </p:cNvPr>
          <p:cNvGrpSpPr/>
          <p:nvPr/>
        </p:nvGrpSpPr>
        <p:grpSpPr>
          <a:xfrm>
            <a:off x="3805243" y="5107234"/>
            <a:ext cx="7533541" cy="200462"/>
            <a:chOff x="4432824" y="388671"/>
            <a:chExt cx="7533541" cy="200462"/>
          </a:xfrm>
        </p:grpSpPr>
        <p:sp>
          <p:nvSpPr>
            <p:cNvPr id="9" name="Freeform 35">
              <a:extLst>
                <a:ext uri="{FF2B5EF4-FFF2-40B4-BE49-F238E27FC236}">
                  <a16:creationId xmlns:a16="http://schemas.microsoft.com/office/drawing/2014/main" id="{B1CCF686-E1A8-37A9-A8C6-247FD40D5B86}"/>
                </a:ext>
              </a:extLst>
            </p:cNvPr>
            <p:cNvSpPr>
              <a:spLocks noEditPoints="1"/>
            </p:cNvSpPr>
            <p:nvPr/>
          </p:nvSpPr>
          <p:spPr bwMode="auto">
            <a:xfrm>
              <a:off x="4432824" y="388671"/>
              <a:ext cx="174442" cy="175209"/>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5 w 96"/>
                <a:gd name="T11" fmla="*/ 52 h 96"/>
                <a:gd name="T12" fmla="*/ 53 w 96"/>
                <a:gd name="T13" fmla="*/ 76 h 96"/>
                <a:gd name="T14" fmla="*/ 48 w 96"/>
                <a:gd name="T15" fmla="*/ 77 h 96"/>
                <a:gd name="T16" fmla="*/ 44 w 96"/>
                <a:gd name="T17" fmla="*/ 76 h 96"/>
                <a:gd name="T18" fmla="*/ 43 w 96"/>
                <a:gd name="T19" fmla="*/ 75 h 96"/>
                <a:gd name="T20" fmla="*/ 43 w 96"/>
                <a:gd name="T21" fmla="*/ 66 h 96"/>
                <a:gd name="T22" fmla="*/ 52 w 96"/>
                <a:gd name="T23" fmla="*/ 56 h 96"/>
                <a:gd name="T24" fmla="*/ 22 w 96"/>
                <a:gd name="T25" fmla="*/ 56 h 96"/>
                <a:gd name="T26" fmla="*/ 16 w 96"/>
                <a:gd name="T27" fmla="*/ 50 h 96"/>
                <a:gd name="T28" fmla="*/ 16 w 96"/>
                <a:gd name="T29" fmla="*/ 46 h 96"/>
                <a:gd name="T30" fmla="*/ 22 w 96"/>
                <a:gd name="T31" fmla="*/ 40 h 96"/>
                <a:gd name="T32" fmla="*/ 52 w 96"/>
                <a:gd name="T33" fmla="*/ 40 h 96"/>
                <a:gd name="T34" fmla="*/ 42 w 96"/>
                <a:gd name="T35" fmla="*/ 30 h 96"/>
                <a:gd name="T36" fmla="*/ 43 w 96"/>
                <a:gd name="T37" fmla="*/ 22 h 96"/>
                <a:gd name="T38" fmla="*/ 44 w 96"/>
                <a:gd name="T39" fmla="*/ 20 h 96"/>
                <a:gd name="T40" fmla="*/ 52 w 96"/>
                <a:gd name="T41" fmla="*/ 20 h 96"/>
                <a:gd name="T42" fmla="*/ 75 w 96"/>
                <a:gd name="T43" fmla="*/ 44 h 96"/>
                <a:gd name="T44" fmla="*/ 75 w 96"/>
                <a:gd name="T45"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2"/>
                  </a:moveTo>
                  <a:cubicBezTo>
                    <a:pt x="53" y="76"/>
                    <a:pt x="53" y="76"/>
                    <a:pt x="53" y="76"/>
                  </a:cubicBezTo>
                  <a:cubicBezTo>
                    <a:pt x="52" y="77"/>
                    <a:pt x="50" y="77"/>
                    <a:pt x="48" y="77"/>
                  </a:cubicBezTo>
                  <a:cubicBezTo>
                    <a:pt x="47" y="77"/>
                    <a:pt x="45" y="77"/>
                    <a:pt x="44" y="76"/>
                  </a:cubicBezTo>
                  <a:cubicBezTo>
                    <a:pt x="43" y="75"/>
                    <a:pt x="43" y="75"/>
                    <a:pt x="43" y="75"/>
                  </a:cubicBezTo>
                  <a:cubicBezTo>
                    <a:pt x="41" y="72"/>
                    <a:pt x="41" y="68"/>
                    <a:pt x="43" y="66"/>
                  </a:cubicBezTo>
                  <a:cubicBezTo>
                    <a:pt x="52" y="56"/>
                    <a:pt x="52" y="56"/>
                    <a:pt x="52" y="56"/>
                  </a:cubicBezTo>
                  <a:cubicBezTo>
                    <a:pt x="22" y="56"/>
                    <a:pt x="22" y="56"/>
                    <a:pt x="22" y="56"/>
                  </a:cubicBezTo>
                  <a:cubicBezTo>
                    <a:pt x="19" y="56"/>
                    <a:pt x="16" y="53"/>
                    <a:pt x="16" y="50"/>
                  </a:cubicBezTo>
                  <a:cubicBezTo>
                    <a:pt x="16" y="46"/>
                    <a:pt x="16" y="46"/>
                    <a:pt x="16" y="46"/>
                  </a:cubicBezTo>
                  <a:cubicBezTo>
                    <a:pt x="16" y="43"/>
                    <a:pt x="19" y="40"/>
                    <a:pt x="22" y="40"/>
                  </a:cubicBezTo>
                  <a:cubicBezTo>
                    <a:pt x="52" y="40"/>
                    <a:pt x="52" y="40"/>
                    <a:pt x="52" y="40"/>
                  </a:cubicBezTo>
                  <a:cubicBezTo>
                    <a:pt x="42" y="30"/>
                    <a:pt x="42" y="30"/>
                    <a:pt x="42" y="30"/>
                  </a:cubicBezTo>
                  <a:cubicBezTo>
                    <a:pt x="40" y="28"/>
                    <a:pt x="40" y="24"/>
                    <a:pt x="43" y="22"/>
                  </a:cubicBezTo>
                  <a:cubicBezTo>
                    <a:pt x="44" y="20"/>
                    <a:pt x="44" y="20"/>
                    <a:pt x="44" y="20"/>
                  </a:cubicBezTo>
                  <a:cubicBezTo>
                    <a:pt x="46" y="18"/>
                    <a:pt x="50" y="18"/>
                    <a:pt x="52" y="20"/>
                  </a:cubicBezTo>
                  <a:cubicBezTo>
                    <a:pt x="75" y="44"/>
                    <a:pt x="75" y="44"/>
                    <a:pt x="75" y="44"/>
                  </a:cubicBezTo>
                  <a:cubicBezTo>
                    <a:pt x="77" y="46"/>
                    <a:pt x="77" y="50"/>
                    <a:pt x="75" y="5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sp>
          <p:nvSpPr>
            <p:cNvPr id="10" name="Text Placeholder 9">
              <a:extLst>
                <a:ext uri="{FF2B5EF4-FFF2-40B4-BE49-F238E27FC236}">
                  <a16:creationId xmlns:a16="http://schemas.microsoft.com/office/drawing/2014/main" id="{D439F970-F7A3-36C3-B55E-5311D4DC7191}"/>
                </a:ext>
              </a:extLst>
            </p:cNvPr>
            <p:cNvSpPr txBox="1">
              <a:spLocks/>
            </p:cNvSpPr>
            <p:nvPr/>
          </p:nvSpPr>
          <p:spPr>
            <a:xfrm>
              <a:off x="4718613" y="395234"/>
              <a:ext cx="7247752"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400"/>
                <a:t>Enjoy </a:t>
              </a:r>
              <a:r>
                <a:rPr lang="en-US" sz="1400" b="1"/>
                <a:t>unique opportunities through HBA partners </a:t>
              </a:r>
              <a:r>
                <a:rPr lang="en-US" sz="1400"/>
                <a:t>who can boost your next bold move</a:t>
              </a:r>
              <a:endParaRPr lang="en-US" sz="1400" b="1"/>
            </a:p>
          </p:txBody>
        </p:sp>
      </p:grpSp>
      <p:grpSp>
        <p:nvGrpSpPr>
          <p:cNvPr id="12" name="Group 11">
            <a:extLst>
              <a:ext uri="{FF2B5EF4-FFF2-40B4-BE49-F238E27FC236}">
                <a16:creationId xmlns:a16="http://schemas.microsoft.com/office/drawing/2014/main" id="{68F1E74B-0353-E620-F91B-8196E11ABAAC}"/>
              </a:ext>
            </a:extLst>
          </p:cNvPr>
          <p:cNvGrpSpPr/>
          <p:nvPr/>
        </p:nvGrpSpPr>
        <p:grpSpPr>
          <a:xfrm>
            <a:off x="3805243" y="5410280"/>
            <a:ext cx="7533541" cy="394361"/>
            <a:chOff x="4432824" y="388671"/>
            <a:chExt cx="7533541" cy="394361"/>
          </a:xfrm>
        </p:grpSpPr>
        <p:sp>
          <p:nvSpPr>
            <p:cNvPr id="13" name="Freeform 35">
              <a:extLst>
                <a:ext uri="{FF2B5EF4-FFF2-40B4-BE49-F238E27FC236}">
                  <a16:creationId xmlns:a16="http://schemas.microsoft.com/office/drawing/2014/main" id="{14B92117-CF59-EF48-56E5-824787779FCF}"/>
                </a:ext>
              </a:extLst>
            </p:cNvPr>
            <p:cNvSpPr>
              <a:spLocks noEditPoints="1"/>
            </p:cNvSpPr>
            <p:nvPr/>
          </p:nvSpPr>
          <p:spPr bwMode="auto">
            <a:xfrm>
              <a:off x="4432824" y="388671"/>
              <a:ext cx="174442" cy="175209"/>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5 w 96"/>
                <a:gd name="T11" fmla="*/ 52 h 96"/>
                <a:gd name="T12" fmla="*/ 53 w 96"/>
                <a:gd name="T13" fmla="*/ 76 h 96"/>
                <a:gd name="T14" fmla="*/ 48 w 96"/>
                <a:gd name="T15" fmla="*/ 77 h 96"/>
                <a:gd name="T16" fmla="*/ 44 w 96"/>
                <a:gd name="T17" fmla="*/ 76 h 96"/>
                <a:gd name="T18" fmla="*/ 43 w 96"/>
                <a:gd name="T19" fmla="*/ 75 h 96"/>
                <a:gd name="T20" fmla="*/ 43 w 96"/>
                <a:gd name="T21" fmla="*/ 66 h 96"/>
                <a:gd name="T22" fmla="*/ 52 w 96"/>
                <a:gd name="T23" fmla="*/ 56 h 96"/>
                <a:gd name="T24" fmla="*/ 22 w 96"/>
                <a:gd name="T25" fmla="*/ 56 h 96"/>
                <a:gd name="T26" fmla="*/ 16 w 96"/>
                <a:gd name="T27" fmla="*/ 50 h 96"/>
                <a:gd name="T28" fmla="*/ 16 w 96"/>
                <a:gd name="T29" fmla="*/ 46 h 96"/>
                <a:gd name="T30" fmla="*/ 22 w 96"/>
                <a:gd name="T31" fmla="*/ 40 h 96"/>
                <a:gd name="T32" fmla="*/ 52 w 96"/>
                <a:gd name="T33" fmla="*/ 40 h 96"/>
                <a:gd name="T34" fmla="*/ 42 w 96"/>
                <a:gd name="T35" fmla="*/ 30 h 96"/>
                <a:gd name="T36" fmla="*/ 43 w 96"/>
                <a:gd name="T37" fmla="*/ 22 h 96"/>
                <a:gd name="T38" fmla="*/ 44 w 96"/>
                <a:gd name="T39" fmla="*/ 20 h 96"/>
                <a:gd name="T40" fmla="*/ 52 w 96"/>
                <a:gd name="T41" fmla="*/ 20 h 96"/>
                <a:gd name="T42" fmla="*/ 75 w 96"/>
                <a:gd name="T43" fmla="*/ 44 h 96"/>
                <a:gd name="T44" fmla="*/ 75 w 96"/>
                <a:gd name="T45"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2"/>
                  </a:moveTo>
                  <a:cubicBezTo>
                    <a:pt x="53" y="76"/>
                    <a:pt x="53" y="76"/>
                    <a:pt x="53" y="76"/>
                  </a:cubicBezTo>
                  <a:cubicBezTo>
                    <a:pt x="52" y="77"/>
                    <a:pt x="50" y="77"/>
                    <a:pt x="48" y="77"/>
                  </a:cubicBezTo>
                  <a:cubicBezTo>
                    <a:pt x="47" y="77"/>
                    <a:pt x="45" y="77"/>
                    <a:pt x="44" y="76"/>
                  </a:cubicBezTo>
                  <a:cubicBezTo>
                    <a:pt x="43" y="75"/>
                    <a:pt x="43" y="75"/>
                    <a:pt x="43" y="75"/>
                  </a:cubicBezTo>
                  <a:cubicBezTo>
                    <a:pt x="41" y="72"/>
                    <a:pt x="41" y="68"/>
                    <a:pt x="43" y="66"/>
                  </a:cubicBezTo>
                  <a:cubicBezTo>
                    <a:pt x="52" y="56"/>
                    <a:pt x="52" y="56"/>
                    <a:pt x="52" y="56"/>
                  </a:cubicBezTo>
                  <a:cubicBezTo>
                    <a:pt x="22" y="56"/>
                    <a:pt x="22" y="56"/>
                    <a:pt x="22" y="56"/>
                  </a:cubicBezTo>
                  <a:cubicBezTo>
                    <a:pt x="19" y="56"/>
                    <a:pt x="16" y="53"/>
                    <a:pt x="16" y="50"/>
                  </a:cubicBezTo>
                  <a:cubicBezTo>
                    <a:pt x="16" y="46"/>
                    <a:pt x="16" y="46"/>
                    <a:pt x="16" y="46"/>
                  </a:cubicBezTo>
                  <a:cubicBezTo>
                    <a:pt x="16" y="43"/>
                    <a:pt x="19" y="40"/>
                    <a:pt x="22" y="40"/>
                  </a:cubicBezTo>
                  <a:cubicBezTo>
                    <a:pt x="52" y="40"/>
                    <a:pt x="52" y="40"/>
                    <a:pt x="52" y="40"/>
                  </a:cubicBezTo>
                  <a:cubicBezTo>
                    <a:pt x="42" y="30"/>
                    <a:pt x="42" y="30"/>
                    <a:pt x="42" y="30"/>
                  </a:cubicBezTo>
                  <a:cubicBezTo>
                    <a:pt x="40" y="28"/>
                    <a:pt x="40" y="24"/>
                    <a:pt x="43" y="22"/>
                  </a:cubicBezTo>
                  <a:cubicBezTo>
                    <a:pt x="44" y="20"/>
                    <a:pt x="44" y="20"/>
                    <a:pt x="44" y="20"/>
                  </a:cubicBezTo>
                  <a:cubicBezTo>
                    <a:pt x="46" y="18"/>
                    <a:pt x="50" y="18"/>
                    <a:pt x="52" y="20"/>
                  </a:cubicBezTo>
                  <a:cubicBezTo>
                    <a:pt x="75" y="44"/>
                    <a:pt x="75" y="44"/>
                    <a:pt x="75" y="44"/>
                  </a:cubicBezTo>
                  <a:cubicBezTo>
                    <a:pt x="77" y="46"/>
                    <a:pt x="77" y="50"/>
                    <a:pt x="75" y="5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sp>
          <p:nvSpPr>
            <p:cNvPr id="15" name="Text Placeholder 9">
              <a:extLst>
                <a:ext uri="{FF2B5EF4-FFF2-40B4-BE49-F238E27FC236}">
                  <a16:creationId xmlns:a16="http://schemas.microsoft.com/office/drawing/2014/main" id="{510CEA5D-58CA-EAA8-0526-8D1F60BA9B02}"/>
                </a:ext>
              </a:extLst>
            </p:cNvPr>
            <p:cNvSpPr txBox="1">
              <a:spLocks/>
            </p:cNvSpPr>
            <p:nvPr/>
          </p:nvSpPr>
          <p:spPr>
            <a:xfrm>
              <a:off x="4718613" y="395234"/>
              <a:ext cx="7247752" cy="38779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400" b="1"/>
                <a:t>Steer the future </a:t>
              </a:r>
              <a:r>
                <a:rPr lang="en-US" sz="1400"/>
                <a:t>and governance of the Association by nominating leaders and exercising voting privileges in the Annual Business Meeting</a:t>
              </a:r>
              <a:endParaRPr lang="en-US" sz="1400" b="1"/>
            </a:p>
          </p:txBody>
        </p:sp>
      </p:grpSp>
      <p:grpSp>
        <p:nvGrpSpPr>
          <p:cNvPr id="16" name="Group 15">
            <a:extLst>
              <a:ext uri="{FF2B5EF4-FFF2-40B4-BE49-F238E27FC236}">
                <a16:creationId xmlns:a16="http://schemas.microsoft.com/office/drawing/2014/main" id="{436EB047-294F-7A58-877A-EDBCD86286A4}"/>
              </a:ext>
            </a:extLst>
          </p:cNvPr>
          <p:cNvGrpSpPr/>
          <p:nvPr/>
        </p:nvGrpSpPr>
        <p:grpSpPr>
          <a:xfrm>
            <a:off x="3805242" y="5911849"/>
            <a:ext cx="7533541" cy="588261"/>
            <a:chOff x="4432824" y="388671"/>
            <a:chExt cx="7533541" cy="588261"/>
          </a:xfrm>
        </p:grpSpPr>
        <p:sp>
          <p:nvSpPr>
            <p:cNvPr id="17" name="Freeform 35">
              <a:extLst>
                <a:ext uri="{FF2B5EF4-FFF2-40B4-BE49-F238E27FC236}">
                  <a16:creationId xmlns:a16="http://schemas.microsoft.com/office/drawing/2014/main" id="{94D0E740-9C4C-D8B1-F636-15947A16887A}"/>
                </a:ext>
              </a:extLst>
            </p:cNvPr>
            <p:cNvSpPr>
              <a:spLocks noEditPoints="1"/>
            </p:cNvSpPr>
            <p:nvPr/>
          </p:nvSpPr>
          <p:spPr bwMode="auto">
            <a:xfrm>
              <a:off x="4432824" y="388671"/>
              <a:ext cx="174442" cy="175209"/>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5 w 96"/>
                <a:gd name="T11" fmla="*/ 52 h 96"/>
                <a:gd name="T12" fmla="*/ 53 w 96"/>
                <a:gd name="T13" fmla="*/ 76 h 96"/>
                <a:gd name="T14" fmla="*/ 48 w 96"/>
                <a:gd name="T15" fmla="*/ 77 h 96"/>
                <a:gd name="T16" fmla="*/ 44 w 96"/>
                <a:gd name="T17" fmla="*/ 76 h 96"/>
                <a:gd name="T18" fmla="*/ 43 w 96"/>
                <a:gd name="T19" fmla="*/ 75 h 96"/>
                <a:gd name="T20" fmla="*/ 43 w 96"/>
                <a:gd name="T21" fmla="*/ 66 h 96"/>
                <a:gd name="T22" fmla="*/ 52 w 96"/>
                <a:gd name="T23" fmla="*/ 56 h 96"/>
                <a:gd name="T24" fmla="*/ 22 w 96"/>
                <a:gd name="T25" fmla="*/ 56 h 96"/>
                <a:gd name="T26" fmla="*/ 16 w 96"/>
                <a:gd name="T27" fmla="*/ 50 h 96"/>
                <a:gd name="T28" fmla="*/ 16 w 96"/>
                <a:gd name="T29" fmla="*/ 46 h 96"/>
                <a:gd name="T30" fmla="*/ 22 w 96"/>
                <a:gd name="T31" fmla="*/ 40 h 96"/>
                <a:gd name="T32" fmla="*/ 52 w 96"/>
                <a:gd name="T33" fmla="*/ 40 h 96"/>
                <a:gd name="T34" fmla="*/ 42 w 96"/>
                <a:gd name="T35" fmla="*/ 30 h 96"/>
                <a:gd name="T36" fmla="*/ 43 w 96"/>
                <a:gd name="T37" fmla="*/ 22 h 96"/>
                <a:gd name="T38" fmla="*/ 44 w 96"/>
                <a:gd name="T39" fmla="*/ 20 h 96"/>
                <a:gd name="T40" fmla="*/ 52 w 96"/>
                <a:gd name="T41" fmla="*/ 20 h 96"/>
                <a:gd name="T42" fmla="*/ 75 w 96"/>
                <a:gd name="T43" fmla="*/ 44 h 96"/>
                <a:gd name="T44" fmla="*/ 75 w 96"/>
                <a:gd name="T45"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2"/>
                  </a:moveTo>
                  <a:cubicBezTo>
                    <a:pt x="53" y="76"/>
                    <a:pt x="53" y="76"/>
                    <a:pt x="53" y="76"/>
                  </a:cubicBezTo>
                  <a:cubicBezTo>
                    <a:pt x="52" y="77"/>
                    <a:pt x="50" y="77"/>
                    <a:pt x="48" y="77"/>
                  </a:cubicBezTo>
                  <a:cubicBezTo>
                    <a:pt x="47" y="77"/>
                    <a:pt x="45" y="77"/>
                    <a:pt x="44" y="76"/>
                  </a:cubicBezTo>
                  <a:cubicBezTo>
                    <a:pt x="43" y="75"/>
                    <a:pt x="43" y="75"/>
                    <a:pt x="43" y="75"/>
                  </a:cubicBezTo>
                  <a:cubicBezTo>
                    <a:pt x="41" y="72"/>
                    <a:pt x="41" y="68"/>
                    <a:pt x="43" y="66"/>
                  </a:cubicBezTo>
                  <a:cubicBezTo>
                    <a:pt x="52" y="56"/>
                    <a:pt x="52" y="56"/>
                    <a:pt x="52" y="56"/>
                  </a:cubicBezTo>
                  <a:cubicBezTo>
                    <a:pt x="22" y="56"/>
                    <a:pt x="22" y="56"/>
                    <a:pt x="22" y="56"/>
                  </a:cubicBezTo>
                  <a:cubicBezTo>
                    <a:pt x="19" y="56"/>
                    <a:pt x="16" y="53"/>
                    <a:pt x="16" y="50"/>
                  </a:cubicBezTo>
                  <a:cubicBezTo>
                    <a:pt x="16" y="46"/>
                    <a:pt x="16" y="46"/>
                    <a:pt x="16" y="46"/>
                  </a:cubicBezTo>
                  <a:cubicBezTo>
                    <a:pt x="16" y="43"/>
                    <a:pt x="19" y="40"/>
                    <a:pt x="22" y="40"/>
                  </a:cubicBezTo>
                  <a:cubicBezTo>
                    <a:pt x="52" y="40"/>
                    <a:pt x="52" y="40"/>
                    <a:pt x="52" y="40"/>
                  </a:cubicBezTo>
                  <a:cubicBezTo>
                    <a:pt x="42" y="30"/>
                    <a:pt x="42" y="30"/>
                    <a:pt x="42" y="30"/>
                  </a:cubicBezTo>
                  <a:cubicBezTo>
                    <a:pt x="40" y="28"/>
                    <a:pt x="40" y="24"/>
                    <a:pt x="43" y="22"/>
                  </a:cubicBezTo>
                  <a:cubicBezTo>
                    <a:pt x="44" y="20"/>
                    <a:pt x="44" y="20"/>
                    <a:pt x="44" y="20"/>
                  </a:cubicBezTo>
                  <a:cubicBezTo>
                    <a:pt x="46" y="18"/>
                    <a:pt x="50" y="18"/>
                    <a:pt x="52" y="20"/>
                  </a:cubicBezTo>
                  <a:cubicBezTo>
                    <a:pt x="75" y="44"/>
                    <a:pt x="75" y="44"/>
                    <a:pt x="75" y="44"/>
                  </a:cubicBezTo>
                  <a:cubicBezTo>
                    <a:pt x="77" y="46"/>
                    <a:pt x="77" y="50"/>
                    <a:pt x="75" y="5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sp>
          <p:nvSpPr>
            <p:cNvPr id="18" name="Text Placeholder 9">
              <a:extLst>
                <a:ext uri="{FF2B5EF4-FFF2-40B4-BE49-F238E27FC236}">
                  <a16:creationId xmlns:a16="http://schemas.microsoft.com/office/drawing/2014/main" id="{A74E8F3B-6BD6-0083-5B33-EF1687FB83E9}"/>
                </a:ext>
              </a:extLst>
            </p:cNvPr>
            <p:cNvSpPr txBox="1">
              <a:spLocks/>
            </p:cNvSpPr>
            <p:nvPr/>
          </p:nvSpPr>
          <p:spPr>
            <a:xfrm>
              <a:off x="4718613" y="395234"/>
              <a:ext cx="7247752" cy="58169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400"/>
                <a:t>Access to </a:t>
              </a:r>
              <a:r>
                <a:rPr lang="en-US" sz="1400" b="1"/>
                <a:t>600+ events and programs each year</a:t>
              </a:r>
              <a:r>
                <a:rPr lang="en-US" sz="1400"/>
                <a:t> that offer opportunities to accelerate career development, celebrate success, and foster networking with industry peers and influencers</a:t>
              </a:r>
              <a:endParaRPr lang="en-US"/>
            </a:p>
          </p:txBody>
        </p:sp>
      </p:grpSp>
    </p:spTree>
    <p:extLst>
      <p:ext uri="{BB962C8B-B14F-4D97-AF65-F5344CB8AC3E}">
        <p14:creationId xmlns:p14="http://schemas.microsoft.com/office/powerpoint/2010/main" val="3720399148"/>
      </p:ext>
    </p:extLst>
  </p:cSld>
  <p:clrMapOvr>
    <a:masterClrMapping/>
  </p:clrMapOvr>
  <mc:AlternateContent xmlns:mc="http://schemas.openxmlformats.org/markup-compatibility/2006" xmlns:p14="http://schemas.microsoft.com/office/powerpoint/2010/main">
    <mc:Choice Requires="p14">
      <p:transition p14:dur="0" advTm="92345"/>
    </mc:Choice>
    <mc:Fallback xmlns="">
      <p:transition advTm="9234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5F282-CB2D-F085-DB66-54EB1A46E545}"/>
            </a:ext>
          </a:extLst>
        </p:cNvPr>
        <p:cNvGrpSpPr/>
        <p:nvPr/>
      </p:nvGrpSpPr>
      <p:grpSpPr>
        <a:xfrm>
          <a:off x="0" y="0"/>
          <a:ext cx="0" cy="0"/>
          <a:chOff x="0" y="0"/>
          <a:chExt cx="0" cy="0"/>
        </a:xfrm>
      </p:grpSpPr>
      <p:pic>
        <p:nvPicPr>
          <p:cNvPr id="8" name="Picture 7" descr="A group of people sitting in chairs in a room&#10;&#10;Description automatically generated">
            <a:extLst>
              <a:ext uri="{FF2B5EF4-FFF2-40B4-BE49-F238E27FC236}">
                <a16:creationId xmlns:a16="http://schemas.microsoft.com/office/drawing/2014/main" id="{B98800AD-D04A-D7C1-38B0-A4A7590AEBB0}"/>
              </a:ext>
            </a:extLst>
          </p:cNvPr>
          <p:cNvPicPr>
            <a:picLocks noChangeAspect="1"/>
          </p:cNvPicPr>
          <p:nvPr/>
        </p:nvPicPr>
        <p:blipFill>
          <a:blip r:embed="rId4">
            <a:extLst>
              <a:ext uri="{28A0092B-C50C-407E-A947-70E740481C1C}">
                <a14:useLocalDpi xmlns:a14="http://schemas.microsoft.com/office/drawing/2010/main" val="0"/>
              </a:ext>
            </a:extLst>
          </a:blip>
          <a:srcRect l="18153" r="23119" b="25397"/>
          <a:stretch/>
        </p:blipFill>
        <p:spPr>
          <a:xfrm>
            <a:off x="574401" y="118215"/>
            <a:ext cx="6069487" cy="5140728"/>
          </a:xfrm>
          <a:prstGeom prst="rect">
            <a:avLst/>
          </a:prstGeom>
        </p:spPr>
      </p:pic>
      <p:sp>
        <p:nvSpPr>
          <p:cNvPr id="4" name="Rectangle 3">
            <a:extLst>
              <a:ext uri="{FF2B5EF4-FFF2-40B4-BE49-F238E27FC236}">
                <a16:creationId xmlns:a16="http://schemas.microsoft.com/office/drawing/2014/main" id="{7B6657FB-EE72-4469-01DF-004E24C51AAC}"/>
              </a:ext>
            </a:extLst>
          </p:cNvPr>
          <p:cNvSpPr/>
          <p:nvPr/>
        </p:nvSpPr>
        <p:spPr>
          <a:xfrm>
            <a:off x="574401" y="118215"/>
            <a:ext cx="6069487" cy="511244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60D42488-0DC9-0BFD-ACE4-626BA8DD0F6F}"/>
              </a:ext>
            </a:extLst>
          </p:cNvPr>
          <p:cNvSpPr txBox="1">
            <a:spLocks/>
          </p:cNvSpPr>
          <p:nvPr/>
        </p:nvSpPr>
        <p:spPr>
          <a:xfrm>
            <a:off x="838201" y="2225094"/>
            <a:ext cx="2999080" cy="1661993"/>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ahoma"/>
                <a:ea typeface="+mj-ea"/>
                <a:cs typeface="+mj-cs"/>
              </a:rPr>
              <a:t>Why Belong to the HBA?</a:t>
            </a:r>
          </a:p>
        </p:txBody>
      </p:sp>
      <p:sp>
        <p:nvSpPr>
          <p:cNvPr id="134" name="Rectangle 133">
            <a:extLst>
              <a:ext uri="{FF2B5EF4-FFF2-40B4-BE49-F238E27FC236}">
                <a16:creationId xmlns:a16="http://schemas.microsoft.com/office/drawing/2014/main" id="{6A7193D5-86DD-109D-4B0A-F874B109332A}"/>
              </a:ext>
            </a:extLst>
          </p:cNvPr>
          <p:cNvSpPr/>
          <p:nvPr/>
        </p:nvSpPr>
        <p:spPr>
          <a:xfrm>
            <a:off x="3971859" y="1420454"/>
            <a:ext cx="7741116" cy="4535965"/>
          </a:xfrm>
          <a:prstGeom prst="rect">
            <a:avLst/>
          </a:prstGeom>
          <a:solidFill>
            <a:schemeClr val="bg1"/>
          </a:solidFill>
          <a:ln>
            <a:noFill/>
          </a:ln>
          <a:effectLst>
            <a:outerShdw blurRad="304800" dist="38100" dir="10800000" algn="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pSp>
        <p:nvGrpSpPr>
          <p:cNvPr id="36" name="Group 35">
            <a:extLst>
              <a:ext uri="{FF2B5EF4-FFF2-40B4-BE49-F238E27FC236}">
                <a16:creationId xmlns:a16="http://schemas.microsoft.com/office/drawing/2014/main" id="{B0C1A4A2-29ED-B403-BE8B-0BDF891C2D44}"/>
              </a:ext>
            </a:extLst>
          </p:cNvPr>
          <p:cNvGrpSpPr/>
          <p:nvPr/>
        </p:nvGrpSpPr>
        <p:grpSpPr>
          <a:xfrm>
            <a:off x="843051" y="1302850"/>
            <a:ext cx="626005" cy="651850"/>
            <a:chOff x="2682875" y="2889251"/>
            <a:chExt cx="346075" cy="360363"/>
          </a:xfrm>
          <a:solidFill>
            <a:schemeClr val="bg1"/>
          </a:solidFill>
        </p:grpSpPr>
        <p:sp>
          <p:nvSpPr>
            <p:cNvPr id="37" name="Freeform 309">
              <a:extLst>
                <a:ext uri="{FF2B5EF4-FFF2-40B4-BE49-F238E27FC236}">
                  <a16:creationId xmlns:a16="http://schemas.microsoft.com/office/drawing/2014/main" id="{28AD1959-D48E-FE96-BE0E-45A3898F9F74}"/>
                </a:ext>
              </a:extLst>
            </p:cNvPr>
            <p:cNvSpPr>
              <a:spLocks noEditPoints="1"/>
            </p:cNvSpPr>
            <p:nvPr/>
          </p:nvSpPr>
          <p:spPr bwMode="auto">
            <a:xfrm>
              <a:off x="2806700" y="2889251"/>
              <a:ext cx="98425" cy="98425"/>
            </a:xfrm>
            <a:custGeom>
              <a:avLst/>
              <a:gdLst>
                <a:gd name="T0" fmla="*/ 167 w 371"/>
                <a:gd name="T1" fmla="*/ 370 h 371"/>
                <a:gd name="T2" fmla="*/ 113 w 371"/>
                <a:gd name="T3" fmla="*/ 357 h 371"/>
                <a:gd name="T4" fmla="*/ 68 w 371"/>
                <a:gd name="T5" fmla="*/ 329 h 371"/>
                <a:gd name="T6" fmla="*/ 31 w 371"/>
                <a:gd name="T7" fmla="*/ 289 h 371"/>
                <a:gd name="T8" fmla="*/ 8 w 371"/>
                <a:gd name="T9" fmla="*/ 241 h 371"/>
                <a:gd name="T10" fmla="*/ 0 w 371"/>
                <a:gd name="T11" fmla="*/ 186 h 371"/>
                <a:gd name="T12" fmla="*/ 4 w 371"/>
                <a:gd name="T13" fmla="*/ 149 h 371"/>
                <a:gd name="T14" fmla="*/ 22 w 371"/>
                <a:gd name="T15" fmla="*/ 97 h 371"/>
                <a:gd name="T16" fmla="*/ 54 w 371"/>
                <a:gd name="T17" fmla="*/ 55 h 371"/>
                <a:gd name="T18" fmla="*/ 97 w 371"/>
                <a:gd name="T19" fmla="*/ 23 h 371"/>
                <a:gd name="T20" fmla="*/ 148 w 371"/>
                <a:gd name="T21" fmla="*/ 5 h 371"/>
                <a:gd name="T22" fmla="*/ 186 w 371"/>
                <a:gd name="T23" fmla="*/ 0 h 371"/>
                <a:gd name="T24" fmla="*/ 240 w 371"/>
                <a:gd name="T25" fmla="*/ 9 h 371"/>
                <a:gd name="T26" fmla="*/ 289 w 371"/>
                <a:gd name="T27" fmla="*/ 32 h 371"/>
                <a:gd name="T28" fmla="*/ 328 w 371"/>
                <a:gd name="T29" fmla="*/ 68 h 371"/>
                <a:gd name="T30" fmla="*/ 356 w 371"/>
                <a:gd name="T31" fmla="*/ 114 h 371"/>
                <a:gd name="T32" fmla="*/ 370 w 371"/>
                <a:gd name="T33" fmla="*/ 167 h 371"/>
                <a:gd name="T34" fmla="*/ 370 w 371"/>
                <a:gd name="T35" fmla="*/ 205 h 371"/>
                <a:gd name="T36" fmla="*/ 356 w 371"/>
                <a:gd name="T37" fmla="*/ 258 h 371"/>
                <a:gd name="T38" fmla="*/ 328 w 371"/>
                <a:gd name="T39" fmla="*/ 304 h 371"/>
                <a:gd name="T40" fmla="*/ 289 w 371"/>
                <a:gd name="T41" fmla="*/ 340 h 371"/>
                <a:gd name="T42" fmla="*/ 240 w 371"/>
                <a:gd name="T43" fmla="*/ 363 h 371"/>
                <a:gd name="T44" fmla="*/ 186 w 371"/>
                <a:gd name="T45" fmla="*/ 371 h 371"/>
                <a:gd name="T46" fmla="*/ 186 w 371"/>
                <a:gd name="T47" fmla="*/ 57 h 371"/>
                <a:gd name="T48" fmla="*/ 147 w 371"/>
                <a:gd name="T49" fmla="*/ 63 h 371"/>
                <a:gd name="T50" fmla="*/ 113 w 371"/>
                <a:gd name="T51" fmla="*/ 79 h 371"/>
                <a:gd name="T52" fmla="*/ 86 w 371"/>
                <a:gd name="T53" fmla="*/ 104 h 371"/>
                <a:gd name="T54" fmla="*/ 67 w 371"/>
                <a:gd name="T55" fmla="*/ 136 h 371"/>
                <a:gd name="T56" fmla="*/ 57 w 371"/>
                <a:gd name="T57" fmla="*/ 173 h 371"/>
                <a:gd name="T58" fmla="*/ 57 w 371"/>
                <a:gd name="T59" fmla="*/ 199 h 371"/>
                <a:gd name="T60" fmla="*/ 67 w 371"/>
                <a:gd name="T61" fmla="*/ 236 h 371"/>
                <a:gd name="T62" fmla="*/ 86 w 371"/>
                <a:gd name="T63" fmla="*/ 268 h 371"/>
                <a:gd name="T64" fmla="*/ 113 w 371"/>
                <a:gd name="T65" fmla="*/ 292 h 371"/>
                <a:gd name="T66" fmla="*/ 147 w 371"/>
                <a:gd name="T67" fmla="*/ 310 h 371"/>
                <a:gd name="T68" fmla="*/ 186 w 371"/>
                <a:gd name="T69" fmla="*/ 315 h 371"/>
                <a:gd name="T70" fmla="*/ 211 w 371"/>
                <a:gd name="T71" fmla="*/ 313 h 371"/>
                <a:gd name="T72" fmla="*/ 246 w 371"/>
                <a:gd name="T73" fmla="*/ 299 h 371"/>
                <a:gd name="T74" fmla="*/ 277 w 371"/>
                <a:gd name="T75" fmla="*/ 277 h 371"/>
                <a:gd name="T76" fmla="*/ 299 w 371"/>
                <a:gd name="T77" fmla="*/ 247 h 371"/>
                <a:gd name="T78" fmla="*/ 312 w 371"/>
                <a:gd name="T79" fmla="*/ 212 h 371"/>
                <a:gd name="T80" fmla="*/ 314 w 371"/>
                <a:gd name="T81" fmla="*/ 186 h 371"/>
                <a:gd name="T82" fmla="*/ 308 w 371"/>
                <a:gd name="T83" fmla="*/ 148 h 371"/>
                <a:gd name="T84" fmla="*/ 292 w 371"/>
                <a:gd name="T85" fmla="*/ 114 h 371"/>
                <a:gd name="T86" fmla="*/ 268 w 371"/>
                <a:gd name="T87" fmla="*/ 86 h 371"/>
                <a:gd name="T88" fmla="*/ 235 w 371"/>
                <a:gd name="T89" fmla="*/ 67 h 371"/>
                <a:gd name="T90" fmla="*/ 199 w 371"/>
                <a:gd name="T91" fmla="*/ 58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1" h="371">
                  <a:moveTo>
                    <a:pt x="186" y="371"/>
                  </a:moveTo>
                  <a:lnTo>
                    <a:pt x="186" y="371"/>
                  </a:lnTo>
                  <a:lnTo>
                    <a:pt x="167" y="370"/>
                  </a:lnTo>
                  <a:lnTo>
                    <a:pt x="148" y="368"/>
                  </a:lnTo>
                  <a:lnTo>
                    <a:pt x="130" y="363"/>
                  </a:lnTo>
                  <a:lnTo>
                    <a:pt x="113" y="357"/>
                  </a:lnTo>
                  <a:lnTo>
                    <a:pt x="97" y="349"/>
                  </a:lnTo>
                  <a:lnTo>
                    <a:pt x="82" y="340"/>
                  </a:lnTo>
                  <a:lnTo>
                    <a:pt x="68" y="329"/>
                  </a:lnTo>
                  <a:lnTo>
                    <a:pt x="54" y="318"/>
                  </a:lnTo>
                  <a:lnTo>
                    <a:pt x="42" y="304"/>
                  </a:lnTo>
                  <a:lnTo>
                    <a:pt x="31" y="289"/>
                  </a:lnTo>
                  <a:lnTo>
                    <a:pt x="22" y="274"/>
                  </a:lnTo>
                  <a:lnTo>
                    <a:pt x="14" y="258"/>
                  </a:lnTo>
                  <a:lnTo>
                    <a:pt x="8" y="241"/>
                  </a:lnTo>
                  <a:lnTo>
                    <a:pt x="4" y="224"/>
                  </a:lnTo>
                  <a:lnTo>
                    <a:pt x="1" y="205"/>
                  </a:lnTo>
                  <a:lnTo>
                    <a:pt x="0" y="186"/>
                  </a:lnTo>
                  <a:lnTo>
                    <a:pt x="0" y="186"/>
                  </a:lnTo>
                  <a:lnTo>
                    <a:pt x="1" y="167"/>
                  </a:lnTo>
                  <a:lnTo>
                    <a:pt x="4" y="149"/>
                  </a:lnTo>
                  <a:lnTo>
                    <a:pt x="8" y="131"/>
                  </a:lnTo>
                  <a:lnTo>
                    <a:pt x="14" y="114"/>
                  </a:lnTo>
                  <a:lnTo>
                    <a:pt x="22" y="97"/>
                  </a:lnTo>
                  <a:lnTo>
                    <a:pt x="31" y="82"/>
                  </a:lnTo>
                  <a:lnTo>
                    <a:pt x="42" y="68"/>
                  </a:lnTo>
                  <a:lnTo>
                    <a:pt x="54" y="55"/>
                  </a:lnTo>
                  <a:lnTo>
                    <a:pt x="68" y="43"/>
                  </a:lnTo>
                  <a:lnTo>
                    <a:pt x="82" y="32"/>
                  </a:lnTo>
                  <a:lnTo>
                    <a:pt x="97" y="23"/>
                  </a:lnTo>
                  <a:lnTo>
                    <a:pt x="113" y="15"/>
                  </a:lnTo>
                  <a:lnTo>
                    <a:pt x="130" y="9"/>
                  </a:lnTo>
                  <a:lnTo>
                    <a:pt x="148" y="5"/>
                  </a:lnTo>
                  <a:lnTo>
                    <a:pt x="167" y="1"/>
                  </a:lnTo>
                  <a:lnTo>
                    <a:pt x="186" y="0"/>
                  </a:lnTo>
                  <a:lnTo>
                    <a:pt x="186" y="0"/>
                  </a:lnTo>
                  <a:lnTo>
                    <a:pt x="204" y="1"/>
                  </a:lnTo>
                  <a:lnTo>
                    <a:pt x="223" y="5"/>
                  </a:lnTo>
                  <a:lnTo>
                    <a:pt x="240" y="9"/>
                  </a:lnTo>
                  <a:lnTo>
                    <a:pt x="257" y="15"/>
                  </a:lnTo>
                  <a:lnTo>
                    <a:pt x="274" y="23"/>
                  </a:lnTo>
                  <a:lnTo>
                    <a:pt x="289" y="32"/>
                  </a:lnTo>
                  <a:lnTo>
                    <a:pt x="303" y="43"/>
                  </a:lnTo>
                  <a:lnTo>
                    <a:pt x="316" y="55"/>
                  </a:lnTo>
                  <a:lnTo>
                    <a:pt x="328" y="68"/>
                  </a:lnTo>
                  <a:lnTo>
                    <a:pt x="339" y="82"/>
                  </a:lnTo>
                  <a:lnTo>
                    <a:pt x="348" y="97"/>
                  </a:lnTo>
                  <a:lnTo>
                    <a:pt x="356" y="114"/>
                  </a:lnTo>
                  <a:lnTo>
                    <a:pt x="362" y="131"/>
                  </a:lnTo>
                  <a:lnTo>
                    <a:pt x="368" y="149"/>
                  </a:lnTo>
                  <a:lnTo>
                    <a:pt x="370" y="167"/>
                  </a:lnTo>
                  <a:lnTo>
                    <a:pt x="371" y="186"/>
                  </a:lnTo>
                  <a:lnTo>
                    <a:pt x="371" y="186"/>
                  </a:lnTo>
                  <a:lnTo>
                    <a:pt x="370" y="205"/>
                  </a:lnTo>
                  <a:lnTo>
                    <a:pt x="368" y="224"/>
                  </a:lnTo>
                  <a:lnTo>
                    <a:pt x="362" y="241"/>
                  </a:lnTo>
                  <a:lnTo>
                    <a:pt x="356" y="258"/>
                  </a:lnTo>
                  <a:lnTo>
                    <a:pt x="348" y="274"/>
                  </a:lnTo>
                  <a:lnTo>
                    <a:pt x="339" y="289"/>
                  </a:lnTo>
                  <a:lnTo>
                    <a:pt x="328" y="304"/>
                  </a:lnTo>
                  <a:lnTo>
                    <a:pt x="316" y="318"/>
                  </a:lnTo>
                  <a:lnTo>
                    <a:pt x="303" y="329"/>
                  </a:lnTo>
                  <a:lnTo>
                    <a:pt x="289" y="340"/>
                  </a:lnTo>
                  <a:lnTo>
                    <a:pt x="274" y="349"/>
                  </a:lnTo>
                  <a:lnTo>
                    <a:pt x="257" y="357"/>
                  </a:lnTo>
                  <a:lnTo>
                    <a:pt x="240" y="363"/>
                  </a:lnTo>
                  <a:lnTo>
                    <a:pt x="223" y="368"/>
                  </a:lnTo>
                  <a:lnTo>
                    <a:pt x="204" y="370"/>
                  </a:lnTo>
                  <a:lnTo>
                    <a:pt x="186" y="371"/>
                  </a:lnTo>
                  <a:lnTo>
                    <a:pt x="186" y="371"/>
                  </a:lnTo>
                  <a:close/>
                  <a:moveTo>
                    <a:pt x="186" y="57"/>
                  </a:moveTo>
                  <a:lnTo>
                    <a:pt x="186" y="57"/>
                  </a:lnTo>
                  <a:lnTo>
                    <a:pt x="172" y="58"/>
                  </a:lnTo>
                  <a:lnTo>
                    <a:pt x="159" y="60"/>
                  </a:lnTo>
                  <a:lnTo>
                    <a:pt x="147" y="63"/>
                  </a:lnTo>
                  <a:lnTo>
                    <a:pt x="135" y="67"/>
                  </a:lnTo>
                  <a:lnTo>
                    <a:pt x="124" y="73"/>
                  </a:lnTo>
                  <a:lnTo>
                    <a:pt x="113" y="79"/>
                  </a:lnTo>
                  <a:lnTo>
                    <a:pt x="103" y="86"/>
                  </a:lnTo>
                  <a:lnTo>
                    <a:pt x="94" y="95"/>
                  </a:lnTo>
                  <a:lnTo>
                    <a:pt x="86" y="104"/>
                  </a:lnTo>
                  <a:lnTo>
                    <a:pt x="79" y="114"/>
                  </a:lnTo>
                  <a:lnTo>
                    <a:pt x="72" y="125"/>
                  </a:lnTo>
                  <a:lnTo>
                    <a:pt x="67" y="136"/>
                  </a:lnTo>
                  <a:lnTo>
                    <a:pt x="62" y="148"/>
                  </a:lnTo>
                  <a:lnTo>
                    <a:pt x="59" y="160"/>
                  </a:lnTo>
                  <a:lnTo>
                    <a:pt x="57" y="173"/>
                  </a:lnTo>
                  <a:lnTo>
                    <a:pt x="56" y="186"/>
                  </a:lnTo>
                  <a:lnTo>
                    <a:pt x="56" y="186"/>
                  </a:lnTo>
                  <a:lnTo>
                    <a:pt x="57" y="199"/>
                  </a:lnTo>
                  <a:lnTo>
                    <a:pt x="59" y="212"/>
                  </a:lnTo>
                  <a:lnTo>
                    <a:pt x="62" y="225"/>
                  </a:lnTo>
                  <a:lnTo>
                    <a:pt x="67" y="236"/>
                  </a:lnTo>
                  <a:lnTo>
                    <a:pt x="72" y="247"/>
                  </a:lnTo>
                  <a:lnTo>
                    <a:pt x="79" y="258"/>
                  </a:lnTo>
                  <a:lnTo>
                    <a:pt x="86" y="268"/>
                  </a:lnTo>
                  <a:lnTo>
                    <a:pt x="94" y="277"/>
                  </a:lnTo>
                  <a:lnTo>
                    <a:pt x="103" y="285"/>
                  </a:lnTo>
                  <a:lnTo>
                    <a:pt x="113" y="292"/>
                  </a:lnTo>
                  <a:lnTo>
                    <a:pt x="124" y="299"/>
                  </a:lnTo>
                  <a:lnTo>
                    <a:pt x="135" y="304"/>
                  </a:lnTo>
                  <a:lnTo>
                    <a:pt x="147" y="310"/>
                  </a:lnTo>
                  <a:lnTo>
                    <a:pt x="159" y="313"/>
                  </a:lnTo>
                  <a:lnTo>
                    <a:pt x="172" y="315"/>
                  </a:lnTo>
                  <a:lnTo>
                    <a:pt x="186" y="315"/>
                  </a:lnTo>
                  <a:lnTo>
                    <a:pt x="186" y="315"/>
                  </a:lnTo>
                  <a:lnTo>
                    <a:pt x="199" y="315"/>
                  </a:lnTo>
                  <a:lnTo>
                    <a:pt x="211" y="313"/>
                  </a:lnTo>
                  <a:lnTo>
                    <a:pt x="223" y="310"/>
                  </a:lnTo>
                  <a:lnTo>
                    <a:pt x="235" y="304"/>
                  </a:lnTo>
                  <a:lnTo>
                    <a:pt x="246" y="299"/>
                  </a:lnTo>
                  <a:lnTo>
                    <a:pt x="257" y="292"/>
                  </a:lnTo>
                  <a:lnTo>
                    <a:pt x="268" y="285"/>
                  </a:lnTo>
                  <a:lnTo>
                    <a:pt x="277" y="277"/>
                  </a:lnTo>
                  <a:lnTo>
                    <a:pt x="285" y="268"/>
                  </a:lnTo>
                  <a:lnTo>
                    <a:pt x="292" y="258"/>
                  </a:lnTo>
                  <a:lnTo>
                    <a:pt x="299" y="247"/>
                  </a:lnTo>
                  <a:lnTo>
                    <a:pt x="304" y="236"/>
                  </a:lnTo>
                  <a:lnTo>
                    <a:pt x="308" y="225"/>
                  </a:lnTo>
                  <a:lnTo>
                    <a:pt x="312" y="212"/>
                  </a:lnTo>
                  <a:lnTo>
                    <a:pt x="314" y="199"/>
                  </a:lnTo>
                  <a:lnTo>
                    <a:pt x="314" y="186"/>
                  </a:lnTo>
                  <a:lnTo>
                    <a:pt x="314" y="186"/>
                  </a:lnTo>
                  <a:lnTo>
                    <a:pt x="314" y="173"/>
                  </a:lnTo>
                  <a:lnTo>
                    <a:pt x="312" y="160"/>
                  </a:lnTo>
                  <a:lnTo>
                    <a:pt x="308" y="148"/>
                  </a:lnTo>
                  <a:lnTo>
                    <a:pt x="304" y="136"/>
                  </a:lnTo>
                  <a:lnTo>
                    <a:pt x="299" y="125"/>
                  </a:lnTo>
                  <a:lnTo>
                    <a:pt x="292" y="114"/>
                  </a:lnTo>
                  <a:lnTo>
                    <a:pt x="285" y="104"/>
                  </a:lnTo>
                  <a:lnTo>
                    <a:pt x="277" y="95"/>
                  </a:lnTo>
                  <a:lnTo>
                    <a:pt x="268" y="86"/>
                  </a:lnTo>
                  <a:lnTo>
                    <a:pt x="257" y="79"/>
                  </a:lnTo>
                  <a:lnTo>
                    <a:pt x="246" y="73"/>
                  </a:lnTo>
                  <a:lnTo>
                    <a:pt x="235" y="67"/>
                  </a:lnTo>
                  <a:lnTo>
                    <a:pt x="223" y="63"/>
                  </a:lnTo>
                  <a:lnTo>
                    <a:pt x="211" y="60"/>
                  </a:lnTo>
                  <a:lnTo>
                    <a:pt x="199" y="58"/>
                  </a:lnTo>
                  <a:lnTo>
                    <a:pt x="186" y="57"/>
                  </a:lnTo>
                  <a:lnTo>
                    <a:pt x="186"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38" name="Freeform 310">
              <a:extLst>
                <a:ext uri="{FF2B5EF4-FFF2-40B4-BE49-F238E27FC236}">
                  <a16:creationId xmlns:a16="http://schemas.microsoft.com/office/drawing/2014/main" id="{4B438196-51E9-070D-721F-659C2388D076}"/>
                </a:ext>
              </a:extLst>
            </p:cNvPr>
            <p:cNvSpPr>
              <a:spLocks noEditPoints="1"/>
            </p:cNvSpPr>
            <p:nvPr/>
          </p:nvSpPr>
          <p:spPr bwMode="auto">
            <a:xfrm>
              <a:off x="2782888" y="2971801"/>
              <a:ext cx="147638" cy="82550"/>
            </a:xfrm>
            <a:custGeom>
              <a:avLst/>
              <a:gdLst>
                <a:gd name="T0" fmla="*/ 28 w 560"/>
                <a:gd name="T1" fmla="*/ 309 h 309"/>
                <a:gd name="T2" fmla="*/ 23 w 560"/>
                <a:gd name="T3" fmla="*/ 308 h 309"/>
                <a:gd name="T4" fmla="*/ 13 w 560"/>
                <a:gd name="T5" fmla="*/ 304 h 309"/>
                <a:gd name="T6" fmla="*/ 5 w 560"/>
                <a:gd name="T7" fmla="*/ 295 h 309"/>
                <a:gd name="T8" fmla="*/ 1 w 560"/>
                <a:gd name="T9" fmla="*/ 285 h 309"/>
                <a:gd name="T10" fmla="*/ 0 w 560"/>
                <a:gd name="T11" fmla="*/ 279 h 309"/>
                <a:gd name="T12" fmla="*/ 2 w 560"/>
                <a:gd name="T13" fmla="*/ 251 h 309"/>
                <a:gd name="T14" fmla="*/ 6 w 560"/>
                <a:gd name="T15" fmla="*/ 224 h 309"/>
                <a:gd name="T16" fmla="*/ 13 w 560"/>
                <a:gd name="T17" fmla="*/ 196 h 309"/>
                <a:gd name="T18" fmla="*/ 22 w 560"/>
                <a:gd name="T19" fmla="*/ 171 h 309"/>
                <a:gd name="T20" fmla="*/ 34 w 560"/>
                <a:gd name="T21" fmla="*/ 146 h 309"/>
                <a:gd name="T22" fmla="*/ 48 w 560"/>
                <a:gd name="T23" fmla="*/ 124 h 309"/>
                <a:gd name="T24" fmla="*/ 65 w 560"/>
                <a:gd name="T25" fmla="*/ 102 h 309"/>
                <a:gd name="T26" fmla="*/ 83 w 560"/>
                <a:gd name="T27" fmla="*/ 82 h 309"/>
                <a:gd name="T28" fmla="*/ 102 w 560"/>
                <a:gd name="T29" fmla="*/ 64 h 309"/>
                <a:gd name="T30" fmla="*/ 124 w 560"/>
                <a:gd name="T31" fmla="*/ 48 h 309"/>
                <a:gd name="T32" fmla="*/ 147 w 560"/>
                <a:gd name="T33" fmla="*/ 34 h 309"/>
                <a:gd name="T34" fmla="*/ 172 w 560"/>
                <a:gd name="T35" fmla="*/ 22 h 309"/>
                <a:gd name="T36" fmla="*/ 197 w 560"/>
                <a:gd name="T37" fmla="*/ 13 h 309"/>
                <a:gd name="T38" fmla="*/ 224 w 560"/>
                <a:gd name="T39" fmla="*/ 6 h 309"/>
                <a:gd name="T40" fmla="*/ 251 w 560"/>
                <a:gd name="T41" fmla="*/ 2 h 309"/>
                <a:gd name="T42" fmla="*/ 281 w 560"/>
                <a:gd name="T43" fmla="*/ 0 h 309"/>
                <a:gd name="T44" fmla="*/ 295 w 560"/>
                <a:gd name="T45" fmla="*/ 1 h 309"/>
                <a:gd name="T46" fmla="*/ 323 w 560"/>
                <a:gd name="T47" fmla="*/ 3 h 309"/>
                <a:gd name="T48" fmla="*/ 350 w 560"/>
                <a:gd name="T49" fmla="*/ 9 h 309"/>
                <a:gd name="T50" fmla="*/ 377 w 560"/>
                <a:gd name="T51" fmla="*/ 17 h 309"/>
                <a:gd name="T52" fmla="*/ 402 w 560"/>
                <a:gd name="T53" fmla="*/ 28 h 309"/>
                <a:gd name="T54" fmla="*/ 425 w 560"/>
                <a:gd name="T55" fmla="*/ 40 h 309"/>
                <a:gd name="T56" fmla="*/ 447 w 560"/>
                <a:gd name="T57" fmla="*/ 55 h 309"/>
                <a:gd name="T58" fmla="*/ 469 w 560"/>
                <a:gd name="T59" fmla="*/ 72 h 309"/>
                <a:gd name="T60" fmla="*/ 488 w 560"/>
                <a:gd name="T61" fmla="*/ 91 h 309"/>
                <a:gd name="T62" fmla="*/ 505 w 560"/>
                <a:gd name="T63" fmla="*/ 113 h 309"/>
                <a:gd name="T64" fmla="*/ 520 w 560"/>
                <a:gd name="T65" fmla="*/ 135 h 309"/>
                <a:gd name="T66" fmla="*/ 532 w 560"/>
                <a:gd name="T67" fmla="*/ 158 h 309"/>
                <a:gd name="T68" fmla="*/ 543 w 560"/>
                <a:gd name="T69" fmla="*/ 183 h 309"/>
                <a:gd name="T70" fmla="*/ 551 w 560"/>
                <a:gd name="T71" fmla="*/ 210 h 309"/>
                <a:gd name="T72" fmla="*/ 556 w 560"/>
                <a:gd name="T73" fmla="*/ 237 h 309"/>
                <a:gd name="T74" fmla="*/ 559 w 560"/>
                <a:gd name="T75" fmla="*/ 265 h 309"/>
                <a:gd name="T76" fmla="*/ 560 w 560"/>
                <a:gd name="T77" fmla="*/ 279 h 309"/>
                <a:gd name="T78" fmla="*/ 557 w 560"/>
                <a:gd name="T79" fmla="*/ 290 h 309"/>
                <a:gd name="T80" fmla="*/ 551 w 560"/>
                <a:gd name="T81" fmla="*/ 299 h 309"/>
                <a:gd name="T82" fmla="*/ 543 w 560"/>
                <a:gd name="T83" fmla="*/ 306 h 309"/>
                <a:gd name="T84" fmla="*/ 532 w 560"/>
                <a:gd name="T85" fmla="*/ 309 h 309"/>
                <a:gd name="T86" fmla="*/ 59 w 560"/>
                <a:gd name="T87" fmla="*/ 251 h 309"/>
                <a:gd name="T88" fmla="*/ 502 w 560"/>
                <a:gd name="T89" fmla="*/ 251 h 309"/>
                <a:gd name="T90" fmla="*/ 493 w 560"/>
                <a:gd name="T91" fmla="*/ 212 h 309"/>
                <a:gd name="T92" fmla="*/ 477 w 560"/>
                <a:gd name="T93" fmla="*/ 174 h 309"/>
                <a:gd name="T94" fmla="*/ 455 w 560"/>
                <a:gd name="T95" fmla="*/ 142 h 309"/>
                <a:gd name="T96" fmla="*/ 428 w 560"/>
                <a:gd name="T97" fmla="*/ 113 h 309"/>
                <a:gd name="T98" fmla="*/ 397 w 560"/>
                <a:gd name="T99" fmla="*/ 89 h 309"/>
                <a:gd name="T100" fmla="*/ 361 w 560"/>
                <a:gd name="T101" fmla="*/ 71 h 309"/>
                <a:gd name="T102" fmla="*/ 322 w 560"/>
                <a:gd name="T103" fmla="*/ 60 h 309"/>
                <a:gd name="T104" fmla="*/ 281 w 560"/>
                <a:gd name="T105" fmla="*/ 56 h 309"/>
                <a:gd name="T106" fmla="*/ 260 w 560"/>
                <a:gd name="T107" fmla="*/ 57 h 309"/>
                <a:gd name="T108" fmla="*/ 219 w 560"/>
                <a:gd name="T109" fmla="*/ 65 h 309"/>
                <a:gd name="T110" fmla="*/ 182 w 560"/>
                <a:gd name="T111" fmla="*/ 79 h 309"/>
                <a:gd name="T112" fmla="*/ 147 w 560"/>
                <a:gd name="T113" fmla="*/ 101 h 309"/>
                <a:gd name="T114" fmla="*/ 118 w 560"/>
                <a:gd name="T115" fmla="*/ 127 h 309"/>
                <a:gd name="T116" fmla="*/ 94 w 560"/>
                <a:gd name="T117" fmla="*/ 157 h 309"/>
                <a:gd name="T118" fmla="*/ 75 w 560"/>
                <a:gd name="T119" fmla="*/ 192 h 309"/>
                <a:gd name="T120" fmla="*/ 63 w 560"/>
                <a:gd name="T121" fmla="*/ 231 h 309"/>
                <a:gd name="T122" fmla="*/ 59 w 560"/>
                <a:gd name="T123" fmla="*/ 25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0" h="309">
                  <a:moveTo>
                    <a:pt x="532" y="309"/>
                  </a:moveTo>
                  <a:lnTo>
                    <a:pt x="28" y="309"/>
                  </a:lnTo>
                  <a:lnTo>
                    <a:pt x="28" y="309"/>
                  </a:lnTo>
                  <a:lnTo>
                    <a:pt x="23" y="308"/>
                  </a:lnTo>
                  <a:lnTo>
                    <a:pt x="18" y="306"/>
                  </a:lnTo>
                  <a:lnTo>
                    <a:pt x="13" y="304"/>
                  </a:lnTo>
                  <a:lnTo>
                    <a:pt x="9" y="299"/>
                  </a:lnTo>
                  <a:lnTo>
                    <a:pt x="5" y="295"/>
                  </a:lnTo>
                  <a:lnTo>
                    <a:pt x="3" y="290"/>
                  </a:lnTo>
                  <a:lnTo>
                    <a:pt x="1" y="285"/>
                  </a:lnTo>
                  <a:lnTo>
                    <a:pt x="0" y="279"/>
                  </a:lnTo>
                  <a:lnTo>
                    <a:pt x="0" y="279"/>
                  </a:lnTo>
                  <a:lnTo>
                    <a:pt x="1" y="265"/>
                  </a:lnTo>
                  <a:lnTo>
                    <a:pt x="2" y="251"/>
                  </a:lnTo>
                  <a:lnTo>
                    <a:pt x="4" y="237"/>
                  </a:lnTo>
                  <a:lnTo>
                    <a:pt x="6" y="224"/>
                  </a:lnTo>
                  <a:lnTo>
                    <a:pt x="9" y="210"/>
                  </a:lnTo>
                  <a:lnTo>
                    <a:pt x="13" y="196"/>
                  </a:lnTo>
                  <a:lnTo>
                    <a:pt x="17" y="183"/>
                  </a:lnTo>
                  <a:lnTo>
                    <a:pt x="22" y="171"/>
                  </a:lnTo>
                  <a:lnTo>
                    <a:pt x="28" y="158"/>
                  </a:lnTo>
                  <a:lnTo>
                    <a:pt x="34" y="146"/>
                  </a:lnTo>
                  <a:lnTo>
                    <a:pt x="41" y="135"/>
                  </a:lnTo>
                  <a:lnTo>
                    <a:pt x="48" y="124"/>
                  </a:lnTo>
                  <a:lnTo>
                    <a:pt x="57" y="113"/>
                  </a:lnTo>
                  <a:lnTo>
                    <a:pt x="65" y="102"/>
                  </a:lnTo>
                  <a:lnTo>
                    <a:pt x="73" y="91"/>
                  </a:lnTo>
                  <a:lnTo>
                    <a:pt x="83" y="82"/>
                  </a:lnTo>
                  <a:lnTo>
                    <a:pt x="92" y="72"/>
                  </a:lnTo>
                  <a:lnTo>
                    <a:pt x="102" y="64"/>
                  </a:lnTo>
                  <a:lnTo>
                    <a:pt x="113" y="55"/>
                  </a:lnTo>
                  <a:lnTo>
                    <a:pt x="124" y="48"/>
                  </a:lnTo>
                  <a:lnTo>
                    <a:pt x="135" y="40"/>
                  </a:lnTo>
                  <a:lnTo>
                    <a:pt x="147" y="34"/>
                  </a:lnTo>
                  <a:lnTo>
                    <a:pt x="159" y="28"/>
                  </a:lnTo>
                  <a:lnTo>
                    <a:pt x="172" y="22"/>
                  </a:lnTo>
                  <a:lnTo>
                    <a:pt x="184" y="17"/>
                  </a:lnTo>
                  <a:lnTo>
                    <a:pt x="197" y="13"/>
                  </a:lnTo>
                  <a:lnTo>
                    <a:pt x="210" y="9"/>
                  </a:lnTo>
                  <a:lnTo>
                    <a:pt x="224" y="6"/>
                  </a:lnTo>
                  <a:lnTo>
                    <a:pt x="237" y="3"/>
                  </a:lnTo>
                  <a:lnTo>
                    <a:pt x="251" y="2"/>
                  </a:lnTo>
                  <a:lnTo>
                    <a:pt x="266" y="1"/>
                  </a:lnTo>
                  <a:lnTo>
                    <a:pt x="281" y="0"/>
                  </a:lnTo>
                  <a:lnTo>
                    <a:pt x="281" y="0"/>
                  </a:lnTo>
                  <a:lnTo>
                    <a:pt x="295" y="1"/>
                  </a:lnTo>
                  <a:lnTo>
                    <a:pt x="309" y="2"/>
                  </a:lnTo>
                  <a:lnTo>
                    <a:pt x="323" y="3"/>
                  </a:lnTo>
                  <a:lnTo>
                    <a:pt x="336" y="6"/>
                  </a:lnTo>
                  <a:lnTo>
                    <a:pt x="350" y="9"/>
                  </a:lnTo>
                  <a:lnTo>
                    <a:pt x="364" y="13"/>
                  </a:lnTo>
                  <a:lnTo>
                    <a:pt x="377" y="17"/>
                  </a:lnTo>
                  <a:lnTo>
                    <a:pt x="389" y="22"/>
                  </a:lnTo>
                  <a:lnTo>
                    <a:pt x="402" y="28"/>
                  </a:lnTo>
                  <a:lnTo>
                    <a:pt x="414" y="34"/>
                  </a:lnTo>
                  <a:lnTo>
                    <a:pt x="425" y="40"/>
                  </a:lnTo>
                  <a:lnTo>
                    <a:pt x="436" y="48"/>
                  </a:lnTo>
                  <a:lnTo>
                    <a:pt x="447" y="55"/>
                  </a:lnTo>
                  <a:lnTo>
                    <a:pt x="458" y="64"/>
                  </a:lnTo>
                  <a:lnTo>
                    <a:pt x="469" y="72"/>
                  </a:lnTo>
                  <a:lnTo>
                    <a:pt x="478" y="82"/>
                  </a:lnTo>
                  <a:lnTo>
                    <a:pt x="488" y="91"/>
                  </a:lnTo>
                  <a:lnTo>
                    <a:pt x="496" y="102"/>
                  </a:lnTo>
                  <a:lnTo>
                    <a:pt x="505" y="113"/>
                  </a:lnTo>
                  <a:lnTo>
                    <a:pt x="512" y="124"/>
                  </a:lnTo>
                  <a:lnTo>
                    <a:pt x="520" y="135"/>
                  </a:lnTo>
                  <a:lnTo>
                    <a:pt x="526" y="146"/>
                  </a:lnTo>
                  <a:lnTo>
                    <a:pt x="532" y="158"/>
                  </a:lnTo>
                  <a:lnTo>
                    <a:pt x="538" y="171"/>
                  </a:lnTo>
                  <a:lnTo>
                    <a:pt x="543" y="183"/>
                  </a:lnTo>
                  <a:lnTo>
                    <a:pt x="547" y="196"/>
                  </a:lnTo>
                  <a:lnTo>
                    <a:pt x="551" y="210"/>
                  </a:lnTo>
                  <a:lnTo>
                    <a:pt x="554" y="224"/>
                  </a:lnTo>
                  <a:lnTo>
                    <a:pt x="556" y="237"/>
                  </a:lnTo>
                  <a:lnTo>
                    <a:pt x="558" y="251"/>
                  </a:lnTo>
                  <a:lnTo>
                    <a:pt x="559" y="265"/>
                  </a:lnTo>
                  <a:lnTo>
                    <a:pt x="560" y="279"/>
                  </a:lnTo>
                  <a:lnTo>
                    <a:pt x="560" y="279"/>
                  </a:lnTo>
                  <a:lnTo>
                    <a:pt x="559" y="285"/>
                  </a:lnTo>
                  <a:lnTo>
                    <a:pt x="557" y="290"/>
                  </a:lnTo>
                  <a:lnTo>
                    <a:pt x="555" y="295"/>
                  </a:lnTo>
                  <a:lnTo>
                    <a:pt x="551" y="299"/>
                  </a:lnTo>
                  <a:lnTo>
                    <a:pt x="547" y="304"/>
                  </a:lnTo>
                  <a:lnTo>
                    <a:pt x="543" y="306"/>
                  </a:lnTo>
                  <a:lnTo>
                    <a:pt x="537" y="308"/>
                  </a:lnTo>
                  <a:lnTo>
                    <a:pt x="532" y="309"/>
                  </a:lnTo>
                  <a:lnTo>
                    <a:pt x="532" y="309"/>
                  </a:lnTo>
                  <a:close/>
                  <a:moveTo>
                    <a:pt x="59" y="251"/>
                  </a:moveTo>
                  <a:lnTo>
                    <a:pt x="502" y="251"/>
                  </a:lnTo>
                  <a:lnTo>
                    <a:pt x="502" y="251"/>
                  </a:lnTo>
                  <a:lnTo>
                    <a:pt x="498" y="231"/>
                  </a:lnTo>
                  <a:lnTo>
                    <a:pt x="493" y="212"/>
                  </a:lnTo>
                  <a:lnTo>
                    <a:pt x="486" y="192"/>
                  </a:lnTo>
                  <a:lnTo>
                    <a:pt x="477" y="174"/>
                  </a:lnTo>
                  <a:lnTo>
                    <a:pt x="467" y="157"/>
                  </a:lnTo>
                  <a:lnTo>
                    <a:pt x="455" y="142"/>
                  </a:lnTo>
                  <a:lnTo>
                    <a:pt x="442" y="127"/>
                  </a:lnTo>
                  <a:lnTo>
                    <a:pt x="428" y="113"/>
                  </a:lnTo>
                  <a:lnTo>
                    <a:pt x="413" y="101"/>
                  </a:lnTo>
                  <a:lnTo>
                    <a:pt x="397" y="89"/>
                  </a:lnTo>
                  <a:lnTo>
                    <a:pt x="379" y="79"/>
                  </a:lnTo>
                  <a:lnTo>
                    <a:pt x="361" y="71"/>
                  </a:lnTo>
                  <a:lnTo>
                    <a:pt x="341" y="65"/>
                  </a:lnTo>
                  <a:lnTo>
                    <a:pt x="322" y="60"/>
                  </a:lnTo>
                  <a:lnTo>
                    <a:pt x="301" y="57"/>
                  </a:lnTo>
                  <a:lnTo>
                    <a:pt x="281" y="56"/>
                  </a:lnTo>
                  <a:lnTo>
                    <a:pt x="281" y="56"/>
                  </a:lnTo>
                  <a:lnTo>
                    <a:pt x="260" y="57"/>
                  </a:lnTo>
                  <a:lnTo>
                    <a:pt x="238" y="60"/>
                  </a:lnTo>
                  <a:lnTo>
                    <a:pt x="219" y="65"/>
                  </a:lnTo>
                  <a:lnTo>
                    <a:pt x="200" y="71"/>
                  </a:lnTo>
                  <a:lnTo>
                    <a:pt x="182" y="79"/>
                  </a:lnTo>
                  <a:lnTo>
                    <a:pt x="164" y="89"/>
                  </a:lnTo>
                  <a:lnTo>
                    <a:pt x="147" y="101"/>
                  </a:lnTo>
                  <a:lnTo>
                    <a:pt x="132" y="113"/>
                  </a:lnTo>
                  <a:lnTo>
                    <a:pt x="118" y="127"/>
                  </a:lnTo>
                  <a:lnTo>
                    <a:pt x="105" y="142"/>
                  </a:lnTo>
                  <a:lnTo>
                    <a:pt x="94" y="157"/>
                  </a:lnTo>
                  <a:lnTo>
                    <a:pt x="84" y="174"/>
                  </a:lnTo>
                  <a:lnTo>
                    <a:pt x="75" y="192"/>
                  </a:lnTo>
                  <a:lnTo>
                    <a:pt x="68" y="212"/>
                  </a:lnTo>
                  <a:lnTo>
                    <a:pt x="63" y="231"/>
                  </a:lnTo>
                  <a:lnTo>
                    <a:pt x="59" y="251"/>
                  </a:lnTo>
                  <a:lnTo>
                    <a:pt x="59" y="2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39" name="Freeform 311">
              <a:extLst>
                <a:ext uri="{FF2B5EF4-FFF2-40B4-BE49-F238E27FC236}">
                  <a16:creationId xmlns:a16="http://schemas.microsoft.com/office/drawing/2014/main" id="{D04F6700-FF72-E623-7A09-046F6CC8AD15}"/>
                </a:ext>
              </a:extLst>
            </p:cNvPr>
            <p:cNvSpPr>
              <a:spLocks noEditPoints="1"/>
            </p:cNvSpPr>
            <p:nvPr/>
          </p:nvSpPr>
          <p:spPr bwMode="auto">
            <a:xfrm>
              <a:off x="2706688" y="3121026"/>
              <a:ext cx="74613" cy="74613"/>
            </a:xfrm>
            <a:custGeom>
              <a:avLst/>
              <a:gdLst>
                <a:gd name="T0" fmla="*/ 127 w 284"/>
                <a:gd name="T1" fmla="*/ 283 h 283"/>
                <a:gd name="T2" fmla="*/ 87 w 284"/>
                <a:gd name="T3" fmla="*/ 272 h 283"/>
                <a:gd name="T4" fmla="*/ 52 w 284"/>
                <a:gd name="T5" fmla="*/ 251 h 283"/>
                <a:gd name="T6" fmla="*/ 24 w 284"/>
                <a:gd name="T7" fmla="*/ 220 h 283"/>
                <a:gd name="T8" fmla="*/ 6 w 284"/>
                <a:gd name="T9" fmla="*/ 184 h 283"/>
                <a:gd name="T10" fmla="*/ 0 w 284"/>
                <a:gd name="T11" fmla="*/ 141 h 283"/>
                <a:gd name="T12" fmla="*/ 3 w 284"/>
                <a:gd name="T13" fmla="*/ 113 h 283"/>
                <a:gd name="T14" fmla="*/ 17 w 284"/>
                <a:gd name="T15" fmla="*/ 74 h 283"/>
                <a:gd name="T16" fmla="*/ 42 w 284"/>
                <a:gd name="T17" fmla="*/ 41 h 283"/>
                <a:gd name="T18" fmla="*/ 74 w 284"/>
                <a:gd name="T19" fmla="*/ 17 h 283"/>
                <a:gd name="T20" fmla="*/ 113 w 284"/>
                <a:gd name="T21" fmla="*/ 3 h 283"/>
                <a:gd name="T22" fmla="*/ 141 w 284"/>
                <a:gd name="T23" fmla="*/ 0 h 283"/>
                <a:gd name="T24" fmla="*/ 184 w 284"/>
                <a:gd name="T25" fmla="*/ 6 h 283"/>
                <a:gd name="T26" fmla="*/ 221 w 284"/>
                <a:gd name="T27" fmla="*/ 24 h 283"/>
                <a:gd name="T28" fmla="*/ 252 w 284"/>
                <a:gd name="T29" fmla="*/ 52 h 283"/>
                <a:gd name="T30" fmla="*/ 273 w 284"/>
                <a:gd name="T31" fmla="*/ 86 h 283"/>
                <a:gd name="T32" fmla="*/ 283 w 284"/>
                <a:gd name="T33" fmla="*/ 127 h 283"/>
                <a:gd name="T34" fmla="*/ 283 w 284"/>
                <a:gd name="T35" fmla="*/ 156 h 283"/>
                <a:gd name="T36" fmla="*/ 273 w 284"/>
                <a:gd name="T37" fmla="*/ 197 h 283"/>
                <a:gd name="T38" fmla="*/ 252 w 284"/>
                <a:gd name="T39" fmla="*/ 231 h 283"/>
                <a:gd name="T40" fmla="*/ 221 w 284"/>
                <a:gd name="T41" fmla="*/ 259 h 283"/>
                <a:gd name="T42" fmla="*/ 184 w 284"/>
                <a:gd name="T43" fmla="*/ 277 h 283"/>
                <a:gd name="T44" fmla="*/ 141 w 284"/>
                <a:gd name="T45" fmla="*/ 283 h 283"/>
                <a:gd name="T46" fmla="*/ 141 w 284"/>
                <a:gd name="T47" fmla="*/ 57 h 283"/>
                <a:gd name="T48" fmla="*/ 116 w 284"/>
                <a:gd name="T49" fmla="*/ 61 h 283"/>
                <a:gd name="T50" fmla="*/ 94 w 284"/>
                <a:gd name="T51" fmla="*/ 71 h 283"/>
                <a:gd name="T52" fmla="*/ 76 w 284"/>
                <a:gd name="T53" fmla="*/ 88 h 283"/>
                <a:gd name="T54" fmla="*/ 64 w 284"/>
                <a:gd name="T55" fmla="*/ 108 h 283"/>
                <a:gd name="T56" fmla="*/ 58 w 284"/>
                <a:gd name="T57" fmla="*/ 132 h 283"/>
                <a:gd name="T58" fmla="*/ 58 w 284"/>
                <a:gd name="T59" fmla="*/ 151 h 283"/>
                <a:gd name="T60" fmla="*/ 64 w 284"/>
                <a:gd name="T61" fmla="*/ 175 h 283"/>
                <a:gd name="T62" fmla="*/ 76 w 284"/>
                <a:gd name="T63" fmla="*/ 196 h 283"/>
                <a:gd name="T64" fmla="*/ 94 w 284"/>
                <a:gd name="T65" fmla="*/ 212 h 283"/>
                <a:gd name="T66" fmla="*/ 116 w 284"/>
                <a:gd name="T67" fmla="*/ 222 h 283"/>
                <a:gd name="T68" fmla="*/ 141 w 284"/>
                <a:gd name="T69" fmla="*/ 226 h 283"/>
                <a:gd name="T70" fmla="*/ 159 w 284"/>
                <a:gd name="T71" fmla="*/ 225 h 283"/>
                <a:gd name="T72" fmla="*/ 182 w 284"/>
                <a:gd name="T73" fmla="*/ 216 h 283"/>
                <a:gd name="T74" fmla="*/ 202 w 284"/>
                <a:gd name="T75" fmla="*/ 202 h 283"/>
                <a:gd name="T76" fmla="*/ 216 w 284"/>
                <a:gd name="T77" fmla="*/ 182 h 283"/>
                <a:gd name="T78" fmla="*/ 225 w 284"/>
                <a:gd name="T79" fmla="*/ 159 h 283"/>
                <a:gd name="T80" fmla="*/ 226 w 284"/>
                <a:gd name="T81" fmla="*/ 141 h 283"/>
                <a:gd name="T82" fmla="*/ 223 w 284"/>
                <a:gd name="T83" fmla="*/ 116 h 283"/>
                <a:gd name="T84" fmla="*/ 212 w 284"/>
                <a:gd name="T85" fmla="*/ 94 h 283"/>
                <a:gd name="T86" fmla="*/ 196 w 284"/>
                <a:gd name="T87" fmla="*/ 76 h 283"/>
                <a:gd name="T88" fmla="*/ 175 w 284"/>
                <a:gd name="T89" fmla="*/ 63 h 283"/>
                <a:gd name="T90" fmla="*/ 151 w 284"/>
                <a:gd name="T91" fmla="*/ 57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4" h="283">
                  <a:moveTo>
                    <a:pt x="141" y="283"/>
                  </a:moveTo>
                  <a:lnTo>
                    <a:pt x="141" y="283"/>
                  </a:lnTo>
                  <a:lnTo>
                    <a:pt x="127" y="283"/>
                  </a:lnTo>
                  <a:lnTo>
                    <a:pt x="113" y="280"/>
                  </a:lnTo>
                  <a:lnTo>
                    <a:pt x="100" y="277"/>
                  </a:lnTo>
                  <a:lnTo>
                    <a:pt x="87" y="272"/>
                  </a:lnTo>
                  <a:lnTo>
                    <a:pt x="74" y="266"/>
                  </a:lnTo>
                  <a:lnTo>
                    <a:pt x="63" y="259"/>
                  </a:lnTo>
                  <a:lnTo>
                    <a:pt x="52" y="251"/>
                  </a:lnTo>
                  <a:lnTo>
                    <a:pt x="42" y="241"/>
                  </a:lnTo>
                  <a:lnTo>
                    <a:pt x="32" y="231"/>
                  </a:lnTo>
                  <a:lnTo>
                    <a:pt x="24" y="220"/>
                  </a:lnTo>
                  <a:lnTo>
                    <a:pt x="17" y="209"/>
                  </a:lnTo>
                  <a:lnTo>
                    <a:pt x="11" y="197"/>
                  </a:lnTo>
                  <a:lnTo>
                    <a:pt x="6" y="184"/>
                  </a:lnTo>
                  <a:lnTo>
                    <a:pt x="3" y="170"/>
                  </a:lnTo>
                  <a:lnTo>
                    <a:pt x="1" y="156"/>
                  </a:lnTo>
                  <a:lnTo>
                    <a:pt x="0" y="141"/>
                  </a:lnTo>
                  <a:lnTo>
                    <a:pt x="0" y="141"/>
                  </a:lnTo>
                  <a:lnTo>
                    <a:pt x="1" y="127"/>
                  </a:lnTo>
                  <a:lnTo>
                    <a:pt x="3" y="113"/>
                  </a:lnTo>
                  <a:lnTo>
                    <a:pt x="6" y="99"/>
                  </a:lnTo>
                  <a:lnTo>
                    <a:pt x="11" y="86"/>
                  </a:lnTo>
                  <a:lnTo>
                    <a:pt x="17" y="74"/>
                  </a:lnTo>
                  <a:lnTo>
                    <a:pt x="24" y="63"/>
                  </a:lnTo>
                  <a:lnTo>
                    <a:pt x="32" y="52"/>
                  </a:lnTo>
                  <a:lnTo>
                    <a:pt x="42" y="41"/>
                  </a:lnTo>
                  <a:lnTo>
                    <a:pt x="52" y="32"/>
                  </a:lnTo>
                  <a:lnTo>
                    <a:pt x="63" y="24"/>
                  </a:lnTo>
                  <a:lnTo>
                    <a:pt x="74" y="17"/>
                  </a:lnTo>
                  <a:lnTo>
                    <a:pt x="87" y="11"/>
                  </a:lnTo>
                  <a:lnTo>
                    <a:pt x="100" y="6"/>
                  </a:lnTo>
                  <a:lnTo>
                    <a:pt x="113" y="3"/>
                  </a:lnTo>
                  <a:lnTo>
                    <a:pt x="127" y="0"/>
                  </a:lnTo>
                  <a:lnTo>
                    <a:pt x="141" y="0"/>
                  </a:lnTo>
                  <a:lnTo>
                    <a:pt x="141" y="0"/>
                  </a:lnTo>
                  <a:lnTo>
                    <a:pt x="157" y="0"/>
                  </a:lnTo>
                  <a:lnTo>
                    <a:pt x="171" y="3"/>
                  </a:lnTo>
                  <a:lnTo>
                    <a:pt x="184" y="6"/>
                  </a:lnTo>
                  <a:lnTo>
                    <a:pt x="197" y="11"/>
                  </a:lnTo>
                  <a:lnTo>
                    <a:pt x="209" y="17"/>
                  </a:lnTo>
                  <a:lnTo>
                    <a:pt x="221" y="24"/>
                  </a:lnTo>
                  <a:lnTo>
                    <a:pt x="231" y="32"/>
                  </a:lnTo>
                  <a:lnTo>
                    <a:pt x="241" y="41"/>
                  </a:lnTo>
                  <a:lnTo>
                    <a:pt x="252" y="52"/>
                  </a:lnTo>
                  <a:lnTo>
                    <a:pt x="260" y="63"/>
                  </a:lnTo>
                  <a:lnTo>
                    <a:pt x="267" y="74"/>
                  </a:lnTo>
                  <a:lnTo>
                    <a:pt x="273" y="86"/>
                  </a:lnTo>
                  <a:lnTo>
                    <a:pt x="277" y="99"/>
                  </a:lnTo>
                  <a:lnTo>
                    <a:pt x="281" y="113"/>
                  </a:lnTo>
                  <a:lnTo>
                    <a:pt x="283" y="127"/>
                  </a:lnTo>
                  <a:lnTo>
                    <a:pt x="284" y="141"/>
                  </a:lnTo>
                  <a:lnTo>
                    <a:pt x="284" y="141"/>
                  </a:lnTo>
                  <a:lnTo>
                    <a:pt x="283" y="156"/>
                  </a:lnTo>
                  <a:lnTo>
                    <a:pt x="281" y="170"/>
                  </a:lnTo>
                  <a:lnTo>
                    <a:pt x="277" y="184"/>
                  </a:lnTo>
                  <a:lnTo>
                    <a:pt x="273" y="197"/>
                  </a:lnTo>
                  <a:lnTo>
                    <a:pt x="267" y="209"/>
                  </a:lnTo>
                  <a:lnTo>
                    <a:pt x="260" y="220"/>
                  </a:lnTo>
                  <a:lnTo>
                    <a:pt x="252" y="231"/>
                  </a:lnTo>
                  <a:lnTo>
                    <a:pt x="241" y="241"/>
                  </a:lnTo>
                  <a:lnTo>
                    <a:pt x="231" y="251"/>
                  </a:lnTo>
                  <a:lnTo>
                    <a:pt x="221" y="259"/>
                  </a:lnTo>
                  <a:lnTo>
                    <a:pt x="209" y="266"/>
                  </a:lnTo>
                  <a:lnTo>
                    <a:pt x="197" y="272"/>
                  </a:lnTo>
                  <a:lnTo>
                    <a:pt x="184" y="277"/>
                  </a:lnTo>
                  <a:lnTo>
                    <a:pt x="171" y="280"/>
                  </a:lnTo>
                  <a:lnTo>
                    <a:pt x="157" y="283"/>
                  </a:lnTo>
                  <a:lnTo>
                    <a:pt x="141" y="283"/>
                  </a:lnTo>
                  <a:lnTo>
                    <a:pt x="141" y="283"/>
                  </a:lnTo>
                  <a:close/>
                  <a:moveTo>
                    <a:pt x="141" y="57"/>
                  </a:moveTo>
                  <a:lnTo>
                    <a:pt x="141" y="57"/>
                  </a:lnTo>
                  <a:lnTo>
                    <a:pt x="133" y="57"/>
                  </a:lnTo>
                  <a:lnTo>
                    <a:pt x="124" y="59"/>
                  </a:lnTo>
                  <a:lnTo>
                    <a:pt x="116" y="61"/>
                  </a:lnTo>
                  <a:lnTo>
                    <a:pt x="109" y="63"/>
                  </a:lnTo>
                  <a:lnTo>
                    <a:pt x="101" y="67"/>
                  </a:lnTo>
                  <a:lnTo>
                    <a:pt x="94" y="71"/>
                  </a:lnTo>
                  <a:lnTo>
                    <a:pt x="88" y="76"/>
                  </a:lnTo>
                  <a:lnTo>
                    <a:pt x="82" y="82"/>
                  </a:lnTo>
                  <a:lnTo>
                    <a:pt x="76" y="88"/>
                  </a:lnTo>
                  <a:lnTo>
                    <a:pt x="71" y="94"/>
                  </a:lnTo>
                  <a:lnTo>
                    <a:pt x="67" y="101"/>
                  </a:lnTo>
                  <a:lnTo>
                    <a:pt x="64" y="108"/>
                  </a:lnTo>
                  <a:lnTo>
                    <a:pt x="61" y="116"/>
                  </a:lnTo>
                  <a:lnTo>
                    <a:pt x="59" y="124"/>
                  </a:lnTo>
                  <a:lnTo>
                    <a:pt x="58" y="132"/>
                  </a:lnTo>
                  <a:lnTo>
                    <a:pt x="57" y="141"/>
                  </a:lnTo>
                  <a:lnTo>
                    <a:pt x="57" y="141"/>
                  </a:lnTo>
                  <a:lnTo>
                    <a:pt x="58" y="151"/>
                  </a:lnTo>
                  <a:lnTo>
                    <a:pt x="59" y="159"/>
                  </a:lnTo>
                  <a:lnTo>
                    <a:pt x="61" y="167"/>
                  </a:lnTo>
                  <a:lnTo>
                    <a:pt x="64" y="175"/>
                  </a:lnTo>
                  <a:lnTo>
                    <a:pt x="67" y="182"/>
                  </a:lnTo>
                  <a:lnTo>
                    <a:pt x="71" y="189"/>
                  </a:lnTo>
                  <a:lnTo>
                    <a:pt x="76" y="196"/>
                  </a:lnTo>
                  <a:lnTo>
                    <a:pt x="82" y="202"/>
                  </a:lnTo>
                  <a:lnTo>
                    <a:pt x="88" y="207"/>
                  </a:lnTo>
                  <a:lnTo>
                    <a:pt x="94" y="212"/>
                  </a:lnTo>
                  <a:lnTo>
                    <a:pt x="101" y="216"/>
                  </a:lnTo>
                  <a:lnTo>
                    <a:pt x="109" y="220"/>
                  </a:lnTo>
                  <a:lnTo>
                    <a:pt x="116" y="222"/>
                  </a:lnTo>
                  <a:lnTo>
                    <a:pt x="124" y="225"/>
                  </a:lnTo>
                  <a:lnTo>
                    <a:pt x="133" y="226"/>
                  </a:lnTo>
                  <a:lnTo>
                    <a:pt x="141" y="226"/>
                  </a:lnTo>
                  <a:lnTo>
                    <a:pt x="141" y="226"/>
                  </a:lnTo>
                  <a:lnTo>
                    <a:pt x="151" y="226"/>
                  </a:lnTo>
                  <a:lnTo>
                    <a:pt x="159" y="225"/>
                  </a:lnTo>
                  <a:lnTo>
                    <a:pt x="167" y="222"/>
                  </a:lnTo>
                  <a:lnTo>
                    <a:pt x="175" y="220"/>
                  </a:lnTo>
                  <a:lnTo>
                    <a:pt x="182" y="216"/>
                  </a:lnTo>
                  <a:lnTo>
                    <a:pt x="189" y="212"/>
                  </a:lnTo>
                  <a:lnTo>
                    <a:pt x="196" y="207"/>
                  </a:lnTo>
                  <a:lnTo>
                    <a:pt x="202" y="202"/>
                  </a:lnTo>
                  <a:lnTo>
                    <a:pt x="207" y="196"/>
                  </a:lnTo>
                  <a:lnTo>
                    <a:pt x="212" y="189"/>
                  </a:lnTo>
                  <a:lnTo>
                    <a:pt x="216" y="182"/>
                  </a:lnTo>
                  <a:lnTo>
                    <a:pt x="220" y="175"/>
                  </a:lnTo>
                  <a:lnTo>
                    <a:pt x="223" y="167"/>
                  </a:lnTo>
                  <a:lnTo>
                    <a:pt x="225" y="159"/>
                  </a:lnTo>
                  <a:lnTo>
                    <a:pt x="226" y="151"/>
                  </a:lnTo>
                  <a:lnTo>
                    <a:pt x="226" y="141"/>
                  </a:lnTo>
                  <a:lnTo>
                    <a:pt x="226" y="141"/>
                  </a:lnTo>
                  <a:lnTo>
                    <a:pt x="226" y="132"/>
                  </a:lnTo>
                  <a:lnTo>
                    <a:pt x="225" y="124"/>
                  </a:lnTo>
                  <a:lnTo>
                    <a:pt x="223" y="116"/>
                  </a:lnTo>
                  <a:lnTo>
                    <a:pt x="220" y="108"/>
                  </a:lnTo>
                  <a:lnTo>
                    <a:pt x="216" y="101"/>
                  </a:lnTo>
                  <a:lnTo>
                    <a:pt x="212" y="94"/>
                  </a:lnTo>
                  <a:lnTo>
                    <a:pt x="207" y="88"/>
                  </a:lnTo>
                  <a:lnTo>
                    <a:pt x="202" y="82"/>
                  </a:lnTo>
                  <a:lnTo>
                    <a:pt x="196" y="76"/>
                  </a:lnTo>
                  <a:lnTo>
                    <a:pt x="189" y="71"/>
                  </a:lnTo>
                  <a:lnTo>
                    <a:pt x="182" y="67"/>
                  </a:lnTo>
                  <a:lnTo>
                    <a:pt x="175" y="63"/>
                  </a:lnTo>
                  <a:lnTo>
                    <a:pt x="167" y="61"/>
                  </a:lnTo>
                  <a:lnTo>
                    <a:pt x="159" y="59"/>
                  </a:lnTo>
                  <a:lnTo>
                    <a:pt x="151" y="57"/>
                  </a:lnTo>
                  <a:lnTo>
                    <a:pt x="141" y="57"/>
                  </a:lnTo>
                  <a:lnTo>
                    <a:pt x="141"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41" name="Freeform 312">
              <a:extLst>
                <a:ext uri="{FF2B5EF4-FFF2-40B4-BE49-F238E27FC236}">
                  <a16:creationId xmlns:a16="http://schemas.microsoft.com/office/drawing/2014/main" id="{38F535C0-97E9-2D4B-EE84-9D9DCF553CD0}"/>
                </a:ext>
              </a:extLst>
            </p:cNvPr>
            <p:cNvSpPr>
              <a:spLocks noEditPoints="1"/>
            </p:cNvSpPr>
            <p:nvPr/>
          </p:nvSpPr>
          <p:spPr bwMode="auto">
            <a:xfrm>
              <a:off x="2682875" y="3181351"/>
              <a:ext cx="120650" cy="68263"/>
            </a:xfrm>
            <a:custGeom>
              <a:avLst/>
              <a:gdLst>
                <a:gd name="T0" fmla="*/ 29 w 459"/>
                <a:gd name="T1" fmla="*/ 258 h 258"/>
                <a:gd name="T2" fmla="*/ 23 w 459"/>
                <a:gd name="T3" fmla="*/ 258 h 258"/>
                <a:gd name="T4" fmla="*/ 13 w 459"/>
                <a:gd name="T5" fmla="*/ 253 h 258"/>
                <a:gd name="T6" fmla="*/ 5 w 459"/>
                <a:gd name="T7" fmla="*/ 246 h 258"/>
                <a:gd name="T8" fmla="*/ 1 w 459"/>
                <a:gd name="T9" fmla="*/ 236 h 258"/>
                <a:gd name="T10" fmla="*/ 0 w 459"/>
                <a:gd name="T11" fmla="*/ 230 h 258"/>
                <a:gd name="T12" fmla="*/ 5 w 459"/>
                <a:gd name="T13" fmla="*/ 183 h 258"/>
                <a:gd name="T14" fmla="*/ 18 w 459"/>
                <a:gd name="T15" fmla="*/ 141 h 258"/>
                <a:gd name="T16" fmla="*/ 40 w 459"/>
                <a:gd name="T17" fmla="*/ 101 h 258"/>
                <a:gd name="T18" fmla="*/ 68 w 459"/>
                <a:gd name="T19" fmla="*/ 68 h 258"/>
                <a:gd name="T20" fmla="*/ 101 w 459"/>
                <a:gd name="T21" fmla="*/ 40 h 258"/>
                <a:gd name="T22" fmla="*/ 141 w 459"/>
                <a:gd name="T23" fmla="*/ 18 h 258"/>
                <a:gd name="T24" fmla="*/ 184 w 459"/>
                <a:gd name="T25" fmla="*/ 5 h 258"/>
                <a:gd name="T26" fmla="*/ 229 w 459"/>
                <a:gd name="T27" fmla="*/ 0 h 258"/>
                <a:gd name="T28" fmla="*/ 253 w 459"/>
                <a:gd name="T29" fmla="*/ 1 h 258"/>
                <a:gd name="T30" fmla="*/ 298 w 459"/>
                <a:gd name="T31" fmla="*/ 10 h 258"/>
                <a:gd name="T32" fmla="*/ 339 w 459"/>
                <a:gd name="T33" fmla="*/ 29 h 258"/>
                <a:gd name="T34" fmla="*/ 376 w 459"/>
                <a:gd name="T35" fmla="*/ 53 h 258"/>
                <a:gd name="T36" fmla="*/ 406 w 459"/>
                <a:gd name="T37" fmla="*/ 84 h 258"/>
                <a:gd name="T38" fmla="*/ 431 w 459"/>
                <a:gd name="T39" fmla="*/ 120 h 258"/>
                <a:gd name="T40" fmla="*/ 449 w 459"/>
                <a:gd name="T41" fmla="*/ 162 h 258"/>
                <a:gd name="T42" fmla="*/ 458 w 459"/>
                <a:gd name="T43" fmla="*/ 206 h 258"/>
                <a:gd name="T44" fmla="*/ 459 w 459"/>
                <a:gd name="T45" fmla="*/ 230 h 258"/>
                <a:gd name="T46" fmla="*/ 457 w 459"/>
                <a:gd name="T47" fmla="*/ 241 h 258"/>
                <a:gd name="T48" fmla="*/ 451 w 459"/>
                <a:gd name="T49" fmla="*/ 250 h 258"/>
                <a:gd name="T50" fmla="*/ 442 w 459"/>
                <a:gd name="T51" fmla="*/ 256 h 258"/>
                <a:gd name="T52" fmla="*/ 430 w 459"/>
                <a:gd name="T53" fmla="*/ 258 h 258"/>
                <a:gd name="T54" fmla="*/ 60 w 459"/>
                <a:gd name="T55" fmla="*/ 201 h 258"/>
                <a:gd name="T56" fmla="*/ 400 w 459"/>
                <a:gd name="T57" fmla="*/ 201 h 258"/>
                <a:gd name="T58" fmla="*/ 392 w 459"/>
                <a:gd name="T59" fmla="*/ 172 h 258"/>
                <a:gd name="T60" fmla="*/ 380 w 459"/>
                <a:gd name="T61" fmla="*/ 145 h 258"/>
                <a:gd name="T62" fmla="*/ 363 w 459"/>
                <a:gd name="T63" fmla="*/ 119 h 258"/>
                <a:gd name="T64" fmla="*/ 342 w 459"/>
                <a:gd name="T65" fmla="*/ 98 h 258"/>
                <a:gd name="T66" fmla="*/ 317 w 459"/>
                <a:gd name="T67" fmla="*/ 81 h 258"/>
                <a:gd name="T68" fmla="*/ 290 w 459"/>
                <a:gd name="T69" fmla="*/ 68 h 258"/>
                <a:gd name="T70" fmla="*/ 261 w 459"/>
                <a:gd name="T71" fmla="*/ 60 h 258"/>
                <a:gd name="T72" fmla="*/ 229 w 459"/>
                <a:gd name="T73" fmla="*/ 57 h 258"/>
                <a:gd name="T74" fmla="*/ 214 w 459"/>
                <a:gd name="T75" fmla="*/ 58 h 258"/>
                <a:gd name="T76" fmla="*/ 183 w 459"/>
                <a:gd name="T77" fmla="*/ 64 h 258"/>
                <a:gd name="T78" fmla="*/ 155 w 459"/>
                <a:gd name="T79" fmla="*/ 74 h 258"/>
                <a:gd name="T80" fmla="*/ 130 w 459"/>
                <a:gd name="T81" fmla="*/ 89 h 258"/>
                <a:gd name="T82" fmla="*/ 106 w 459"/>
                <a:gd name="T83" fmla="*/ 108 h 258"/>
                <a:gd name="T84" fmla="*/ 88 w 459"/>
                <a:gd name="T85" fmla="*/ 132 h 258"/>
                <a:gd name="T86" fmla="*/ 73 w 459"/>
                <a:gd name="T87" fmla="*/ 158 h 258"/>
                <a:gd name="T88" fmla="*/ 63 w 459"/>
                <a:gd name="T89" fmla="*/ 186 h 258"/>
                <a:gd name="T90" fmla="*/ 60 w 459"/>
                <a:gd name="T91" fmla="*/ 201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9" h="258">
                  <a:moveTo>
                    <a:pt x="430" y="258"/>
                  </a:moveTo>
                  <a:lnTo>
                    <a:pt x="29" y="258"/>
                  </a:lnTo>
                  <a:lnTo>
                    <a:pt x="29" y="258"/>
                  </a:lnTo>
                  <a:lnTo>
                    <a:pt x="23" y="258"/>
                  </a:lnTo>
                  <a:lnTo>
                    <a:pt x="17" y="256"/>
                  </a:lnTo>
                  <a:lnTo>
                    <a:pt x="13" y="253"/>
                  </a:lnTo>
                  <a:lnTo>
                    <a:pt x="8" y="250"/>
                  </a:lnTo>
                  <a:lnTo>
                    <a:pt x="5" y="246"/>
                  </a:lnTo>
                  <a:lnTo>
                    <a:pt x="2" y="241"/>
                  </a:lnTo>
                  <a:lnTo>
                    <a:pt x="1" y="236"/>
                  </a:lnTo>
                  <a:lnTo>
                    <a:pt x="0" y="230"/>
                  </a:lnTo>
                  <a:lnTo>
                    <a:pt x="0" y="230"/>
                  </a:lnTo>
                  <a:lnTo>
                    <a:pt x="1" y="206"/>
                  </a:lnTo>
                  <a:lnTo>
                    <a:pt x="5" y="183"/>
                  </a:lnTo>
                  <a:lnTo>
                    <a:pt x="10" y="162"/>
                  </a:lnTo>
                  <a:lnTo>
                    <a:pt x="18" y="141"/>
                  </a:lnTo>
                  <a:lnTo>
                    <a:pt x="29" y="120"/>
                  </a:lnTo>
                  <a:lnTo>
                    <a:pt x="40" y="101"/>
                  </a:lnTo>
                  <a:lnTo>
                    <a:pt x="53" y="84"/>
                  </a:lnTo>
                  <a:lnTo>
                    <a:pt x="68" y="68"/>
                  </a:lnTo>
                  <a:lnTo>
                    <a:pt x="84" y="53"/>
                  </a:lnTo>
                  <a:lnTo>
                    <a:pt x="101" y="40"/>
                  </a:lnTo>
                  <a:lnTo>
                    <a:pt x="120" y="29"/>
                  </a:lnTo>
                  <a:lnTo>
                    <a:pt x="141" y="18"/>
                  </a:lnTo>
                  <a:lnTo>
                    <a:pt x="162" y="10"/>
                  </a:lnTo>
                  <a:lnTo>
                    <a:pt x="184" y="5"/>
                  </a:lnTo>
                  <a:lnTo>
                    <a:pt x="206" y="1"/>
                  </a:lnTo>
                  <a:lnTo>
                    <a:pt x="229" y="0"/>
                  </a:lnTo>
                  <a:lnTo>
                    <a:pt x="229" y="0"/>
                  </a:lnTo>
                  <a:lnTo>
                    <a:pt x="253" y="1"/>
                  </a:lnTo>
                  <a:lnTo>
                    <a:pt x="276" y="5"/>
                  </a:lnTo>
                  <a:lnTo>
                    <a:pt x="298" y="10"/>
                  </a:lnTo>
                  <a:lnTo>
                    <a:pt x="319" y="18"/>
                  </a:lnTo>
                  <a:lnTo>
                    <a:pt x="339" y="29"/>
                  </a:lnTo>
                  <a:lnTo>
                    <a:pt x="358" y="40"/>
                  </a:lnTo>
                  <a:lnTo>
                    <a:pt x="376" y="53"/>
                  </a:lnTo>
                  <a:lnTo>
                    <a:pt x="392" y="68"/>
                  </a:lnTo>
                  <a:lnTo>
                    <a:pt x="406" y="84"/>
                  </a:lnTo>
                  <a:lnTo>
                    <a:pt x="419" y="101"/>
                  </a:lnTo>
                  <a:lnTo>
                    <a:pt x="431" y="120"/>
                  </a:lnTo>
                  <a:lnTo>
                    <a:pt x="441" y="141"/>
                  </a:lnTo>
                  <a:lnTo>
                    <a:pt x="449" y="162"/>
                  </a:lnTo>
                  <a:lnTo>
                    <a:pt x="455" y="183"/>
                  </a:lnTo>
                  <a:lnTo>
                    <a:pt x="458" y="206"/>
                  </a:lnTo>
                  <a:lnTo>
                    <a:pt x="459" y="230"/>
                  </a:lnTo>
                  <a:lnTo>
                    <a:pt x="459" y="230"/>
                  </a:lnTo>
                  <a:lnTo>
                    <a:pt x="459" y="236"/>
                  </a:lnTo>
                  <a:lnTo>
                    <a:pt x="457" y="241"/>
                  </a:lnTo>
                  <a:lnTo>
                    <a:pt x="455" y="246"/>
                  </a:lnTo>
                  <a:lnTo>
                    <a:pt x="451" y="250"/>
                  </a:lnTo>
                  <a:lnTo>
                    <a:pt x="447" y="253"/>
                  </a:lnTo>
                  <a:lnTo>
                    <a:pt x="442" y="256"/>
                  </a:lnTo>
                  <a:lnTo>
                    <a:pt x="437" y="258"/>
                  </a:lnTo>
                  <a:lnTo>
                    <a:pt x="430" y="258"/>
                  </a:lnTo>
                  <a:lnTo>
                    <a:pt x="430" y="258"/>
                  </a:lnTo>
                  <a:close/>
                  <a:moveTo>
                    <a:pt x="60" y="201"/>
                  </a:moveTo>
                  <a:lnTo>
                    <a:pt x="400" y="201"/>
                  </a:lnTo>
                  <a:lnTo>
                    <a:pt x="400" y="201"/>
                  </a:lnTo>
                  <a:lnTo>
                    <a:pt x="397" y="186"/>
                  </a:lnTo>
                  <a:lnTo>
                    <a:pt x="392" y="172"/>
                  </a:lnTo>
                  <a:lnTo>
                    <a:pt x="387" y="158"/>
                  </a:lnTo>
                  <a:lnTo>
                    <a:pt x="380" y="145"/>
                  </a:lnTo>
                  <a:lnTo>
                    <a:pt x="372" y="132"/>
                  </a:lnTo>
                  <a:lnTo>
                    <a:pt x="363" y="119"/>
                  </a:lnTo>
                  <a:lnTo>
                    <a:pt x="353" y="108"/>
                  </a:lnTo>
                  <a:lnTo>
                    <a:pt x="342" y="98"/>
                  </a:lnTo>
                  <a:lnTo>
                    <a:pt x="330" y="89"/>
                  </a:lnTo>
                  <a:lnTo>
                    <a:pt x="317" y="81"/>
                  </a:lnTo>
                  <a:lnTo>
                    <a:pt x="304" y="74"/>
                  </a:lnTo>
                  <a:lnTo>
                    <a:pt x="290" y="68"/>
                  </a:lnTo>
                  <a:lnTo>
                    <a:pt x="276" y="64"/>
                  </a:lnTo>
                  <a:lnTo>
                    <a:pt x="261" y="60"/>
                  </a:lnTo>
                  <a:lnTo>
                    <a:pt x="246" y="58"/>
                  </a:lnTo>
                  <a:lnTo>
                    <a:pt x="229" y="57"/>
                  </a:lnTo>
                  <a:lnTo>
                    <a:pt x="229" y="57"/>
                  </a:lnTo>
                  <a:lnTo>
                    <a:pt x="214" y="58"/>
                  </a:lnTo>
                  <a:lnTo>
                    <a:pt x="198" y="60"/>
                  </a:lnTo>
                  <a:lnTo>
                    <a:pt x="183" y="64"/>
                  </a:lnTo>
                  <a:lnTo>
                    <a:pt x="169" y="68"/>
                  </a:lnTo>
                  <a:lnTo>
                    <a:pt x="155" y="74"/>
                  </a:lnTo>
                  <a:lnTo>
                    <a:pt x="142" y="81"/>
                  </a:lnTo>
                  <a:lnTo>
                    <a:pt x="130" y="89"/>
                  </a:lnTo>
                  <a:lnTo>
                    <a:pt x="117" y="98"/>
                  </a:lnTo>
                  <a:lnTo>
                    <a:pt x="106" y="108"/>
                  </a:lnTo>
                  <a:lnTo>
                    <a:pt x="97" y="119"/>
                  </a:lnTo>
                  <a:lnTo>
                    <a:pt x="88" y="132"/>
                  </a:lnTo>
                  <a:lnTo>
                    <a:pt x="80" y="145"/>
                  </a:lnTo>
                  <a:lnTo>
                    <a:pt x="73" y="158"/>
                  </a:lnTo>
                  <a:lnTo>
                    <a:pt x="67" y="172"/>
                  </a:lnTo>
                  <a:lnTo>
                    <a:pt x="63" y="186"/>
                  </a:lnTo>
                  <a:lnTo>
                    <a:pt x="60" y="201"/>
                  </a:lnTo>
                  <a:lnTo>
                    <a:pt x="60" y="2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42" name="Freeform 313">
              <a:extLst>
                <a:ext uri="{FF2B5EF4-FFF2-40B4-BE49-F238E27FC236}">
                  <a16:creationId xmlns:a16="http://schemas.microsoft.com/office/drawing/2014/main" id="{8497C7F6-AEB5-0B8C-68F0-67BB010FE739}"/>
                </a:ext>
              </a:extLst>
            </p:cNvPr>
            <p:cNvSpPr>
              <a:spLocks noEditPoints="1"/>
            </p:cNvSpPr>
            <p:nvPr/>
          </p:nvSpPr>
          <p:spPr bwMode="auto">
            <a:xfrm>
              <a:off x="2930525" y="3121026"/>
              <a:ext cx="74613" cy="74613"/>
            </a:xfrm>
            <a:custGeom>
              <a:avLst/>
              <a:gdLst>
                <a:gd name="T0" fmla="*/ 128 w 283"/>
                <a:gd name="T1" fmla="*/ 283 h 283"/>
                <a:gd name="T2" fmla="*/ 87 w 283"/>
                <a:gd name="T3" fmla="*/ 272 h 283"/>
                <a:gd name="T4" fmla="*/ 52 w 283"/>
                <a:gd name="T5" fmla="*/ 251 h 283"/>
                <a:gd name="T6" fmla="*/ 25 w 283"/>
                <a:gd name="T7" fmla="*/ 220 h 283"/>
                <a:gd name="T8" fmla="*/ 7 w 283"/>
                <a:gd name="T9" fmla="*/ 184 h 283"/>
                <a:gd name="T10" fmla="*/ 0 w 283"/>
                <a:gd name="T11" fmla="*/ 141 h 283"/>
                <a:gd name="T12" fmla="*/ 4 w 283"/>
                <a:gd name="T13" fmla="*/ 113 h 283"/>
                <a:gd name="T14" fmla="*/ 18 w 283"/>
                <a:gd name="T15" fmla="*/ 74 h 283"/>
                <a:gd name="T16" fmla="*/ 42 w 283"/>
                <a:gd name="T17" fmla="*/ 41 h 283"/>
                <a:gd name="T18" fmla="*/ 74 w 283"/>
                <a:gd name="T19" fmla="*/ 17 h 283"/>
                <a:gd name="T20" fmla="*/ 114 w 283"/>
                <a:gd name="T21" fmla="*/ 3 h 283"/>
                <a:gd name="T22" fmla="*/ 142 w 283"/>
                <a:gd name="T23" fmla="*/ 0 h 283"/>
                <a:gd name="T24" fmla="*/ 184 w 283"/>
                <a:gd name="T25" fmla="*/ 6 h 283"/>
                <a:gd name="T26" fmla="*/ 222 w 283"/>
                <a:gd name="T27" fmla="*/ 24 h 283"/>
                <a:gd name="T28" fmla="*/ 251 w 283"/>
                <a:gd name="T29" fmla="*/ 52 h 283"/>
                <a:gd name="T30" fmla="*/ 272 w 283"/>
                <a:gd name="T31" fmla="*/ 86 h 283"/>
                <a:gd name="T32" fmla="*/ 283 w 283"/>
                <a:gd name="T33" fmla="*/ 127 h 283"/>
                <a:gd name="T34" fmla="*/ 283 w 283"/>
                <a:gd name="T35" fmla="*/ 156 h 283"/>
                <a:gd name="T36" fmla="*/ 272 w 283"/>
                <a:gd name="T37" fmla="*/ 197 h 283"/>
                <a:gd name="T38" fmla="*/ 251 w 283"/>
                <a:gd name="T39" fmla="*/ 231 h 283"/>
                <a:gd name="T40" fmla="*/ 222 w 283"/>
                <a:gd name="T41" fmla="*/ 259 h 283"/>
                <a:gd name="T42" fmla="*/ 184 w 283"/>
                <a:gd name="T43" fmla="*/ 277 h 283"/>
                <a:gd name="T44" fmla="*/ 142 w 283"/>
                <a:gd name="T45" fmla="*/ 283 h 283"/>
                <a:gd name="T46" fmla="*/ 142 w 283"/>
                <a:gd name="T47" fmla="*/ 57 h 283"/>
                <a:gd name="T48" fmla="*/ 117 w 283"/>
                <a:gd name="T49" fmla="*/ 61 h 283"/>
                <a:gd name="T50" fmla="*/ 94 w 283"/>
                <a:gd name="T51" fmla="*/ 71 h 283"/>
                <a:gd name="T52" fmla="*/ 76 w 283"/>
                <a:gd name="T53" fmla="*/ 88 h 283"/>
                <a:gd name="T54" fmla="*/ 64 w 283"/>
                <a:gd name="T55" fmla="*/ 108 h 283"/>
                <a:gd name="T56" fmla="*/ 57 w 283"/>
                <a:gd name="T57" fmla="*/ 132 h 283"/>
                <a:gd name="T58" fmla="*/ 57 w 283"/>
                <a:gd name="T59" fmla="*/ 151 h 283"/>
                <a:gd name="T60" fmla="*/ 64 w 283"/>
                <a:gd name="T61" fmla="*/ 175 h 283"/>
                <a:gd name="T62" fmla="*/ 76 w 283"/>
                <a:gd name="T63" fmla="*/ 196 h 283"/>
                <a:gd name="T64" fmla="*/ 94 w 283"/>
                <a:gd name="T65" fmla="*/ 212 h 283"/>
                <a:gd name="T66" fmla="*/ 117 w 283"/>
                <a:gd name="T67" fmla="*/ 222 h 283"/>
                <a:gd name="T68" fmla="*/ 142 w 283"/>
                <a:gd name="T69" fmla="*/ 226 h 283"/>
                <a:gd name="T70" fmla="*/ 159 w 283"/>
                <a:gd name="T71" fmla="*/ 225 h 283"/>
                <a:gd name="T72" fmla="*/ 182 w 283"/>
                <a:gd name="T73" fmla="*/ 216 h 283"/>
                <a:gd name="T74" fmla="*/ 202 w 283"/>
                <a:gd name="T75" fmla="*/ 202 h 283"/>
                <a:gd name="T76" fmla="*/ 217 w 283"/>
                <a:gd name="T77" fmla="*/ 182 h 283"/>
                <a:gd name="T78" fmla="*/ 226 w 283"/>
                <a:gd name="T79" fmla="*/ 159 h 283"/>
                <a:gd name="T80" fmla="*/ 227 w 283"/>
                <a:gd name="T81" fmla="*/ 141 h 283"/>
                <a:gd name="T82" fmla="*/ 224 w 283"/>
                <a:gd name="T83" fmla="*/ 116 h 283"/>
                <a:gd name="T84" fmla="*/ 213 w 283"/>
                <a:gd name="T85" fmla="*/ 94 h 283"/>
                <a:gd name="T86" fmla="*/ 196 w 283"/>
                <a:gd name="T87" fmla="*/ 76 h 283"/>
                <a:gd name="T88" fmla="*/ 175 w 283"/>
                <a:gd name="T89" fmla="*/ 63 h 283"/>
                <a:gd name="T90" fmla="*/ 151 w 283"/>
                <a:gd name="T91" fmla="*/ 57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3" h="283">
                  <a:moveTo>
                    <a:pt x="142" y="283"/>
                  </a:moveTo>
                  <a:lnTo>
                    <a:pt x="142" y="283"/>
                  </a:lnTo>
                  <a:lnTo>
                    <a:pt x="128" y="283"/>
                  </a:lnTo>
                  <a:lnTo>
                    <a:pt x="114" y="280"/>
                  </a:lnTo>
                  <a:lnTo>
                    <a:pt x="99" y="277"/>
                  </a:lnTo>
                  <a:lnTo>
                    <a:pt x="87" y="272"/>
                  </a:lnTo>
                  <a:lnTo>
                    <a:pt x="74" y="266"/>
                  </a:lnTo>
                  <a:lnTo>
                    <a:pt x="63" y="259"/>
                  </a:lnTo>
                  <a:lnTo>
                    <a:pt x="52" y="251"/>
                  </a:lnTo>
                  <a:lnTo>
                    <a:pt x="42" y="241"/>
                  </a:lnTo>
                  <a:lnTo>
                    <a:pt x="33" y="231"/>
                  </a:lnTo>
                  <a:lnTo>
                    <a:pt x="25" y="220"/>
                  </a:lnTo>
                  <a:lnTo>
                    <a:pt x="18" y="209"/>
                  </a:lnTo>
                  <a:lnTo>
                    <a:pt x="12" y="197"/>
                  </a:lnTo>
                  <a:lnTo>
                    <a:pt x="7" y="184"/>
                  </a:lnTo>
                  <a:lnTo>
                    <a:pt x="4" y="170"/>
                  </a:lnTo>
                  <a:lnTo>
                    <a:pt x="1" y="156"/>
                  </a:lnTo>
                  <a:lnTo>
                    <a:pt x="0" y="141"/>
                  </a:lnTo>
                  <a:lnTo>
                    <a:pt x="0" y="141"/>
                  </a:lnTo>
                  <a:lnTo>
                    <a:pt x="1" y="127"/>
                  </a:lnTo>
                  <a:lnTo>
                    <a:pt x="4" y="113"/>
                  </a:lnTo>
                  <a:lnTo>
                    <a:pt x="7" y="99"/>
                  </a:lnTo>
                  <a:lnTo>
                    <a:pt x="12" y="86"/>
                  </a:lnTo>
                  <a:lnTo>
                    <a:pt x="18" y="74"/>
                  </a:lnTo>
                  <a:lnTo>
                    <a:pt x="25" y="63"/>
                  </a:lnTo>
                  <a:lnTo>
                    <a:pt x="33" y="52"/>
                  </a:lnTo>
                  <a:lnTo>
                    <a:pt x="42" y="41"/>
                  </a:lnTo>
                  <a:lnTo>
                    <a:pt x="52" y="32"/>
                  </a:lnTo>
                  <a:lnTo>
                    <a:pt x="63" y="24"/>
                  </a:lnTo>
                  <a:lnTo>
                    <a:pt x="74" y="17"/>
                  </a:lnTo>
                  <a:lnTo>
                    <a:pt x="87" y="11"/>
                  </a:lnTo>
                  <a:lnTo>
                    <a:pt x="99" y="6"/>
                  </a:lnTo>
                  <a:lnTo>
                    <a:pt x="114" y="3"/>
                  </a:lnTo>
                  <a:lnTo>
                    <a:pt x="128" y="0"/>
                  </a:lnTo>
                  <a:lnTo>
                    <a:pt x="142" y="0"/>
                  </a:lnTo>
                  <a:lnTo>
                    <a:pt x="142" y="0"/>
                  </a:lnTo>
                  <a:lnTo>
                    <a:pt x="156" y="0"/>
                  </a:lnTo>
                  <a:lnTo>
                    <a:pt x="170" y="3"/>
                  </a:lnTo>
                  <a:lnTo>
                    <a:pt x="184" y="6"/>
                  </a:lnTo>
                  <a:lnTo>
                    <a:pt x="197" y="11"/>
                  </a:lnTo>
                  <a:lnTo>
                    <a:pt x="210" y="17"/>
                  </a:lnTo>
                  <a:lnTo>
                    <a:pt x="222" y="24"/>
                  </a:lnTo>
                  <a:lnTo>
                    <a:pt x="232" y="32"/>
                  </a:lnTo>
                  <a:lnTo>
                    <a:pt x="242" y="41"/>
                  </a:lnTo>
                  <a:lnTo>
                    <a:pt x="251" y="52"/>
                  </a:lnTo>
                  <a:lnTo>
                    <a:pt x="259" y="63"/>
                  </a:lnTo>
                  <a:lnTo>
                    <a:pt x="266" y="74"/>
                  </a:lnTo>
                  <a:lnTo>
                    <a:pt x="272" y="86"/>
                  </a:lnTo>
                  <a:lnTo>
                    <a:pt x="277" y="99"/>
                  </a:lnTo>
                  <a:lnTo>
                    <a:pt x="281" y="113"/>
                  </a:lnTo>
                  <a:lnTo>
                    <a:pt x="283" y="127"/>
                  </a:lnTo>
                  <a:lnTo>
                    <a:pt x="283" y="141"/>
                  </a:lnTo>
                  <a:lnTo>
                    <a:pt x="283" y="141"/>
                  </a:lnTo>
                  <a:lnTo>
                    <a:pt x="283" y="156"/>
                  </a:lnTo>
                  <a:lnTo>
                    <a:pt x="281" y="170"/>
                  </a:lnTo>
                  <a:lnTo>
                    <a:pt x="277" y="184"/>
                  </a:lnTo>
                  <a:lnTo>
                    <a:pt x="272" y="197"/>
                  </a:lnTo>
                  <a:lnTo>
                    <a:pt x="266" y="209"/>
                  </a:lnTo>
                  <a:lnTo>
                    <a:pt x="259" y="220"/>
                  </a:lnTo>
                  <a:lnTo>
                    <a:pt x="251" y="231"/>
                  </a:lnTo>
                  <a:lnTo>
                    <a:pt x="242" y="241"/>
                  </a:lnTo>
                  <a:lnTo>
                    <a:pt x="232" y="251"/>
                  </a:lnTo>
                  <a:lnTo>
                    <a:pt x="222" y="259"/>
                  </a:lnTo>
                  <a:lnTo>
                    <a:pt x="210" y="266"/>
                  </a:lnTo>
                  <a:lnTo>
                    <a:pt x="197" y="272"/>
                  </a:lnTo>
                  <a:lnTo>
                    <a:pt x="184" y="277"/>
                  </a:lnTo>
                  <a:lnTo>
                    <a:pt x="170" y="280"/>
                  </a:lnTo>
                  <a:lnTo>
                    <a:pt x="156" y="283"/>
                  </a:lnTo>
                  <a:lnTo>
                    <a:pt x="142" y="283"/>
                  </a:lnTo>
                  <a:lnTo>
                    <a:pt x="142" y="283"/>
                  </a:lnTo>
                  <a:close/>
                  <a:moveTo>
                    <a:pt x="142" y="57"/>
                  </a:moveTo>
                  <a:lnTo>
                    <a:pt x="142" y="57"/>
                  </a:lnTo>
                  <a:lnTo>
                    <a:pt x="134" y="57"/>
                  </a:lnTo>
                  <a:lnTo>
                    <a:pt x="125" y="59"/>
                  </a:lnTo>
                  <a:lnTo>
                    <a:pt x="117" y="61"/>
                  </a:lnTo>
                  <a:lnTo>
                    <a:pt x="109" y="63"/>
                  </a:lnTo>
                  <a:lnTo>
                    <a:pt x="101" y="67"/>
                  </a:lnTo>
                  <a:lnTo>
                    <a:pt x="94" y="71"/>
                  </a:lnTo>
                  <a:lnTo>
                    <a:pt x="88" y="76"/>
                  </a:lnTo>
                  <a:lnTo>
                    <a:pt x="82" y="82"/>
                  </a:lnTo>
                  <a:lnTo>
                    <a:pt x="76" y="88"/>
                  </a:lnTo>
                  <a:lnTo>
                    <a:pt x="71" y="94"/>
                  </a:lnTo>
                  <a:lnTo>
                    <a:pt x="67" y="101"/>
                  </a:lnTo>
                  <a:lnTo>
                    <a:pt x="64" y="108"/>
                  </a:lnTo>
                  <a:lnTo>
                    <a:pt x="61" y="116"/>
                  </a:lnTo>
                  <a:lnTo>
                    <a:pt x="59" y="124"/>
                  </a:lnTo>
                  <a:lnTo>
                    <a:pt x="57" y="132"/>
                  </a:lnTo>
                  <a:lnTo>
                    <a:pt x="57" y="141"/>
                  </a:lnTo>
                  <a:lnTo>
                    <a:pt x="57" y="141"/>
                  </a:lnTo>
                  <a:lnTo>
                    <a:pt x="57" y="151"/>
                  </a:lnTo>
                  <a:lnTo>
                    <a:pt x="59" y="159"/>
                  </a:lnTo>
                  <a:lnTo>
                    <a:pt x="61" y="167"/>
                  </a:lnTo>
                  <a:lnTo>
                    <a:pt x="64" y="175"/>
                  </a:lnTo>
                  <a:lnTo>
                    <a:pt x="67" y="182"/>
                  </a:lnTo>
                  <a:lnTo>
                    <a:pt x="71" y="189"/>
                  </a:lnTo>
                  <a:lnTo>
                    <a:pt x="76" y="196"/>
                  </a:lnTo>
                  <a:lnTo>
                    <a:pt x="82" y="202"/>
                  </a:lnTo>
                  <a:lnTo>
                    <a:pt x="88" y="207"/>
                  </a:lnTo>
                  <a:lnTo>
                    <a:pt x="94" y="212"/>
                  </a:lnTo>
                  <a:lnTo>
                    <a:pt x="101" y="216"/>
                  </a:lnTo>
                  <a:lnTo>
                    <a:pt x="109" y="220"/>
                  </a:lnTo>
                  <a:lnTo>
                    <a:pt x="117" y="222"/>
                  </a:lnTo>
                  <a:lnTo>
                    <a:pt x="125" y="225"/>
                  </a:lnTo>
                  <a:lnTo>
                    <a:pt x="134" y="226"/>
                  </a:lnTo>
                  <a:lnTo>
                    <a:pt x="142" y="226"/>
                  </a:lnTo>
                  <a:lnTo>
                    <a:pt x="142" y="226"/>
                  </a:lnTo>
                  <a:lnTo>
                    <a:pt x="151" y="226"/>
                  </a:lnTo>
                  <a:lnTo>
                    <a:pt x="159" y="225"/>
                  </a:lnTo>
                  <a:lnTo>
                    <a:pt x="167" y="222"/>
                  </a:lnTo>
                  <a:lnTo>
                    <a:pt x="175" y="220"/>
                  </a:lnTo>
                  <a:lnTo>
                    <a:pt x="182" y="216"/>
                  </a:lnTo>
                  <a:lnTo>
                    <a:pt x="189" y="212"/>
                  </a:lnTo>
                  <a:lnTo>
                    <a:pt x="196" y="207"/>
                  </a:lnTo>
                  <a:lnTo>
                    <a:pt x="202" y="202"/>
                  </a:lnTo>
                  <a:lnTo>
                    <a:pt x="208" y="196"/>
                  </a:lnTo>
                  <a:lnTo>
                    <a:pt x="213" y="189"/>
                  </a:lnTo>
                  <a:lnTo>
                    <a:pt x="217" y="182"/>
                  </a:lnTo>
                  <a:lnTo>
                    <a:pt x="221" y="175"/>
                  </a:lnTo>
                  <a:lnTo>
                    <a:pt x="224" y="167"/>
                  </a:lnTo>
                  <a:lnTo>
                    <a:pt x="226" y="159"/>
                  </a:lnTo>
                  <a:lnTo>
                    <a:pt x="227" y="151"/>
                  </a:lnTo>
                  <a:lnTo>
                    <a:pt x="227" y="141"/>
                  </a:lnTo>
                  <a:lnTo>
                    <a:pt x="227" y="141"/>
                  </a:lnTo>
                  <a:lnTo>
                    <a:pt x="227" y="132"/>
                  </a:lnTo>
                  <a:lnTo>
                    <a:pt x="226" y="124"/>
                  </a:lnTo>
                  <a:lnTo>
                    <a:pt x="224" y="116"/>
                  </a:lnTo>
                  <a:lnTo>
                    <a:pt x="221" y="108"/>
                  </a:lnTo>
                  <a:lnTo>
                    <a:pt x="217" y="101"/>
                  </a:lnTo>
                  <a:lnTo>
                    <a:pt x="213" y="94"/>
                  </a:lnTo>
                  <a:lnTo>
                    <a:pt x="208" y="88"/>
                  </a:lnTo>
                  <a:lnTo>
                    <a:pt x="202" y="82"/>
                  </a:lnTo>
                  <a:lnTo>
                    <a:pt x="196" y="76"/>
                  </a:lnTo>
                  <a:lnTo>
                    <a:pt x="189" y="71"/>
                  </a:lnTo>
                  <a:lnTo>
                    <a:pt x="182" y="67"/>
                  </a:lnTo>
                  <a:lnTo>
                    <a:pt x="175" y="63"/>
                  </a:lnTo>
                  <a:lnTo>
                    <a:pt x="167" y="61"/>
                  </a:lnTo>
                  <a:lnTo>
                    <a:pt x="159" y="59"/>
                  </a:lnTo>
                  <a:lnTo>
                    <a:pt x="151" y="57"/>
                  </a:lnTo>
                  <a:lnTo>
                    <a:pt x="142" y="57"/>
                  </a:lnTo>
                  <a:lnTo>
                    <a:pt x="14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43" name="Freeform 314">
              <a:extLst>
                <a:ext uri="{FF2B5EF4-FFF2-40B4-BE49-F238E27FC236}">
                  <a16:creationId xmlns:a16="http://schemas.microsoft.com/office/drawing/2014/main" id="{66F254F4-DA4E-FBDD-2A62-2AE11AE47F39}"/>
                </a:ext>
              </a:extLst>
            </p:cNvPr>
            <p:cNvSpPr>
              <a:spLocks noEditPoints="1"/>
            </p:cNvSpPr>
            <p:nvPr/>
          </p:nvSpPr>
          <p:spPr bwMode="auto">
            <a:xfrm>
              <a:off x="2908300" y="3181351"/>
              <a:ext cx="120650" cy="68263"/>
            </a:xfrm>
            <a:custGeom>
              <a:avLst/>
              <a:gdLst>
                <a:gd name="T0" fmla="*/ 28 w 458"/>
                <a:gd name="T1" fmla="*/ 258 h 258"/>
                <a:gd name="T2" fmla="*/ 23 w 458"/>
                <a:gd name="T3" fmla="*/ 258 h 258"/>
                <a:gd name="T4" fmla="*/ 12 w 458"/>
                <a:gd name="T5" fmla="*/ 253 h 258"/>
                <a:gd name="T6" fmla="*/ 5 w 458"/>
                <a:gd name="T7" fmla="*/ 246 h 258"/>
                <a:gd name="T8" fmla="*/ 1 w 458"/>
                <a:gd name="T9" fmla="*/ 236 h 258"/>
                <a:gd name="T10" fmla="*/ 0 w 458"/>
                <a:gd name="T11" fmla="*/ 230 h 258"/>
                <a:gd name="T12" fmla="*/ 5 w 458"/>
                <a:gd name="T13" fmla="*/ 183 h 258"/>
                <a:gd name="T14" fmla="*/ 18 w 458"/>
                <a:gd name="T15" fmla="*/ 141 h 258"/>
                <a:gd name="T16" fmla="*/ 39 w 458"/>
                <a:gd name="T17" fmla="*/ 101 h 258"/>
                <a:gd name="T18" fmla="*/ 67 w 458"/>
                <a:gd name="T19" fmla="*/ 68 h 258"/>
                <a:gd name="T20" fmla="*/ 101 w 458"/>
                <a:gd name="T21" fmla="*/ 40 h 258"/>
                <a:gd name="T22" fmla="*/ 140 w 458"/>
                <a:gd name="T23" fmla="*/ 18 h 258"/>
                <a:gd name="T24" fmla="*/ 182 w 458"/>
                <a:gd name="T25" fmla="*/ 5 h 258"/>
                <a:gd name="T26" fmla="*/ 229 w 458"/>
                <a:gd name="T27" fmla="*/ 0 h 258"/>
                <a:gd name="T28" fmla="*/ 252 w 458"/>
                <a:gd name="T29" fmla="*/ 1 h 258"/>
                <a:gd name="T30" fmla="*/ 298 w 458"/>
                <a:gd name="T31" fmla="*/ 10 h 258"/>
                <a:gd name="T32" fmla="*/ 338 w 458"/>
                <a:gd name="T33" fmla="*/ 29 h 258"/>
                <a:gd name="T34" fmla="*/ 374 w 458"/>
                <a:gd name="T35" fmla="*/ 53 h 258"/>
                <a:gd name="T36" fmla="*/ 406 w 458"/>
                <a:gd name="T37" fmla="*/ 84 h 258"/>
                <a:gd name="T38" fmla="*/ 431 w 458"/>
                <a:gd name="T39" fmla="*/ 120 h 258"/>
                <a:gd name="T40" fmla="*/ 448 w 458"/>
                <a:gd name="T41" fmla="*/ 162 h 258"/>
                <a:gd name="T42" fmla="*/ 457 w 458"/>
                <a:gd name="T43" fmla="*/ 206 h 258"/>
                <a:gd name="T44" fmla="*/ 458 w 458"/>
                <a:gd name="T45" fmla="*/ 230 h 258"/>
                <a:gd name="T46" fmla="*/ 456 w 458"/>
                <a:gd name="T47" fmla="*/ 241 h 258"/>
                <a:gd name="T48" fmla="*/ 450 w 458"/>
                <a:gd name="T49" fmla="*/ 250 h 258"/>
                <a:gd name="T50" fmla="*/ 441 w 458"/>
                <a:gd name="T51" fmla="*/ 256 h 258"/>
                <a:gd name="T52" fmla="*/ 430 w 458"/>
                <a:gd name="T53" fmla="*/ 258 h 258"/>
                <a:gd name="T54" fmla="*/ 59 w 458"/>
                <a:gd name="T55" fmla="*/ 201 h 258"/>
                <a:gd name="T56" fmla="*/ 400 w 458"/>
                <a:gd name="T57" fmla="*/ 201 h 258"/>
                <a:gd name="T58" fmla="*/ 391 w 458"/>
                <a:gd name="T59" fmla="*/ 172 h 258"/>
                <a:gd name="T60" fmla="*/ 379 w 458"/>
                <a:gd name="T61" fmla="*/ 145 h 258"/>
                <a:gd name="T62" fmla="*/ 362 w 458"/>
                <a:gd name="T63" fmla="*/ 119 h 258"/>
                <a:gd name="T64" fmla="*/ 341 w 458"/>
                <a:gd name="T65" fmla="*/ 98 h 258"/>
                <a:gd name="T66" fmla="*/ 317 w 458"/>
                <a:gd name="T67" fmla="*/ 81 h 258"/>
                <a:gd name="T68" fmla="*/ 289 w 458"/>
                <a:gd name="T69" fmla="*/ 68 h 258"/>
                <a:gd name="T70" fmla="*/ 260 w 458"/>
                <a:gd name="T71" fmla="*/ 60 h 258"/>
                <a:gd name="T72" fmla="*/ 229 w 458"/>
                <a:gd name="T73" fmla="*/ 57 h 258"/>
                <a:gd name="T74" fmla="*/ 213 w 458"/>
                <a:gd name="T75" fmla="*/ 58 h 258"/>
                <a:gd name="T76" fmla="*/ 182 w 458"/>
                <a:gd name="T77" fmla="*/ 64 h 258"/>
                <a:gd name="T78" fmla="*/ 154 w 458"/>
                <a:gd name="T79" fmla="*/ 74 h 258"/>
                <a:gd name="T80" fmla="*/ 129 w 458"/>
                <a:gd name="T81" fmla="*/ 89 h 258"/>
                <a:gd name="T82" fmla="*/ 106 w 458"/>
                <a:gd name="T83" fmla="*/ 108 h 258"/>
                <a:gd name="T84" fmla="*/ 87 w 458"/>
                <a:gd name="T85" fmla="*/ 132 h 258"/>
                <a:gd name="T86" fmla="*/ 72 w 458"/>
                <a:gd name="T87" fmla="*/ 158 h 258"/>
                <a:gd name="T88" fmla="*/ 62 w 458"/>
                <a:gd name="T89" fmla="*/ 186 h 258"/>
                <a:gd name="T90" fmla="*/ 59 w 458"/>
                <a:gd name="T91" fmla="*/ 201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8" h="258">
                  <a:moveTo>
                    <a:pt x="430" y="258"/>
                  </a:moveTo>
                  <a:lnTo>
                    <a:pt x="28" y="258"/>
                  </a:lnTo>
                  <a:lnTo>
                    <a:pt x="28" y="258"/>
                  </a:lnTo>
                  <a:lnTo>
                    <a:pt x="23" y="258"/>
                  </a:lnTo>
                  <a:lnTo>
                    <a:pt x="17" y="256"/>
                  </a:lnTo>
                  <a:lnTo>
                    <a:pt x="12" y="253"/>
                  </a:lnTo>
                  <a:lnTo>
                    <a:pt x="8" y="250"/>
                  </a:lnTo>
                  <a:lnTo>
                    <a:pt x="5" y="246"/>
                  </a:lnTo>
                  <a:lnTo>
                    <a:pt x="2" y="241"/>
                  </a:lnTo>
                  <a:lnTo>
                    <a:pt x="1" y="236"/>
                  </a:lnTo>
                  <a:lnTo>
                    <a:pt x="0" y="230"/>
                  </a:lnTo>
                  <a:lnTo>
                    <a:pt x="0" y="230"/>
                  </a:lnTo>
                  <a:lnTo>
                    <a:pt x="1" y="206"/>
                  </a:lnTo>
                  <a:lnTo>
                    <a:pt x="5" y="183"/>
                  </a:lnTo>
                  <a:lnTo>
                    <a:pt x="10" y="162"/>
                  </a:lnTo>
                  <a:lnTo>
                    <a:pt x="18" y="141"/>
                  </a:lnTo>
                  <a:lnTo>
                    <a:pt x="28" y="120"/>
                  </a:lnTo>
                  <a:lnTo>
                    <a:pt x="39" y="101"/>
                  </a:lnTo>
                  <a:lnTo>
                    <a:pt x="52" y="84"/>
                  </a:lnTo>
                  <a:lnTo>
                    <a:pt x="67" y="68"/>
                  </a:lnTo>
                  <a:lnTo>
                    <a:pt x="83" y="53"/>
                  </a:lnTo>
                  <a:lnTo>
                    <a:pt x="101" y="40"/>
                  </a:lnTo>
                  <a:lnTo>
                    <a:pt x="120" y="29"/>
                  </a:lnTo>
                  <a:lnTo>
                    <a:pt x="140" y="18"/>
                  </a:lnTo>
                  <a:lnTo>
                    <a:pt x="161" y="10"/>
                  </a:lnTo>
                  <a:lnTo>
                    <a:pt x="182" y="5"/>
                  </a:lnTo>
                  <a:lnTo>
                    <a:pt x="206" y="1"/>
                  </a:lnTo>
                  <a:lnTo>
                    <a:pt x="229" y="0"/>
                  </a:lnTo>
                  <a:lnTo>
                    <a:pt x="229" y="0"/>
                  </a:lnTo>
                  <a:lnTo>
                    <a:pt x="252" y="1"/>
                  </a:lnTo>
                  <a:lnTo>
                    <a:pt x="275" y="5"/>
                  </a:lnTo>
                  <a:lnTo>
                    <a:pt x="298" y="10"/>
                  </a:lnTo>
                  <a:lnTo>
                    <a:pt x="318" y="18"/>
                  </a:lnTo>
                  <a:lnTo>
                    <a:pt x="338" y="29"/>
                  </a:lnTo>
                  <a:lnTo>
                    <a:pt x="357" y="40"/>
                  </a:lnTo>
                  <a:lnTo>
                    <a:pt x="374" y="53"/>
                  </a:lnTo>
                  <a:lnTo>
                    <a:pt x="391" y="68"/>
                  </a:lnTo>
                  <a:lnTo>
                    <a:pt x="406" y="84"/>
                  </a:lnTo>
                  <a:lnTo>
                    <a:pt x="419" y="101"/>
                  </a:lnTo>
                  <a:lnTo>
                    <a:pt x="431" y="120"/>
                  </a:lnTo>
                  <a:lnTo>
                    <a:pt x="440" y="141"/>
                  </a:lnTo>
                  <a:lnTo>
                    <a:pt x="448" y="162"/>
                  </a:lnTo>
                  <a:lnTo>
                    <a:pt x="454" y="183"/>
                  </a:lnTo>
                  <a:lnTo>
                    <a:pt x="457" y="206"/>
                  </a:lnTo>
                  <a:lnTo>
                    <a:pt x="458" y="230"/>
                  </a:lnTo>
                  <a:lnTo>
                    <a:pt x="458" y="230"/>
                  </a:lnTo>
                  <a:lnTo>
                    <a:pt x="458" y="236"/>
                  </a:lnTo>
                  <a:lnTo>
                    <a:pt x="456" y="241"/>
                  </a:lnTo>
                  <a:lnTo>
                    <a:pt x="453" y="246"/>
                  </a:lnTo>
                  <a:lnTo>
                    <a:pt x="450" y="250"/>
                  </a:lnTo>
                  <a:lnTo>
                    <a:pt x="446" y="253"/>
                  </a:lnTo>
                  <a:lnTo>
                    <a:pt x="441" y="256"/>
                  </a:lnTo>
                  <a:lnTo>
                    <a:pt x="436" y="258"/>
                  </a:lnTo>
                  <a:lnTo>
                    <a:pt x="430" y="258"/>
                  </a:lnTo>
                  <a:lnTo>
                    <a:pt x="430" y="258"/>
                  </a:lnTo>
                  <a:close/>
                  <a:moveTo>
                    <a:pt x="59" y="201"/>
                  </a:moveTo>
                  <a:lnTo>
                    <a:pt x="400" y="201"/>
                  </a:lnTo>
                  <a:lnTo>
                    <a:pt x="400" y="201"/>
                  </a:lnTo>
                  <a:lnTo>
                    <a:pt x="397" y="186"/>
                  </a:lnTo>
                  <a:lnTo>
                    <a:pt x="391" y="172"/>
                  </a:lnTo>
                  <a:lnTo>
                    <a:pt x="385" y="158"/>
                  </a:lnTo>
                  <a:lnTo>
                    <a:pt x="379" y="145"/>
                  </a:lnTo>
                  <a:lnTo>
                    <a:pt x="371" y="132"/>
                  </a:lnTo>
                  <a:lnTo>
                    <a:pt x="362" y="119"/>
                  </a:lnTo>
                  <a:lnTo>
                    <a:pt x="352" y="108"/>
                  </a:lnTo>
                  <a:lnTo>
                    <a:pt x="341" y="98"/>
                  </a:lnTo>
                  <a:lnTo>
                    <a:pt x="330" y="89"/>
                  </a:lnTo>
                  <a:lnTo>
                    <a:pt x="317" y="81"/>
                  </a:lnTo>
                  <a:lnTo>
                    <a:pt x="304" y="74"/>
                  </a:lnTo>
                  <a:lnTo>
                    <a:pt x="289" y="68"/>
                  </a:lnTo>
                  <a:lnTo>
                    <a:pt x="275" y="64"/>
                  </a:lnTo>
                  <a:lnTo>
                    <a:pt x="260" y="60"/>
                  </a:lnTo>
                  <a:lnTo>
                    <a:pt x="245" y="58"/>
                  </a:lnTo>
                  <a:lnTo>
                    <a:pt x="229" y="57"/>
                  </a:lnTo>
                  <a:lnTo>
                    <a:pt x="229" y="57"/>
                  </a:lnTo>
                  <a:lnTo>
                    <a:pt x="213" y="58"/>
                  </a:lnTo>
                  <a:lnTo>
                    <a:pt x="198" y="60"/>
                  </a:lnTo>
                  <a:lnTo>
                    <a:pt x="182" y="64"/>
                  </a:lnTo>
                  <a:lnTo>
                    <a:pt x="168" y="68"/>
                  </a:lnTo>
                  <a:lnTo>
                    <a:pt x="154" y="74"/>
                  </a:lnTo>
                  <a:lnTo>
                    <a:pt x="141" y="81"/>
                  </a:lnTo>
                  <a:lnTo>
                    <a:pt x="129" y="89"/>
                  </a:lnTo>
                  <a:lnTo>
                    <a:pt x="117" y="98"/>
                  </a:lnTo>
                  <a:lnTo>
                    <a:pt x="106" y="108"/>
                  </a:lnTo>
                  <a:lnTo>
                    <a:pt x="96" y="119"/>
                  </a:lnTo>
                  <a:lnTo>
                    <a:pt x="87" y="132"/>
                  </a:lnTo>
                  <a:lnTo>
                    <a:pt x="79" y="145"/>
                  </a:lnTo>
                  <a:lnTo>
                    <a:pt x="72" y="158"/>
                  </a:lnTo>
                  <a:lnTo>
                    <a:pt x="66" y="172"/>
                  </a:lnTo>
                  <a:lnTo>
                    <a:pt x="62" y="186"/>
                  </a:lnTo>
                  <a:lnTo>
                    <a:pt x="59" y="201"/>
                  </a:lnTo>
                  <a:lnTo>
                    <a:pt x="59" y="2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44" name="Freeform 315">
              <a:extLst>
                <a:ext uri="{FF2B5EF4-FFF2-40B4-BE49-F238E27FC236}">
                  <a16:creationId xmlns:a16="http://schemas.microsoft.com/office/drawing/2014/main" id="{1E4BB2F0-C810-1BB1-C31F-24E94D23DB68}"/>
                </a:ext>
              </a:extLst>
            </p:cNvPr>
            <p:cNvSpPr>
              <a:spLocks noEditPoints="1"/>
            </p:cNvSpPr>
            <p:nvPr/>
          </p:nvSpPr>
          <p:spPr bwMode="auto">
            <a:xfrm>
              <a:off x="2930525" y="3121026"/>
              <a:ext cx="74613" cy="74613"/>
            </a:xfrm>
            <a:custGeom>
              <a:avLst/>
              <a:gdLst>
                <a:gd name="T0" fmla="*/ 128 w 283"/>
                <a:gd name="T1" fmla="*/ 283 h 283"/>
                <a:gd name="T2" fmla="*/ 87 w 283"/>
                <a:gd name="T3" fmla="*/ 272 h 283"/>
                <a:gd name="T4" fmla="*/ 52 w 283"/>
                <a:gd name="T5" fmla="*/ 251 h 283"/>
                <a:gd name="T6" fmla="*/ 25 w 283"/>
                <a:gd name="T7" fmla="*/ 220 h 283"/>
                <a:gd name="T8" fmla="*/ 7 w 283"/>
                <a:gd name="T9" fmla="*/ 184 h 283"/>
                <a:gd name="T10" fmla="*/ 0 w 283"/>
                <a:gd name="T11" fmla="*/ 141 h 283"/>
                <a:gd name="T12" fmla="*/ 4 w 283"/>
                <a:gd name="T13" fmla="*/ 113 h 283"/>
                <a:gd name="T14" fmla="*/ 18 w 283"/>
                <a:gd name="T15" fmla="*/ 74 h 283"/>
                <a:gd name="T16" fmla="*/ 42 w 283"/>
                <a:gd name="T17" fmla="*/ 41 h 283"/>
                <a:gd name="T18" fmla="*/ 74 w 283"/>
                <a:gd name="T19" fmla="*/ 17 h 283"/>
                <a:gd name="T20" fmla="*/ 114 w 283"/>
                <a:gd name="T21" fmla="*/ 3 h 283"/>
                <a:gd name="T22" fmla="*/ 142 w 283"/>
                <a:gd name="T23" fmla="*/ 0 h 283"/>
                <a:gd name="T24" fmla="*/ 184 w 283"/>
                <a:gd name="T25" fmla="*/ 6 h 283"/>
                <a:gd name="T26" fmla="*/ 222 w 283"/>
                <a:gd name="T27" fmla="*/ 24 h 283"/>
                <a:gd name="T28" fmla="*/ 251 w 283"/>
                <a:gd name="T29" fmla="*/ 52 h 283"/>
                <a:gd name="T30" fmla="*/ 272 w 283"/>
                <a:gd name="T31" fmla="*/ 86 h 283"/>
                <a:gd name="T32" fmla="*/ 283 w 283"/>
                <a:gd name="T33" fmla="*/ 127 h 283"/>
                <a:gd name="T34" fmla="*/ 283 w 283"/>
                <a:gd name="T35" fmla="*/ 156 h 283"/>
                <a:gd name="T36" fmla="*/ 272 w 283"/>
                <a:gd name="T37" fmla="*/ 197 h 283"/>
                <a:gd name="T38" fmla="*/ 251 w 283"/>
                <a:gd name="T39" fmla="*/ 231 h 283"/>
                <a:gd name="T40" fmla="*/ 222 w 283"/>
                <a:gd name="T41" fmla="*/ 259 h 283"/>
                <a:gd name="T42" fmla="*/ 184 w 283"/>
                <a:gd name="T43" fmla="*/ 277 h 283"/>
                <a:gd name="T44" fmla="*/ 142 w 283"/>
                <a:gd name="T45" fmla="*/ 283 h 283"/>
                <a:gd name="T46" fmla="*/ 142 w 283"/>
                <a:gd name="T47" fmla="*/ 57 h 283"/>
                <a:gd name="T48" fmla="*/ 117 w 283"/>
                <a:gd name="T49" fmla="*/ 61 h 283"/>
                <a:gd name="T50" fmla="*/ 94 w 283"/>
                <a:gd name="T51" fmla="*/ 71 h 283"/>
                <a:gd name="T52" fmla="*/ 76 w 283"/>
                <a:gd name="T53" fmla="*/ 88 h 283"/>
                <a:gd name="T54" fmla="*/ 64 w 283"/>
                <a:gd name="T55" fmla="*/ 108 h 283"/>
                <a:gd name="T56" fmla="*/ 57 w 283"/>
                <a:gd name="T57" fmla="*/ 132 h 283"/>
                <a:gd name="T58" fmla="*/ 57 w 283"/>
                <a:gd name="T59" fmla="*/ 151 h 283"/>
                <a:gd name="T60" fmla="*/ 64 w 283"/>
                <a:gd name="T61" fmla="*/ 175 h 283"/>
                <a:gd name="T62" fmla="*/ 76 w 283"/>
                <a:gd name="T63" fmla="*/ 196 h 283"/>
                <a:gd name="T64" fmla="*/ 94 w 283"/>
                <a:gd name="T65" fmla="*/ 212 h 283"/>
                <a:gd name="T66" fmla="*/ 117 w 283"/>
                <a:gd name="T67" fmla="*/ 222 h 283"/>
                <a:gd name="T68" fmla="*/ 142 w 283"/>
                <a:gd name="T69" fmla="*/ 226 h 283"/>
                <a:gd name="T70" fmla="*/ 159 w 283"/>
                <a:gd name="T71" fmla="*/ 225 h 283"/>
                <a:gd name="T72" fmla="*/ 182 w 283"/>
                <a:gd name="T73" fmla="*/ 216 h 283"/>
                <a:gd name="T74" fmla="*/ 202 w 283"/>
                <a:gd name="T75" fmla="*/ 202 h 283"/>
                <a:gd name="T76" fmla="*/ 217 w 283"/>
                <a:gd name="T77" fmla="*/ 182 h 283"/>
                <a:gd name="T78" fmla="*/ 226 w 283"/>
                <a:gd name="T79" fmla="*/ 159 h 283"/>
                <a:gd name="T80" fmla="*/ 227 w 283"/>
                <a:gd name="T81" fmla="*/ 141 h 283"/>
                <a:gd name="T82" fmla="*/ 224 w 283"/>
                <a:gd name="T83" fmla="*/ 116 h 283"/>
                <a:gd name="T84" fmla="*/ 213 w 283"/>
                <a:gd name="T85" fmla="*/ 94 h 283"/>
                <a:gd name="T86" fmla="*/ 196 w 283"/>
                <a:gd name="T87" fmla="*/ 76 h 283"/>
                <a:gd name="T88" fmla="*/ 175 w 283"/>
                <a:gd name="T89" fmla="*/ 63 h 283"/>
                <a:gd name="T90" fmla="*/ 151 w 283"/>
                <a:gd name="T91" fmla="*/ 57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3" h="283">
                  <a:moveTo>
                    <a:pt x="142" y="283"/>
                  </a:moveTo>
                  <a:lnTo>
                    <a:pt x="142" y="283"/>
                  </a:lnTo>
                  <a:lnTo>
                    <a:pt x="128" y="283"/>
                  </a:lnTo>
                  <a:lnTo>
                    <a:pt x="114" y="280"/>
                  </a:lnTo>
                  <a:lnTo>
                    <a:pt x="99" y="277"/>
                  </a:lnTo>
                  <a:lnTo>
                    <a:pt x="87" y="272"/>
                  </a:lnTo>
                  <a:lnTo>
                    <a:pt x="74" y="266"/>
                  </a:lnTo>
                  <a:lnTo>
                    <a:pt x="63" y="259"/>
                  </a:lnTo>
                  <a:lnTo>
                    <a:pt x="52" y="251"/>
                  </a:lnTo>
                  <a:lnTo>
                    <a:pt x="42" y="241"/>
                  </a:lnTo>
                  <a:lnTo>
                    <a:pt x="33" y="231"/>
                  </a:lnTo>
                  <a:lnTo>
                    <a:pt x="25" y="220"/>
                  </a:lnTo>
                  <a:lnTo>
                    <a:pt x="18" y="209"/>
                  </a:lnTo>
                  <a:lnTo>
                    <a:pt x="12" y="197"/>
                  </a:lnTo>
                  <a:lnTo>
                    <a:pt x="7" y="184"/>
                  </a:lnTo>
                  <a:lnTo>
                    <a:pt x="4" y="170"/>
                  </a:lnTo>
                  <a:lnTo>
                    <a:pt x="1" y="156"/>
                  </a:lnTo>
                  <a:lnTo>
                    <a:pt x="0" y="141"/>
                  </a:lnTo>
                  <a:lnTo>
                    <a:pt x="0" y="141"/>
                  </a:lnTo>
                  <a:lnTo>
                    <a:pt x="1" y="127"/>
                  </a:lnTo>
                  <a:lnTo>
                    <a:pt x="4" y="113"/>
                  </a:lnTo>
                  <a:lnTo>
                    <a:pt x="7" y="99"/>
                  </a:lnTo>
                  <a:lnTo>
                    <a:pt x="12" y="86"/>
                  </a:lnTo>
                  <a:lnTo>
                    <a:pt x="18" y="74"/>
                  </a:lnTo>
                  <a:lnTo>
                    <a:pt x="25" y="63"/>
                  </a:lnTo>
                  <a:lnTo>
                    <a:pt x="33" y="52"/>
                  </a:lnTo>
                  <a:lnTo>
                    <a:pt x="42" y="41"/>
                  </a:lnTo>
                  <a:lnTo>
                    <a:pt x="52" y="32"/>
                  </a:lnTo>
                  <a:lnTo>
                    <a:pt x="63" y="24"/>
                  </a:lnTo>
                  <a:lnTo>
                    <a:pt x="74" y="17"/>
                  </a:lnTo>
                  <a:lnTo>
                    <a:pt x="87" y="11"/>
                  </a:lnTo>
                  <a:lnTo>
                    <a:pt x="99" y="6"/>
                  </a:lnTo>
                  <a:lnTo>
                    <a:pt x="114" y="3"/>
                  </a:lnTo>
                  <a:lnTo>
                    <a:pt x="128" y="0"/>
                  </a:lnTo>
                  <a:lnTo>
                    <a:pt x="142" y="0"/>
                  </a:lnTo>
                  <a:lnTo>
                    <a:pt x="142" y="0"/>
                  </a:lnTo>
                  <a:lnTo>
                    <a:pt x="156" y="0"/>
                  </a:lnTo>
                  <a:lnTo>
                    <a:pt x="170" y="3"/>
                  </a:lnTo>
                  <a:lnTo>
                    <a:pt x="184" y="6"/>
                  </a:lnTo>
                  <a:lnTo>
                    <a:pt x="197" y="11"/>
                  </a:lnTo>
                  <a:lnTo>
                    <a:pt x="210" y="17"/>
                  </a:lnTo>
                  <a:lnTo>
                    <a:pt x="222" y="24"/>
                  </a:lnTo>
                  <a:lnTo>
                    <a:pt x="232" y="32"/>
                  </a:lnTo>
                  <a:lnTo>
                    <a:pt x="242" y="41"/>
                  </a:lnTo>
                  <a:lnTo>
                    <a:pt x="251" y="52"/>
                  </a:lnTo>
                  <a:lnTo>
                    <a:pt x="259" y="63"/>
                  </a:lnTo>
                  <a:lnTo>
                    <a:pt x="266" y="74"/>
                  </a:lnTo>
                  <a:lnTo>
                    <a:pt x="272" y="86"/>
                  </a:lnTo>
                  <a:lnTo>
                    <a:pt x="277" y="99"/>
                  </a:lnTo>
                  <a:lnTo>
                    <a:pt x="281" y="113"/>
                  </a:lnTo>
                  <a:lnTo>
                    <a:pt x="283" y="127"/>
                  </a:lnTo>
                  <a:lnTo>
                    <a:pt x="283" y="141"/>
                  </a:lnTo>
                  <a:lnTo>
                    <a:pt x="283" y="141"/>
                  </a:lnTo>
                  <a:lnTo>
                    <a:pt x="283" y="156"/>
                  </a:lnTo>
                  <a:lnTo>
                    <a:pt x="281" y="170"/>
                  </a:lnTo>
                  <a:lnTo>
                    <a:pt x="277" y="184"/>
                  </a:lnTo>
                  <a:lnTo>
                    <a:pt x="272" y="197"/>
                  </a:lnTo>
                  <a:lnTo>
                    <a:pt x="266" y="209"/>
                  </a:lnTo>
                  <a:lnTo>
                    <a:pt x="259" y="220"/>
                  </a:lnTo>
                  <a:lnTo>
                    <a:pt x="251" y="231"/>
                  </a:lnTo>
                  <a:lnTo>
                    <a:pt x="242" y="241"/>
                  </a:lnTo>
                  <a:lnTo>
                    <a:pt x="232" y="251"/>
                  </a:lnTo>
                  <a:lnTo>
                    <a:pt x="222" y="259"/>
                  </a:lnTo>
                  <a:lnTo>
                    <a:pt x="210" y="266"/>
                  </a:lnTo>
                  <a:lnTo>
                    <a:pt x="197" y="272"/>
                  </a:lnTo>
                  <a:lnTo>
                    <a:pt x="184" y="277"/>
                  </a:lnTo>
                  <a:lnTo>
                    <a:pt x="170" y="280"/>
                  </a:lnTo>
                  <a:lnTo>
                    <a:pt x="156" y="283"/>
                  </a:lnTo>
                  <a:lnTo>
                    <a:pt x="142" y="283"/>
                  </a:lnTo>
                  <a:lnTo>
                    <a:pt x="142" y="283"/>
                  </a:lnTo>
                  <a:close/>
                  <a:moveTo>
                    <a:pt x="142" y="57"/>
                  </a:moveTo>
                  <a:lnTo>
                    <a:pt x="142" y="57"/>
                  </a:lnTo>
                  <a:lnTo>
                    <a:pt x="134" y="57"/>
                  </a:lnTo>
                  <a:lnTo>
                    <a:pt x="125" y="59"/>
                  </a:lnTo>
                  <a:lnTo>
                    <a:pt x="117" y="61"/>
                  </a:lnTo>
                  <a:lnTo>
                    <a:pt x="109" y="63"/>
                  </a:lnTo>
                  <a:lnTo>
                    <a:pt x="101" y="67"/>
                  </a:lnTo>
                  <a:lnTo>
                    <a:pt x="94" y="71"/>
                  </a:lnTo>
                  <a:lnTo>
                    <a:pt x="88" y="76"/>
                  </a:lnTo>
                  <a:lnTo>
                    <a:pt x="82" y="82"/>
                  </a:lnTo>
                  <a:lnTo>
                    <a:pt x="76" y="88"/>
                  </a:lnTo>
                  <a:lnTo>
                    <a:pt x="71" y="94"/>
                  </a:lnTo>
                  <a:lnTo>
                    <a:pt x="67" y="101"/>
                  </a:lnTo>
                  <a:lnTo>
                    <a:pt x="64" y="108"/>
                  </a:lnTo>
                  <a:lnTo>
                    <a:pt x="61" y="116"/>
                  </a:lnTo>
                  <a:lnTo>
                    <a:pt x="59" y="124"/>
                  </a:lnTo>
                  <a:lnTo>
                    <a:pt x="57" y="132"/>
                  </a:lnTo>
                  <a:lnTo>
                    <a:pt x="57" y="141"/>
                  </a:lnTo>
                  <a:lnTo>
                    <a:pt x="57" y="141"/>
                  </a:lnTo>
                  <a:lnTo>
                    <a:pt x="57" y="151"/>
                  </a:lnTo>
                  <a:lnTo>
                    <a:pt x="59" y="159"/>
                  </a:lnTo>
                  <a:lnTo>
                    <a:pt x="61" y="167"/>
                  </a:lnTo>
                  <a:lnTo>
                    <a:pt x="64" y="175"/>
                  </a:lnTo>
                  <a:lnTo>
                    <a:pt x="67" y="182"/>
                  </a:lnTo>
                  <a:lnTo>
                    <a:pt x="71" y="189"/>
                  </a:lnTo>
                  <a:lnTo>
                    <a:pt x="76" y="196"/>
                  </a:lnTo>
                  <a:lnTo>
                    <a:pt x="82" y="202"/>
                  </a:lnTo>
                  <a:lnTo>
                    <a:pt x="88" y="207"/>
                  </a:lnTo>
                  <a:lnTo>
                    <a:pt x="94" y="212"/>
                  </a:lnTo>
                  <a:lnTo>
                    <a:pt x="101" y="216"/>
                  </a:lnTo>
                  <a:lnTo>
                    <a:pt x="109" y="220"/>
                  </a:lnTo>
                  <a:lnTo>
                    <a:pt x="117" y="222"/>
                  </a:lnTo>
                  <a:lnTo>
                    <a:pt x="125" y="225"/>
                  </a:lnTo>
                  <a:lnTo>
                    <a:pt x="134" y="226"/>
                  </a:lnTo>
                  <a:lnTo>
                    <a:pt x="142" y="226"/>
                  </a:lnTo>
                  <a:lnTo>
                    <a:pt x="142" y="226"/>
                  </a:lnTo>
                  <a:lnTo>
                    <a:pt x="151" y="226"/>
                  </a:lnTo>
                  <a:lnTo>
                    <a:pt x="159" y="225"/>
                  </a:lnTo>
                  <a:lnTo>
                    <a:pt x="167" y="222"/>
                  </a:lnTo>
                  <a:lnTo>
                    <a:pt x="175" y="220"/>
                  </a:lnTo>
                  <a:lnTo>
                    <a:pt x="182" y="216"/>
                  </a:lnTo>
                  <a:lnTo>
                    <a:pt x="189" y="212"/>
                  </a:lnTo>
                  <a:lnTo>
                    <a:pt x="196" y="207"/>
                  </a:lnTo>
                  <a:lnTo>
                    <a:pt x="202" y="202"/>
                  </a:lnTo>
                  <a:lnTo>
                    <a:pt x="208" y="196"/>
                  </a:lnTo>
                  <a:lnTo>
                    <a:pt x="213" y="189"/>
                  </a:lnTo>
                  <a:lnTo>
                    <a:pt x="217" y="182"/>
                  </a:lnTo>
                  <a:lnTo>
                    <a:pt x="221" y="175"/>
                  </a:lnTo>
                  <a:lnTo>
                    <a:pt x="224" y="167"/>
                  </a:lnTo>
                  <a:lnTo>
                    <a:pt x="226" y="159"/>
                  </a:lnTo>
                  <a:lnTo>
                    <a:pt x="227" y="151"/>
                  </a:lnTo>
                  <a:lnTo>
                    <a:pt x="227" y="141"/>
                  </a:lnTo>
                  <a:lnTo>
                    <a:pt x="227" y="141"/>
                  </a:lnTo>
                  <a:lnTo>
                    <a:pt x="227" y="132"/>
                  </a:lnTo>
                  <a:lnTo>
                    <a:pt x="226" y="124"/>
                  </a:lnTo>
                  <a:lnTo>
                    <a:pt x="224" y="116"/>
                  </a:lnTo>
                  <a:lnTo>
                    <a:pt x="221" y="108"/>
                  </a:lnTo>
                  <a:lnTo>
                    <a:pt x="217" y="101"/>
                  </a:lnTo>
                  <a:lnTo>
                    <a:pt x="213" y="94"/>
                  </a:lnTo>
                  <a:lnTo>
                    <a:pt x="208" y="88"/>
                  </a:lnTo>
                  <a:lnTo>
                    <a:pt x="202" y="82"/>
                  </a:lnTo>
                  <a:lnTo>
                    <a:pt x="196" y="76"/>
                  </a:lnTo>
                  <a:lnTo>
                    <a:pt x="189" y="71"/>
                  </a:lnTo>
                  <a:lnTo>
                    <a:pt x="182" y="67"/>
                  </a:lnTo>
                  <a:lnTo>
                    <a:pt x="175" y="63"/>
                  </a:lnTo>
                  <a:lnTo>
                    <a:pt x="167" y="61"/>
                  </a:lnTo>
                  <a:lnTo>
                    <a:pt x="159" y="59"/>
                  </a:lnTo>
                  <a:lnTo>
                    <a:pt x="151" y="57"/>
                  </a:lnTo>
                  <a:lnTo>
                    <a:pt x="142" y="57"/>
                  </a:lnTo>
                  <a:lnTo>
                    <a:pt x="14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45" name="Freeform 316">
              <a:extLst>
                <a:ext uri="{FF2B5EF4-FFF2-40B4-BE49-F238E27FC236}">
                  <a16:creationId xmlns:a16="http://schemas.microsoft.com/office/drawing/2014/main" id="{C1531806-098F-D5A5-64F2-A32803D63F8C}"/>
                </a:ext>
              </a:extLst>
            </p:cNvPr>
            <p:cNvSpPr>
              <a:spLocks noEditPoints="1"/>
            </p:cNvSpPr>
            <p:nvPr/>
          </p:nvSpPr>
          <p:spPr bwMode="auto">
            <a:xfrm>
              <a:off x="2908300" y="3181351"/>
              <a:ext cx="120650" cy="68263"/>
            </a:xfrm>
            <a:custGeom>
              <a:avLst/>
              <a:gdLst>
                <a:gd name="T0" fmla="*/ 28 w 458"/>
                <a:gd name="T1" fmla="*/ 258 h 258"/>
                <a:gd name="T2" fmla="*/ 23 w 458"/>
                <a:gd name="T3" fmla="*/ 258 h 258"/>
                <a:gd name="T4" fmla="*/ 12 w 458"/>
                <a:gd name="T5" fmla="*/ 253 h 258"/>
                <a:gd name="T6" fmla="*/ 5 w 458"/>
                <a:gd name="T7" fmla="*/ 246 h 258"/>
                <a:gd name="T8" fmla="*/ 1 w 458"/>
                <a:gd name="T9" fmla="*/ 236 h 258"/>
                <a:gd name="T10" fmla="*/ 0 w 458"/>
                <a:gd name="T11" fmla="*/ 230 h 258"/>
                <a:gd name="T12" fmla="*/ 5 w 458"/>
                <a:gd name="T13" fmla="*/ 183 h 258"/>
                <a:gd name="T14" fmla="*/ 18 w 458"/>
                <a:gd name="T15" fmla="*/ 141 h 258"/>
                <a:gd name="T16" fmla="*/ 39 w 458"/>
                <a:gd name="T17" fmla="*/ 101 h 258"/>
                <a:gd name="T18" fmla="*/ 67 w 458"/>
                <a:gd name="T19" fmla="*/ 68 h 258"/>
                <a:gd name="T20" fmla="*/ 101 w 458"/>
                <a:gd name="T21" fmla="*/ 40 h 258"/>
                <a:gd name="T22" fmla="*/ 140 w 458"/>
                <a:gd name="T23" fmla="*/ 18 h 258"/>
                <a:gd name="T24" fmla="*/ 182 w 458"/>
                <a:gd name="T25" fmla="*/ 5 h 258"/>
                <a:gd name="T26" fmla="*/ 229 w 458"/>
                <a:gd name="T27" fmla="*/ 0 h 258"/>
                <a:gd name="T28" fmla="*/ 252 w 458"/>
                <a:gd name="T29" fmla="*/ 1 h 258"/>
                <a:gd name="T30" fmla="*/ 298 w 458"/>
                <a:gd name="T31" fmla="*/ 10 h 258"/>
                <a:gd name="T32" fmla="*/ 338 w 458"/>
                <a:gd name="T33" fmla="*/ 29 h 258"/>
                <a:gd name="T34" fmla="*/ 374 w 458"/>
                <a:gd name="T35" fmla="*/ 53 h 258"/>
                <a:gd name="T36" fmla="*/ 406 w 458"/>
                <a:gd name="T37" fmla="*/ 84 h 258"/>
                <a:gd name="T38" fmla="*/ 431 w 458"/>
                <a:gd name="T39" fmla="*/ 120 h 258"/>
                <a:gd name="T40" fmla="*/ 448 w 458"/>
                <a:gd name="T41" fmla="*/ 162 h 258"/>
                <a:gd name="T42" fmla="*/ 457 w 458"/>
                <a:gd name="T43" fmla="*/ 206 h 258"/>
                <a:gd name="T44" fmla="*/ 458 w 458"/>
                <a:gd name="T45" fmla="*/ 230 h 258"/>
                <a:gd name="T46" fmla="*/ 456 w 458"/>
                <a:gd name="T47" fmla="*/ 241 h 258"/>
                <a:gd name="T48" fmla="*/ 450 w 458"/>
                <a:gd name="T49" fmla="*/ 250 h 258"/>
                <a:gd name="T50" fmla="*/ 441 w 458"/>
                <a:gd name="T51" fmla="*/ 256 h 258"/>
                <a:gd name="T52" fmla="*/ 430 w 458"/>
                <a:gd name="T53" fmla="*/ 258 h 258"/>
                <a:gd name="T54" fmla="*/ 59 w 458"/>
                <a:gd name="T55" fmla="*/ 201 h 258"/>
                <a:gd name="T56" fmla="*/ 400 w 458"/>
                <a:gd name="T57" fmla="*/ 201 h 258"/>
                <a:gd name="T58" fmla="*/ 391 w 458"/>
                <a:gd name="T59" fmla="*/ 172 h 258"/>
                <a:gd name="T60" fmla="*/ 379 w 458"/>
                <a:gd name="T61" fmla="*/ 145 h 258"/>
                <a:gd name="T62" fmla="*/ 362 w 458"/>
                <a:gd name="T63" fmla="*/ 119 h 258"/>
                <a:gd name="T64" fmla="*/ 341 w 458"/>
                <a:gd name="T65" fmla="*/ 98 h 258"/>
                <a:gd name="T66" fmla="*/ 317 w 458"/>
                <a:gd name="T67" fmla="*/ 81 h 258"/>
                <a:gd name="T68" fmla="*/ 289 w 458"/>
                <a:gd name="T69" fmla="*/ 68 h 258"/>
                <a:gd name="T70" fmla="*/ 260 w 458"/>
                <a:gd name="T71" fmla="*/ 60 h 258"/>
                <a:gd name="T72" fmla="*/ 229 w 458"/>
                <a:gd name="T73" fmla="*/ 57 h 258"/>
                <a:gd name="T74" fmla="*/ 213 w 458"/>
                <a:gd name="T75" fmla="*/ 58 h 258"/>
                <a:gd name="T76" fmla="*/ 182 w 458"/>
                <a:gd name="T77" fmla="*/ 64 h 258"/>
                <a:gd name="T78" fmla="*/ 154 w 458"/>
                <a:gd name="T79" fmla="*/ 74 h 258"/>
                <a:gd name="T80" fmla="*/ 129 w 458"/>
                <a:gd name="T81" fmla="*/ 89 h 258"/>
                <a:gd name="T82" fmla="*/ 106 w 458"/>
                <a:gd name="T83" fmla="*/ 108 h 258"/>
                <a:gd name="T84" fmla="*/ 87 w 458"/>
                <a:gd name="T85" fmla="*/ 132 h 258"/>
                <a:gd name="T86" fmla="*/ 72 w 458"/>
                <a:gd name="T87" fmla="*/ 158 h 258"/>
                <a:gd name="T88" fmla="*/ 62 w 458"/>
                <a:gd name="T89" fmla="*/ 186 h 258"/>
                <a:gd name="T90" fmla="*/ 59 w 458"/>
                <a:gd name="T91" fmla="*/ 201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8" h="258">
                  <a:moveTo>
                    <a:pt x="430" y="258"/>
                  </a:moveTo>
                  <a:lnTo>
                    <a:pt x="28" y="258"/>
                  </a:lnTo>
                  <a:lnTo>
                    <a:pt x="28" y="258"/>
                  </a:lnTo>
                  <a:lnTo>
                    <a:pt x="23" y="258"/>
                  </a:lnTo>
                  <a:lnTo>
                    <a:pt x="17" y="256"/>
                  </a:lnTo>
                  <a:lnTo>
                    <a:pt x="12" y="253"/>
                  </a:lnTo>
                  <a:lnTo>
                    <a:pt x="8" y="250"/>
                  </a:lnTo>
                  <a:lnTo>
                    <a:pt x="5" y="246"/>
                  </a:lnTo>
                  <a:lnTo>
                    <a:pt x="2" y="241"/>
                  </a:lnTo>
                  <a:lnTo>
                    <a:pt x="1" y="236"/>
                  </a:lnTo>
                  <a:lnTo>
                    <a:pt x="0" y="230"/>
                  </a:lnTo>
                  <a:lnTo>
                    <a:pt x="0" y="230"/>
                  </a:lnTo>
                  <a:lnTo>
                    <a:pt x="1" y="206"/>
                  </a:lnTo>
                  <a:lnTo>
                    <a:pt x="5" y="183"/>
                  </a:lnTo>
                  <a:lnTo>
                    <a:pt x="10" y="162"/>
                  </a:lnTo>
                  <a:lnTo>
                    <a:pt x="18" y="141"/>
                  </a:lnTo>
                  <a:lnTo>
                    <a:pt x="28" y="120"/>
                  </a:lnTo>
                  <a:lnTo>
                    <a:pt x="39" y="101"/>
                  </a:lnTo>
                  <a:lnTo>
                    <a:pt x="52" y="84"/>
                  </a:lnTo>
                  <a:lnTo>
                    <a:pt x="67" y="68"/>
                  </a:lnTo>
                  <a:lnTo>
                    <a:pt x="83" y="53"/>
                  </a:lnTo>
                  <a:lnTo>
                    <a:pt x="101" y="40"/>
                  </a:lnTo>
                  <a:lnTo>
                    <a:pt x="120" y="29"/>
                  </a:lnTo>
                  <a:lnTo>
                    <a:pt x="140" y="18"/>
                  </a:lnTo>
                  <a:lnTo>
                    <a:pt x="161" y="10"/>
                  </a:lnTo>
                  <a:lnTo>
                    <a:pt x="182" y="5"/>
                  </a:lnTo>
                  <a:lnTo>
                    <a:pt x="206" y="1"/>
                  </a:lnTo>
                  <a:lnTo>
                    <a:pt x="229" y="0"/>
                  </a:lnTo>
                  <a:lnTo>
                    <a:pt x="229" y="0"/>
                  </a:lnTo>
                  <a:lnTo>
                    <a:pt x="252" y="1"/>
                  </a:lnTo>
                  <a:lnTo>
                    <a:pt x="275" y="5"/>
                  </a:lnTo>
                  <a:lnTo>
                    <a:pt x="298" y="10"/>
                  </a:lnTo>
                  <a:lnTo>
                    <a:pt x="318" y="18"/>
                  </a:lnTo>
                  <a:lnTo>
                    <a:pt x="338" y="29"/>
                  </a:lnTo>
                  <a:lnTo>
                    <a:pt x="357" y="40"/>
                  </a:lnTo>
                  <a:lnTo>
                    <a:pt x="374" y="53"/>
                  </a:lnTo>
                  <a:lnTo>
                    <a:pt x="391" y="68"/>
                  </a:lnTo>
                  <a:lnTo>
                    <a:pt x="406" y="84"/>
                  </a:lnTo>
                  <a:lnTo>
                    <a:pt x="419" y="101"/>
                  </a:lnTo>
                  <a:lnTo>
                    <a:pt x="431" y="120"/>
                  </a:lnTo>
                  <a:lnTo>
                    <a:pt x="440" y="141"/>
                  </a:lnTo>
                  <a:lnTo>
                    <a:pt x="448" y="162"/>
                  </a:lnTo>
                  <a:lnTo>
                    <a:pt x="454" y="183"/>
                  </a:lnTo>
                  <a:lnTo>
                    <a:pt x="457" y="206"/>
                  </a:lnTo>
                  <a:lnTo>
                    <a:pt x="458" y="230"/>
                  </a:lnTo>
                  <a:lnTo>
                    <a:pt x="458" y="230"/>
                  </a:lnTo>
                  <a:lnTo>
                    <a:pt x="458" y="236"/>
                  </a:lnTo>
                  <a:lnTo>
                    <a:pt x="456" y="241"/>
                  </a:lnTo>
                  <a:lnTo>
                    <a:pt x="453" y="246"/>
                  </a:lnTo>
                  <a:lnTo>
                    <a:pt x="450" y="250"/>
                  </a:lnTo>
                  <a:lnTo>
                    <a:pt x="446" y="253"/>
                  </a:lnTo>
                  <a:lnTo>
                    <a:pt x="441" y="256"/>
                  </a:lnTo>
                  <a:lnTo>
                    <a:pt x="436" y="258"/>
                  </a:lnTo>
                  <a:lnTo>
                    <a:pt x="430" y="258"/>
                  </a:lnTo>
                  <a:lnTo>
                    <a:pt x="430" y="258"/>
                  </a:lnTo>
                  <a:close/>
                  <a:moveTo>
                    <a:pt x="59" y="201"/>
                  </a:moveTo>
                  <a:lnTo>
                    <a:pt x="400" y="201"/>
                  </a:lnTo>
                  <a:lnTo>
                    <a:pt x="400" y="201"/>
                  </a:lnTo>
                  <a:lnTo>
                    <a:pt x="397" y="186"/>
                  </a:lnTo>
                  <a:lnTo>
                    <a:pt x="391" y="172"/>
                  </a:lnTo>
                  <a:lnTo>
                    <a:pt x="385" y="158"/>
                  </a:lnTo>
                  <a:lnTo>
                    <a:pt x="379" y="145"/>
                  </a:lnTo>
                  <a:lnTo>
                    <a:pt x="371" y="132"/>
                  </a:lnTo>
                  <a:lnTo>
                    <a:pt x="362" y="119"/>
                  </a:lnTo>
                  <a:lnTo>
                    <a:pt x="352" y="108"/>
                  </a:lnTo>
                  <a:lnTo>
                    <a:pt x="341" y="98"/>
                  </a:lnTo>
                  <a:lnTo>
                    <a:pt x="330" y="89"/>
                  </a:lnTo>
                  <a:lnTo>
                    <a:pt x="317" y="81"/>
                  </a:lnTo>
                  <a:lnTo>
                    <a:pt x="304" y="74"/>
                  </a:lnTo>
                  <a:lnTo>
                    <a:pt x="289" y="68"/>
                  </a:lnTo>
                  <a:lnTo>
                    <a:pt x="275" y="64"/>
                  </a:lnTo>
                  <a:lnTo>
                    <a:pt x="260" y="60"/>
                  </a:lnTo>
                  <a:lnTo>
                    <a:pt x="245" y="58"/>
                  </a:lnTo>
                  <a:lnTo>
                    <a:pt x="229" y="57"/>
                  </a:lnTo>
                  <a:lnTo>
                    <a:pt x="229" y="57"/>
                  </a:lnTo>
                  <a:lnTo>
                    <a:pt x="213" y="58"/>
                  </a:lnTo>
                  <a:lnTo>
                    <a:pt x="198" y="60"/>
                  </a:lnTo>
                  <a:lnTo>
                    <a:pt x="182" y="64"/>
                  </a:lnTo>
                  <a:lnTo>
                    <a:pt x="168" y="68"/>
                  </a:lnTo>
                  <a:lnTo>
                    <a:pt x="154" y="74"/>
                  </a:lnTo>
                  <a:lnTo>
                    <a:pt x="141" y="81"/>
                  </a:lnTo>
                  <a:lnTo>
                    <a:pt x="129" y="89"/>
                  </a:lnTo>
                  <a:lnTo>
                    <a:pt x="117" y="98"/>
                  </a:lnTo>
                  <a:lnTo>
                    <a:pt x="106" y="108"/>
                  </a:lnTo>
                  <a:lnTo>
                    <a:pt x="96" y="119"/>
                  </a:lnTo>
                  <a:lnTo>
                    <a:pt x="87" y="132"/>
                  </a:lnTo>
                  <a:lnTo>
                    <a:pt x="79" y="145"/>
                  </a:lnTo>
                  <a:lnTo>
                    <a:pt x="72" y="158"/>
                  </a:lnTo>
                  <a:lnTo>
                    <a:pt x="66" y="172"/>
                  </a:lnTo>
                  <a:lnTo>
                    <a:pt x="62" y="186"/>
                  </a:lnTo>
                  <a:lnTo>
                    <a:pt x="59" y="201"/>
                  </a:lnTo>
                  <a:lnTo>
                    <a:pt x="59" y="2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46" name="Freeform 317">
              <a:extLst>
                <a:ext uri="{FF2B5EF4-FFF2-40B4-BE49-F238E27FC236}">
                  <a16:creationId xmlns:a16="http://schemas.microsoft.com/office/drawing/2014/main" id="{2B36D06C-D935-EA07-FD9F-41D051E669AF}"/>
                </a:ext>
              </a:extLst>
            </p:cNvPr>
            <p:cNvSpPr>
              <a:spLocks noEditPoints="1"/>
            </p:cNvSpPr>
            <p:nvPr/>
          </p:nvSpPr>
          <p:spPr bwMode="auto">
            <a:xfrm>
              <a:off x="2819400" y="3121026"/>
              <a:ext cx="74613" cy="74613"/>
            </a:xfrm>
            <a:custGeom>
              <a:avLst/>
              <a:gdLst>
                <a:gd name="T0" fmla="*/ 128 w 284"/>
                <a:gd name="T1" fmla="*/ 283 h 283"/>
                <a:gd name="T2" fmla="*/ 87 w 284"/>
                <a:gd name="T3" fmla="*/ 272 h 283"/>
                <a:gd name="T4" fmla="*/ 52 w 284"/>
                <a:gd name="T5" fmla="*/ 251 h 283"/>
                <a:gd name="T6" fmla="*/ 25 w 284"/>
                <a:gd name="T7" fmla="*/ 220 h 283"/>
                <a:gd name="T8" fmla="*/ 7 w 284"/>
                <a:gd name="T9" fmla="*/ 184 h 283"/>
                <a:gd name="T10" fmla="*/ 0 w 284"/>
                <a:gd name="T11" fmla="*/ 141 h 283"/>
                <a:gd name="T12" fmla="*/ 3 w 284"/>
                <a:gd name="T13" fmla="*/ 113 h 283"/>
                <a:gd name="T14" fmla="*/ 17 w 284"/>
                <a:gd name="T15" fmla="*/ 74 h 283"/>
                <a:gd name="T16" fmla="*/ 42 w 284"/>
                <a:gd name="T17" fmla="*/ 41 h 283"/>
                <a:gd name="T18" fmla="*/ 75 w 284"/>
                <a:gd name="T19" fmla="*/ 17 h 283"/>
                <a:gd name="T20" fmla="*/ 113 w 284"/>
                <a:gd name="T21" fmla="*/ 3 h 283"/>
                <a:gd name="T22" fmla="*/ 143 w 284"/>
                <a:gd name="T23" fmla="*/ 0 h 283"/>
                <a:gd name="T24" fmla="*/ 184 w 284"/>
                <a:gd name="T25" fmla="*/ 6 h 283"/>
                <a:gd name="T26" fmla="*/ 221 w 284"/>
                <a:gd name="T27" fmla="*/ 24 h 283"/>
                <a:gd name="T28" fmla="*/ 252 w 284"/>
                <a:gd name="T29" fmla="*/ 52 h 283"/>
                <a:gd name="T30" fmla="*/ 273 w 284"/>
                <a:gd name="T31" fmla="*/ 86 h 283"/>
                <a:gd name="T32" fmla="*/ 283 w 284"/>
                <a:gd name="T33" fmla="*/ 127 h 283"/>
                <a:gd name="T34" fmla="*/ 283 w 284"/>
                <a:gd name="T35" fmla="*/ 156 h 283"/>
                <a:gd name="T36" fmla="*/ 273 w 284"/>
                <a:gd name="T37" fmla="*/ 197 h 283"/>
                <a:gd name="T38" fmla="*/ 252 w 284"/>
                <a:gd name="T39" fmla="*/ 231 h 283"/>
                <a:gd name="T40" fmla="*/ 221 w 284"/>
                <a:gd name="T41" fmla="*/ 259 h 283"/>
                <a:gd name="T42" fmla="*/ 184 w 284"/>
                <a:gd name="T43" fmla="*/ 277 h 283"/>
                <a:gd name="T44" fmla="*/ 143 w 284"/>
                <a:gd name="T45" fmla="*/ 283 h 283"/>
                <a:gd name="T46" fmla="*/ 143 w 284"/>
                <a:gd name="T47" fmla="*/ 57 h 283"/>
                <a:gd name="T48" fmla="*/ 117 w 284"/>
                <a:gd name="T49" fmla="*/ 61 h 283"/>
                <a:gd name="T50" fmla="*/ 94 w 284"/>
                <a:gd name="T51" fmla="*/ 71 h 283"/>
                <a:gd name="T52" fmla="*/ 77 w 284"/>
                <a:gd name="T53" fmla="*/ 88 h 283"/>
                <a:gd name="T54" fmla="*/ 64 w 284"/>
                <a:gd name="T55" fmla="*/ 108 h 283"/>
                <a:gd name="T56" fmla="*/ 58 w 284"/>
                <a:gd name="T57" fmla="*/ 132 h 283"/>
                <a:gd name="T58" fmla="*/ 58 w 284"/>
                <a:gd name="T59" fmla="*/ 151 h 283"/>
                <a:gd name="T60" fmla="*/ 64 w 284"/>
                <a:gd name="T61" fmla="*/ 175 h 283"/>
                <a:gd name="T62" fmla="*/ 77 w 284"/>
                <a:gd name="T63" fmla="*/ 196 h 283"/>
                <a:gd name="T64" fmla="*/ 94 w 284"/>
                <a:gd name="T65" fmla="*/ 212 h 283"/>
                <a:gd name="T66" fmla="*/ 117 w 284"/>
                <a:gd name="T67" fmla="*/ 222 h 283"/>
                <a:gd name="T68" fmla="*/ 143 w 284"/>
                <a:gd name="T69" fmla="*/ 226 h 283"/>
                <a:gd name="T70" fmla="*/ 159 w 284"/>
                <a:gd name="T71" fmla="*/ 225 h 283"/>
                <a:gd name="T72" fmla="*/ 183 w 284"/>
                <a:gd name="T73" fmla="*/ 216 h 283"/>
                <a:gd name="T74" fmla="*/ 202 w 284"/>
                <a:gd name="T75" fmla="*/ 202 h 283"/>
                <a:gd name="T76" fmla="*/ 217 w 284"/>
                <a:gd name="T77" fmla="*/ 182 h 283"/>
                <a:gd name="T78" fmla="*/ 226 w 284"/>
                <a:gd name="T79" fmla="*/ 159 h 283"/>
                <a:gd name="T80" fmla="*/ 228 w 284"/>
                <a:gd name="T81" fmla="*/ 141 h 283"/>
                <a:gd name="T82" fmla="*/ 224 w 284"/>
                <a:gd name="T83" fmla="*/ 116 h 283"/>
                <a:gd name="T84" fmla="*/ 212 w 284"/>
                <a:gd name="T85" fmla="*/ 94 h 283"/>
                <a:gd name="T86" fmla="*/ 196 w 284"/>
                <a:gd name="T87" fmla="*/ 76 h 283"/>
                <a:gd name="T88" fmla="*/ 175 w 284"/>
                <a:gd name="T89" fmla="*/ 63 h 283"/>
                <a:gd name="T90" fmla="*/ 151 w 284"/>
                <a:gd name="T91" fmla="*/ 57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4" h="283">
                  <a:moveTo>
                    <a:pt x="143" y="283"/>
                  </a:moveTo>
                  <a:lnTo>
                    <a:pt x="143" y="283"/>
                  </a:lnTo>
                  <a:lnTo>
                    <a:pt x="128" y="283"/>
                  </a:lnTo>
                  <a:lnTo>
                    <a:pt x="113" y="280"/>
                  </a:lnTo>
                  <a:lnTo>
                    <a:pt x="100" y="277"/>
                  </a:lnTo>
                  <a:lnTo>
                    <a:pt x="87" y="272"/>
                  </a:lnTo>
                  <a:lnTo>
                    <a:pt x="75" y="266"/>
                  </a:lnTo>
                  <a:lnTo>
                    <a:pt x="63" y="259"/>
                  </a:lnTo>
                  <a:lnTo>
                    <a:pt x="52" y="251"/>
                  </a:lnTo>
                  <a:lnTo>
                    <a:pt x="42" y="241"/>
                  </a:lnTo>
                  <a:lnTo>
                    <a:pt x="33" y="231"/>
                  </a:lnTo>
                  <a:lnTo>
                    <a:pt x="25" y="220"/>
                  </a:lnTo>
                  <a:lnTo>
                    <a:pt x="17" y="209"/>
                  </a:lnTo>
                  <a:lnTo>
                    <a:pt x="11" y="197"/>
                  </a:lnTo>
                  <a:lnTo>
                    <a:pt x="7" y="184"/>
                  </a:lnTo>
                  <a:lnTo>
                    <a:pt x="3" y="170"/>
                  </a:lnTo>
                  <a:lnTo>
                    <a:pt x="1" y="156"/>
                  </a:lnTo>
                  <a:lnTo>
                    <a:pt x="0" y="141"/>
                  </a:lnTo>
                  <a:lnTo>
                    <a:pt x="0" y="141"/>
                  </a:lnTo>
                  <a:lnTo>
                    <a:pt x="1" y="127"/>
                  </a:lnTo>
                  <a:lnTo>
                    <a:pt x="3" y="113"/>
                  </a:lnTo>
                  <a:lnTo>
                    <a:pt x="7" y="99"/>
                  </a:lnTo>
                  <a:lnTo>
                    <a:pt x="11" y="86"/>
                  </a:lnTo>
                  <a:lnTo>
                    <a:pt x="17" y="74"/>
                  </a:lnTo>
                  <a:lnTo>
                    <a:pt x="25" y="63"/>
                  </a:lnTo>
                  <a:lnTo>
                    <a:pt x="33" y="52"/>
                  </a:lnTo>
                  <a:lnTo>
                    <a:pt x="42" y="41"/>
                  </a:lnTo>
                  <a:lnTo>
                    <a:pt x="52" y="32"/>
                  </a:lnTo>
                  <a:lnTo>
                    <a:pt x="63" y="24"/>
                  </a:lnTo>
                  <a:lnTo>
                    <a:pt x="75" y="17"/>
                  </a:lnTo>
                  <a:lnTo>
                    <a:pt x="87" y="11"/>
                  </a:lnTo>
                  <a:lnTo>
                    <a:pt x="100" y="6"/>
                  </a:lnTo>
                  <a:lnTo>
                    <a:pt x="113" y="3"/>
                  </a:lnTo>
                  <a:lnTo>
                    <a:pt x="128" y="0"/>
                  </a:lnTo>
                  <a:lnTo>
                    <a:pt x="143" y="0"/>
                  </a:lnTo>
                  <a:lnTo>
                    <a:pt x="143" y="0"/>
                  </a:lnTo>
                  <a:lnTo>
                    <a:pt x="157" y="0"/>
                  </a:lnTo>
                  <a:lnTo>
                    <a:pt x="171" y="3"/>
                  </a:lnTo>
                  <a:lnTo>
                    <a:pt x="184" y="6"/>
                  </a:lnTo>
                  <a:lnTo>
                    <a:pt x="197" y="11"/>
                  </a:lnTo>
                  <a:lnTo>
                    <a:pt x="209" y="17"/>
                  </a:lnTo>
                  <a:lnTo>
                    <a:pt x="221" y="24"/>
                  </a:lnTo>
                  <a:lnTo>
                    <a:pt x="233" y="32"/>
                  </a:lnTo>
                  <a:lnTo>
                    <a:pt x="243" y="41"/>
                  </a:lnTo>
                  <a:lnTo>
                    <a:pt x="252" y="52"/>
                  </a:lnTo>
                  <a:lnTo>
                    <a:pt x="260" y="63"/>
                  </a:lnTo>
                  <a:lnTo>
                    <a:pt x="267" y="74"/>
                  </a:lnTo>
                  <a:lnTo>
                    <a:pt x="273" y="86"/>
                  </a:lnTo>
                  <a:lnTo>
                    <a:pt x="278" y="99"/>
                  </a:lnTo>
                  <a:lnTo>
                    <a:pt x="281" y="113"/>
                  </a:lnTo>
                  <a:lnTo>
                    <a:pt x="283" y="127"/>
                  </a:lnTo>
                  <a:lnTo>
                    <a:pt x="284" y="141"/>
                  </a:lnTo>
                  <a:lnTo>
                    <a:pt x="284" y="141"/>
                  </a:lnTo>
                  <a:lnTo>
                    <a:pt x="283" y="156"/>
                  </a:lnTo>
                  <a:lnTo>
                    <a:pt x="281" y="170"/>
                  </a:lnTo>
                  <a:lnTo>
                    <a:pt x="278" y="184"/>
                  </a:lnTo>
                  <a:lnTo>
                    <a:pt x="273" y="197"/>
                  </a:lnTo>
                  <a:lnTo>
                    <a:pt x="267" y="209"/>
                  </a:lnTo>
                  <a:lnTo>
                    <a:pt x="260" y="220"/>
                  </a:lnTo>
                  <a:lnTo>
                    <a:pt x="252" y="231"/>
                  </a:lnTo>
                  <a:lnTo>
                    <a:pt x="243" y="241"/>
                  </a:lnTo>
                  <a:lnTo>
                    <a:pt x="233" y="251"/>
                  </a:lnTo>
                  <a:lnTo>
                    <a:pt x="221" y="259"/>
                  </a:lnTo>
                  <a:lnTo>
                    <a:pt x="209" y="266"/>
                  </a:lnTo>
                  <a:lnTo>
                    <a:pt x="197" y="272"/>
                  </a:lnTo>
                  <a:lnTo>
                    <a:pt x="184" y="277"/>
                  </a:lnTo>
                  <a:lnTo>
                    <a:pt x="171" y="280"/>
                  </a:lnTo>
                  <a:lnTo>
                    <a:pt x="157" y="283"/>
                  </a:lnTo>
                  <a:lnTo>
                    <a:pt x="143" y="283"/>
                  </a:lnTo>
                  <a:lnTo>
                    <a:pt x="143" y="283"/>
                  </a:lnTo>
                  <a:close/>
                  <a:moveTo>
                    <a:pt x="143" y="57"/>
                  </a:moveTo>
                  <a:lnTo>
                    <a:pt x="143" y="57"/>
                  </a:lnTo>
                  <a:lnTo>
                    <a:pt x="134" y="57"/>
                  </a:lnTo>
                  <a:lnTo>
                    <a:pt x="126" y="59"/>
                  </a:lnTo>
                  <a:lnTo>
                    <a:pt x="117" y="61"/>
                  </a:lnTo>
                  <a:lnTo>
                    <a:pt x="109" y="63"/>
                  </a:lnTo>
                  <a:lnTo>
                    <a:pt x="101" y="67"/>
                  </a:lnTo>
                  <a:lnTo>
                    <a:pt x="94" y="71"/>
                  </a:lnTo>
                  <a:lnTo>
                    <a:pt x="88" y="76"/>
                  </a:lnTo>
                  <a:lnTo>
                    <a:pt x="82" y="82"/>
                  </a:lnTo>
                  <a:lnTo>
                    <a:pt x="77" y="88"/>
                  </a:lnTo>
                  <a:lnTo>
                    <a:pt x="72" y="94"/>
                  </a:lnTo>
                  <a:lnTo>
                    <a:pt x="68" y="101"/>
                  </a:lnTo>
                  <a:lnTo>
                    <a:pt x="64" y="108"/>
                  </a:lnTo>
                  <a:lnTo>
                    <a:pt x="61" y="116"/>
                  </a:lnTo>
                  <a:lnTo>
                    <a:pt x="59" y="124"/>
                  </a:lnTo>
                  <a:lnTo>
                    <a:pt x="58" y="132"/>
                  </a:lnTo>
                  <a:lnTo>
                    <a:pt x="57" y="141"/>
                  </a:lnTo>
                  <a:lnTo>
                    <a:pt x="57" y="141"/>
                  </a:lnTo>
                  <a:lnTo>
                    <a:pt x="58" y="151"/>
                  </a:lnTo>
                  <a:lnTo>
                    <a:pt x="59" y="159"/>
                  </a:lnTo>
                  <a:lnTo>
                    <a:pt x="61" y="167"/>
                  </a:lnTo>
                  <a:lnTo>
                    <a:pt x="64" y="175"/>
                  </a:lnTo>
                  <a:lnTo>
                    <a:pt x="68" y="182"/>
                  </a:lnTo>
                  <a:lnTo>
                    <a:pt x="72" y="189"/>
                  </a:lnTo>
                  <a:lnTo>
                    <a:pt x="77" y="196"/>
                  </a:lnTo>
                  <a:lnTo>
                    <a:pt x="82" y="202"/>
                  </a:lnTo>
                  <a:lnTo>
                    <a:pt x="88" y="207"/>
                  </a:lnTo>
                  <a:lnTo>
                    <a:pt x="94" y="212"/>
                  </a:lnTo>
                  <a:lnTo>
                    <a:pt x="101" y="216"/>
                  </a:lnTo>
                  <a:lnTo>
                    <a:pt x="109" y="220"/>
                  </a:lnTo>
                  <a:lnTo>
                    <a:pt x="117" y="222"/>
                  </a:lnTo>
                  <a:lnTo>
                    <a:pt x="126" y="225"/>
                  </a:lnTo>
                  <a:lnTo>
                    <a:pt x="134" y="226"/>
                  </a:lnTo>
                  <a:lnTo>
                    <a:pt x="143" y="226"/>
                  </a:lnTo>
                  <a:lnTo>
                    <a:pt x="143" y="226"/>
                  </a:lnTo>
                  <a:lnTo>
                    <a:pt x="151" y="226"/>
                  </a:lnTo>
                  <a:lnTo>
                    <a:pt x="159" y="225"/>
                  </a:lnTo>
                  <a:lnTo>
                    <a:pt x="168" y="222"/>
                  </a:lnTo>
                  <a:lnTo>
                    <a:pt x="175" y="220"/>
                  </a:lnTo>
                  <a:lnTo>
                    <a:pt x="183" y="216"/>
                  </a:lnTo>
                  <a:lnTo>
                    <a:pt x="190" y="212"/>
                  </a:lnTo>
                  <a:lnTo>
                    <a:pt x="196" y="207"/>
                  </a:lnTo>
                  <a:lnTo>
                    <a:pt x="202" y="202"/>
                  </a:lnTo>
                  <a:lnTo>
                    <a:pt x="207" y="196"/>
                  </a:lnTo>
                  <a:lnTo>
                    <a:pt x="212" y="189"/>
                  </a:lnTo>
                  <a:lnTo>
                    <a:pt x="217" y="182"/>
                  </a:lnTo>
                  <a:lnTo>
                    <a:pt x="220" y="175"/>
                  </a:lnTo>
                  <a:lnTo>
                    <a:pt x="224" y="167"/>
                  </a:lnTo>
                  <a:lnTo>
                    <a:pt x="226" y="159"/>
                  </a:lnTo>
                  <a:lnTo>
                    <a:pt x="227" y="151"/>
                  </a:lnTo>
                  <a:lnTo>
                    <a:pt x="228" y="141"/>
                  </a:lnTo>
                  <a:lnTo>
                    <a:pt x="228" y="141"/>
                  </a:lnTo>
                  <a:lnTo>
                    <a:pt x="227" y="132"/>
                  </a:lnTo>
                  <a:lnTo>
                    <a:pt x="226" y="124"/>
                  </a:lnTo>
                  <a:lnTo>
                    <a:pt x="224" y="116"/>
                  </a:lnTo>
                  <a:lnTo>
                    <a:pt x="220" y="108"/>
                  </a:lnTo>
                  <a:lnTo>
                    <a:pt x="217" y="101"/>
                  </a:lnTo>
                  <a:lnTo>
                    <a:pt x="212" y="94"/>
                  </a:lnTo>
                  <a:lnTo>
                    <a:pt x="207" y="88"/>
                  </a:lnTo>
                  <a:lnTo>
                    <a:pt x="202" y="82"/>
                  </a:lnTo>
                  <a:lnTo>
                    <a:pt x="196" y="76"/>
                  </a:lnTo>
                  <a:lnTo>
                    <a:pt x="190" y="71"/>
                  </a:lnTo>
                  <a:lnTo>
                    <a:pt x="183" y="67"/>
                  </a:lnTo>
                  <a:lnTo>
                    <a:pt x="175" y="63"/>
                  </a:lnTo>
                  <a:lnTo>
                    <a:pt x="168" y="61"/>
                  </a:lnTo>
                  <a:lnTo>
                    <a:pt x="159" y="59"/>
                  </a:lnTo>
                  <a:lnTo>
                    <a:pt x="151" y="57"/>
                  </a:lnTo>
                  <a:lnTo>
                    <a:pt x="143" y="57"/>
                  </a:lnTo>
                  <a:lnTo>
                    <a:pt x="143"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47" name="Freeform 318">
              <a:extLst>
                <a:ext uri="{FF2B5EF4-FFF2-40B4-BE49-F238E27FC236}">
                  <a16:creationId xmlns:a16="http://schemas.microsoft.com/office/drawing/2014/main" id="{D9590452-9970-822D-7F54-D0C4BCDE8F9A}"/>
                </a:ext>
              </a:extLst>
            </p:cNvPr>
            <p:cNvSpPr>
              <a:spLocks noEditPoints="1"/>
            </p:cNvSpPr>
            <p:nvPr/>
          </p:nvSpPr>
          <p:spPr bwMode="auto">
            <a:xfrm>
              <a:off x="2795588" y="3181351"/>
              <a:ext cx="122238" cy="68263"/>
            </a:xfrm>
            <a:custGeom>
              <a:avLst/>
              <a:gdLst>
                <a:gd name="T0" fmla="*/ 29 w 459"/>
                <a:gd name="T1" fmla="*/ 258 h 258"/>
                <a:gd name="T2" fmla="*/ 23 w 459"/>
                <a:gd name="T3" fmla="*/ 258 h 258"/>
                <a:gd name="T4" fmla="*/ 13 w 459"/>
                <a:gd name="T5" fmla="*/ 253 h 258"/>
                <a:gd name="T6" fmla="*/ 4 w 459"/>
                <a:gd name="T7" fmla="*/ 246 h 258"/>
                <a:gd name="T8" fmla="*/ 0 w 459"/>
                <a:gd name="T9" fmla="*/ 236 h 258"/>
                <a:gd name="T10" fmla="*/ 0 w 459"/>
                <a:gd name="T11" fmla="*/ 230 h 258"/>
                <a:gd name="T12" fmla="*/ 4 w 459"/>
                <a:gd name="T13" fmla="*/ 183 h 258"/>
                <a:gd name="T14" fmla="*/ 18 w 459"/>
                <a:gd name="T15" fmla="*/ 141 h 258"/>
                <a:gd name="T16" fmla="*/ 39 w 459"/>
                <a:gd name="T17" fmla="*/ 101 h 258"/>
                <a:gd name="T18" fmla="*/ 67 w 459"/>
                <a:gd name="T19" fmla="*/ 68 h 258"/>
                <a:gd name="T20" fmla="*/ 101 w 459"/>
                <a:gd name="T21" fmla="*/ 40 h 258"/>
                <a:gd name="T22" fmla="*/ 140 w 459"/>
                <a:gd name="T23" fmla="*/ 18 h 258"/>
                <a:gd name="T24" fmla="*/ 183 w 459"/>
                <a:gd name="T25" fmla="*/ 5 h 258"/>
                <a:gd name="T26" fmla="*/ 230 w 459"/>
                <a:gd name="T27" fmla="*/ 0 h 258"/>
                <a:gd name="T28" fmla="*/ 253 w 459"/>
                <a:gd name="T29" fmla="*/ 1 h 258"/>
                <a:gd name="T30" fmla="*/ 297 w 459"/>
                <a:gd name="T31" fmla="*/ 10 h 258"/>
                <a:gd name="T32" fmla="*/ 339 w 459"/>
                <a:gd name="T33" fmla="*/ 29 h 258"/>
                <a:gd name="T34" fmla="*/ 375 w 459"/>
                <a:gd name="T35" fmla="*/ 53 h 258"/>
                <a:gd name="T36" fmla="*/ 406 w 459"/>
                <a:gd name="T37" fmla="*/ 84 h 258"/>
                <a:gd name="T38" fmla="*/ 431 w 459"/>
                <a:gd name="T39" fmla="*/ 120 h 258"/>
                <a:gd name="T40" fmla="*/ 448 w 459"/>
                <a:gd name="T41" fmla="*/ 162 h 258"/>
                <a:gd name="T42" fmla="*/ 457 w 459"/>
                <a:gd name="T43" fmla="*/ 206 h 258"/>
                <a:gd name="T44" fmla="*/ 459 w 459"/>
                <a:gd name="T45" fmla="*/ 230 h 258"/>
                <a:gd name="T46" fmla="*/ 456 w 459"/>
                <a:gd name="T47" fmla="*/ 241 h 258"/>
                <a:gd name="T48" fmla="*/ 450 w 459"/>
                <a:gd name="T49" fmla="*/ 250 h 258"/>
                <a:gd name="T50" fmla="*/ 441 w 459"/>
                <a:gd name="T51" fmla="*/ 256 h 258"/>
                <a:gd name="T52" fmla="*/ 430 w 459"/>
                <a:gd name="T53" fmla="*/ 258 h 258"/>
                <a:gd name="T54" fmla="*/ 59 w 459"/>
                <a:gd name="T55" fmla="*/ 201 h 258"/>
                <a:gd name="T56" fmla="*/ 399 w 459"/>
                <a:gd name="T57" fmla="*/ 201 h 258"/>
                <a:gd name="T58" fmla="*/ 391 w 459"/>
                <a:gd name="T59" fmla="*/ 172 h 258"/>
                <a:gd name="T60" fmla="*/ 379 w 459"/>
                <a:gd name="T61" fmla="*/ 145 h 258"/>
                <a:gd name="T62" fmla="*/ 362 w 459"/>
                <a:gd name="T63" fmla="*/ 119 h 258"/>
                <a:gd name="T64" fmla="*/ 342 w 459"/>
                <a:gd name="T65" fmla="*/ 98 h 258"/>
                <a:gd name="T66" fmla="*/ 318 w 459"/>
                <a:gd name="T67" fmla="*/ 81 h 258"/>
                <a:gd name="T68" fmla="*/ 290 w 459"/>
                <a:gd name="T69" fmla="*/ 68 h 258"/>
                <a:gd name="T70" fmla="*/ 261 w 459"/>
                <a:gd name="T71" fmla="*/ 60 h 258"/>
                <a:gd name="T72" fmla="*/ 230 w 459"/>
                <a:gd name="T73" fmla="*/ 57 h 258"/>
                <a:gd name="T74" fmla="*/ 214 w 459"/>
                <a:gd name="T75" fmla="*/ 58 h 258"/>
                <a:gd name="T76" fmla="*/ 183 w 459"/>
                <a:gd name="T77" fmla="*/ 64 h 258"/>
                <a:gd name="T78" fmla="*/ 155 w 459"/>
                <a:gd name="T79" fmla="*/ 74 h 258"/>
                <a:gd name="T80" fmla="*/ 129 w 459"/>
                <a:gd name="T81" fmla="*/ 89 h 258"/>
                <a:gd name="T82" fmla="*/ 106 w 459"/>
                <a:gd name="T83" fmla="*/ 108 h 258"/>
                <a:gd name="T84" fmla="*/ 87 w 459"/>
                <a:gd name="T85" fmla="*/ 132 h 258"/>
                <a:gd name="T86" fmla="*/ 72 w 459"/>
                <a:gd name="T87" fmla="*/ 158 h 258"/>
                <a:gd name="T88" fmla="*/ 62 w 459"/>
                <a:gd name="T89" fmla="*/ 186 h 258"/>
                <a:gd name="T90" fmla="*/ 59 w 459"/>
                <a:gd name="T91" fmla="*/ 201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9" h="258">
                  <a:moveTo>
                    <a:pt x="430" y="258"/>
                  </a:moveTo>
                  <a:lnTo>
                    <a:pt x="29" y="258"/>
                  </a:lnTo>
                  <a:lnTo>
                    <a:pt x="29" y="258"/>
                  </a:lnTo>
                  <a:lnTo>
                    <a:pt x="23" y="258"/>
                  </a:lnTo>
                  <a:lnTo>
                    <a:pt x="18" y="256"/>
                  </a:lnTo>
                  <a:lnTo>
                    <a:pt x="13" y="253"/>
                  </a:lnTo>
                  <a:lnTo>
                    <a:pt x="9" y="250"/>
                  </a:lnTo>
                  <a:lnTo>
                    <a:pt x="4" y="246"/>
                  </a:lnTo>
                  <a:lnTo>
                    <a:pt x="2" y="241"/>
                  </a:lnTo>
                  <a:lnTo>
                    <a:pt x="0" y="236"/>
                  </a:lnTo>
                  <a:lnTo>
                    <a:pt x="0" y="230"/>
                  </a:lnTo>
                  <a:lnTo>
                    <a:pt x="0" y="230"/>
                  </a:lnTo>
                  <a:lnTo>
                    <a:pt x="1" y="206"/>
                  </a:lnTo>
                  <a:lnTo>
                    <a:pt x="4" y="183"/>
                  </a:lnTo>
                  <a:lnTo>
                    <a:pt x="11" y="162"/>
                  </a:lnTo>
                  <a:lnTo>
                    <a:pt x="18" y="141"/>
                  </a:lnTo>
                  <a:lnTo>
                    <a:pt x="28" y="120"/>
                  </a:lnTo>
                  <a:lnTo>
                    <a:pt x="39" y="101"/>
                  </a:lnTo>
                  <a:lnTo>
                    <a:pt x="52" y="84"/>
                  </a:lnTo>
                  <a:lnTo>
                    <a:pt x="67" y="68"/>
                  </a:lnTo>
                  <a:lnTo>
                    <a:pt x="83" y="53"/>
                  </a:lnTo>
                  <a:lnTo>
                    <a:pt x="101" y="40"/>
                  </a:lnTo>
                  <a:lnTo>
                    <a:pt x="120" y="29"/>
                  </a:lnTo>
                  <a:lnTo>
                    <a:pt x="140" y="18"/>
                  </a:lnTo>
                  <a:lnTo>
                    <a:pt x="161" y="10"/>
                  </a:lnTo>
                  <a:lnTo>
                    <a:pt x="183" y="5"/>
                  </a:lnTo>
                  <a:lnTo>
                    <a:pt x="205" y="1"/>
                  </a:lnTo>
                  <a:lnTo>
                    <a:pt x="230" y="0"/>
                  </a:lnTo>
                  <a:lnTo>
                    <a:pt x="230" y="0"/>
                  </a:lnTo>
                  <a:lnTo>
                    <a:pt x="253" y="1"/>
                  </a:lnTo>
                  <a:lnTo>
                    <a:pt x="275" y="5"/>
                  </a:lnTo>
                  <a:lnTo>
                    <a:pt x="297" y="10"/>
                  </a:lnTo>
                  <a:lnTo>
                    <a:pt x="319" y="18"/>
                  </a:lnTo>
                  <a:lnTo>
                    <a:pt x="339" y="29"/>
                  </a:lnTo>
                  <a:lnTo>
                    <a:pt x="357" y="40"/>
                  </a:lnTo>
                  <a:lnTo>
                    <a:pt x="375" y="53"/>
                  </a:lnTo>
                  <a:lnTo>
                    <a:pt x="391" y="68"/>
                  </a:lnTo>
                  <a:lnTo>
                    <a:pt x="406" y="84"/>
                  </a:lnTo>
                  <a:lnTo>
                    <a:pt x="420" y="101"/>
                  </a:lnTo>
                  <a:lnTo>
                    <a:pt x="431" y="120"/>
                  </a:lnTo>
                  <a:lnTo>
                    <a:pt x="441" y="141"/>
                  </a:lnTo>
                  <a:lnTo>
                    <a:pt x="448" y="162"/>
                  </a:lnTo>
                  <a:lnTo>
                    <a:pt x="454" y="183"/>
                  </a:lnTo>
                  <a:lnTo>
                    <a:pt x="457" y="206"/>
                  </a:lnTo>
                  <a:lnTo>
                    <a:pt x="459" y="230"/>
                  </a:lnTo>
                  <a:lnTo>
                    <a:pt x="459" y="230"/>
                  </a:lnTo>
                  <a:lnTo>
                    <a:pt x="458" y="236"/>
                  </a:lnTo>
                  <a:lnTo>
                    <a:pt x="456" y="241"/>
                  </a:lnTo>
                  <a:lnTo>
                    <a:pt x="454" y="246"/>
                  </a:lnTo>
                  <a:lnTo>
                    <a:pt x="450" y="250"/>
                  </a:lnTo>
                  <a:lnTo>
                    <a:pt x="446" y="253"/>
                  </a:lnTo>
                  <a:lnTo>
                    <a:pt x="441" y="256"/>
                  </a:lnTo>
                  <a:lnTo>
                    <a:pt x="436" y="258"/>
                  </a:lnTo>
                  <a:lnTo>
                    <a:pt x="430" y="258"/>
                  </a:lnTo>
                  <a:lnTo>
                    <a:pt x="430" y="258"/>
                  </a:lnTo>
                  <a:close/>
                  <a:moveTo>
                    <a:pt x="59" y="201"/>
                  </a:moveTo>
                  <a:lnTo>
                    <a:pt x="399" y="201"/>
                  </a:lnTo>
                  <a:lnTo>
                    <a:pt x="399" y="201"/>
                  </a:lnTo>
                  <a:lnTo>
                    <a:pt x="396" y="186"/>
                  </a:lnTo>
                  <a:lnTo>
                    <a:pt x="391" y="172"/>
                  </a:lnTo>
                  <a:lnTo>
                    <a:pt x="386" y="158"/>
                  </a:lnTo>
                  <a:lnTo>
                    <a:pt x="379" y="145"/>
                  </a:lnTo>
                  <a:lnTo>
                    <a:pt x="371" y="132"/>
                  </a:lnTo>
                  <a:lnTo>
                    <a:pt x="362" y="119"/>
                  </a:lnTo>
                  <a:lnTo>
                    <a:pt x="352" y="108"/>
                  </a:lnTo>
                  <a:lnTo>
                    <a:pt x="342" y="98"/>
                  </a:lnTo>
                  <a:lnTo>
                    <a:pt x="330" y="89"/>
                  </a:lnTo>
                  <a:lnTo>
                    <a:pt x="318" y="81"/>
                  </a:lnTo>
                  <a:lnTo>
                    <a:pt x="303" y="74"/>
                  </a:lnTo>
                  <a:lnTo>
                    <a:pt x="290" y="68"/>
                  </a:lnTo>
                  <a:lnTo>
                    <a:pt x="275" y="64"/>
                  </a:lnTo>
                  <a:lnTo>
                    <a:pt x="261" y="60"/>
                  </a:lnTo>
                  <a:lnTo>
                    <a:pt x="245" y="58"/>
                  </a:lnTo>
                  <a:lnTo>
                    <a:pt x="230" y="57"/>
                  </a:lnTo>
                  <a:lnTo>
                    <a:pt x="230" y="57"/>
                  </a:lnTo>
                  <a:lnTo>
                    <a:pt x="214" y="58"/>
                  </a:lnTo>
                  <a:lnTo>
                    <a:pt x="198" y="60"/>
                  </a:lnTo>
                  <a:lnTo>
                    <a:pt x="183" y="64"/>
                  </a:lnTo>
                  <a:lnTo>
                    <a:pt x="168" y="68"/>
                  </a:lnTo>
                  <a:lnTo>
                    <a:pt x="155" y="74"/>
                  </a:lnTo>
                  <a:lnTo>
                    <a:pt x="142" y="81"/>
                  </a:lnTo>
                  <a:lnTo>
                    <a:pt x="129" y="89"/>
                  </a:lnTo>
                  <a:lnTo>
                    <a:pt x="118" y="98"/>
                  </a:lnTo>
                  <a:lnTo>
                    <a:pt x="106" y="108"/>
                  </a:lnTo>
                  <a:lnTo>
                    <a:pt x="96" y="119"/>
                  </a:lnTo>
                  <a:lnTo>
                    <a:pt x="87" y="132"/>
                  </a:lnTo>
                  <a:lnTo>
                    <a:pt x="79" y="145"/>
                  </a:lnTo>
                  <a:lnTo>
                    <a:pt x="72" y="158"/>
                  </a:lnTo>
                  <a:lnTo>
                    <a:pt x="67" y="172"/>
                  </a:lnTo>
                  <a:lnTo>
                    <a:pt x="62" y="186"/>
                  </a:lnTo>
                  <a:lnTo>
                    <a:pt x="59" y="201"/>
                  </a:lnTo>
                  <a:lnTo>
                    <a:pt x="59" y="2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48" name="Freeform 319">
              <a:extLst>
                <a:ext uri="{FF2B5EF4-FFF2-40B4-BE49-F238E27FC236}">
                  <a16:creationId xmlns:a16="http://schemas.microsoft.com/office/drawing/2014/main" id="{6CB8A255-4996-447F-5D65-79ED72AEF6E0}"/>
                </a:ext>
              </a:extLst>
            </p:cNvPr>
            <p:cNvSpPr>
              <a:spLocks/>
            </p:cNvSpPr>
            <p:nvPr/>
          </p:nvSpPr>
          <p:spPr bwMode="auto">
            <a:xfrm>
              <a:off x="2736850" y="3068638"/>
              <a:ext cx="239713" cy="30163"/>
            </a:xfrm>
            <a:custGeom>
              <a:avLst/>
              <a:gdLst>
                <a:gd name="T0" fmla="*/ 878 w 907"/>
                <a:gd name="T1" fmla="*/ 112 h 112"/>
                <a:gd name="T2" fmla="*/ 878 w 907"/>
                <a:gd name="T3" fmla="*/ 112 h 112"/>
                <a:gd name="T4" fmla="*/ 873 w 907"/>
                <a:gd name="T5" fmla="*/ 111 h 112"/>
                <a:gd name="T6" fmla="*/ 868 w 907"/>
                <a:gd name="T7" fmla="*/ 110 h 112"/>
                <a:gd name="T8" fmla="*/ 863 w 907"/>
                <a:gd name="T9" fmla="*/ 107 h 112"/>
                <a:gd name="T10" fmla="*/ 859 w 907"/>
                <a:gd name="T11" fmla="*/ 104 h 112"/>
                <a:gd name="T12" fmla="*/ 855 w 907"/>
                <a:gd name="T13" fmla="*/ 99 h 112"/>
                <a:gd name="T14" fmla="*/ 853 w 907"/>
                <a:gd name="T15" fmla="*/ 95 h 112"/>
                <a:gd name="T16" fmla="*/ 851 w 907"/>
                <a:gd name="T17" fmla="*/ 89 h 112"/>
                <a:gd name="T18" fmla="*/ 850 w 907"/>
                <a:gd name="T19" fmla="*/ 84 h 112"/>
                <a:gd name="T20" fmla="*/ 850 w 907"/>
                <a:gd name="T21" fmla="*/ 57 h 112"/>
                <a:gd name="T22" fmla="*/ 57 w 907"/>
                <a:gd name="T23" fmla="*/ 57 h 112"/>
                <a:gd name="T24" fmla="*/ 57 w 907"/>
                <a:gd name="T25" fmla="*/ 84 h 112"/>
                <a:gd name="T26" fmla="*/ 57 w 907"/>
                <a:gd name="T27" fmla="*/ 84 h 112"/>
                <a:gd name="T28" fmla="*/ 56 w 907"/>
                <a:gd name="T29" fmla="*/ 89 h 112"/>
                <a:gd name="T30" fmla="*/ 54 w 907"/>
                <a:gd name="T31" fmla="*/ 95 h 112"/>
                <a:gd name="T32" fmla="*/ 52 w 907"/>
                <a:gd name="T33" fmla="*/ 99 h 112"/>
                <a:gd name="T34" fmla="*/ 48 w 907"/>
                <a:gd name="T35" fmla="*/ 104 h 112"/>
                <a:gd name="T36" fmla="*/ 44 w 907"/>
                <a:gd name="T37" fmla="*/ 107 h 112"/>
                <a:gd name="T38" fmla="*/ 40 w 907"/>
                <a:gd name="T39" fmla="*/ 110 h 112"/>
                <a:gd name="T40" fmla="*/ 34 w 907"/>
                <a:gd name="T41" fmla="*/ 111 h 112"/>
                <a:gd name="T42" fmla="*/ 29 w 907"/>
                <a:gd name="T43" fmla="*/ 112 h 112"/>
                <a:gd name="T44" fmla="*/ 29 w 907"/>
                <a:gd name="T45" fmla="*/ 112 h 112"/>
                <a:gd name="T46" fmla="*/ 22 w 907"/>
                <a:gd name="T47" fmla="*/ 111 h 112"/>
                <a:gd name="T48" fmla="*/ 17 w 907"/>
                <a:gd name="T49" fmla="*/ 110 h 112"/>
                <a:gd name="T50" fmla="*/ 12 w 907"/>
                <a:gd name="T51" fmla="*/ 107 h 112"/>
                <a:gd name="T52" fmla="*/ 8 w 907"/>
                <a:gd name="T53" fmla="*/ 104 h 112"/>
                <a:gd name="T54" fmla="*/ 4 w 907"/>
                <a:gd name="T55" fmla="*/ 99 h 112"/>
                <a:gd name="T56" fmla="*/ 2 w 907"/>
                <a:gd name="T57" fmla="*/ 95 h 112"/>
                <a:gd name="T58" fmla="*/ 0 w 907"/>
                <a:gd name="T59" fmla="*/ 89 h 112"/>
                <a:gd name="T60" fmla="*/ 0 w 907"/>
                <a:gd name="T61" fmla="*/ 84 h 112"/>
                <a:gd name="T62" fmla="*/ 0 w 907"/>
                <a:gd name="T63" fmla="*/ 28 h 112"/>
                <a:gd name="T64" fmla="*/ 0 w 907"/>
                <a:gd name="T65" fmla="*/ 28 h 112"/>
                <a:gd name="T66" fmla="*/ 0 w 907"/>
                <a:gd name="T67" fmla="*/ 22 h 112"/>
                <a:gd name="T68" fmla="*/ 2 w 907"/>
                <a:gd name="T69" fmla="*/ 17 h 112"/>
                <a:gd name="T70" fmla="*/ 4 w 907"/>
                <a:gd name="T71" fmla="*/ 12 h 112"/>
                <a:gd name="T72" fmla="*/ 8 w 907"/>
                <a:gd name="T73" fmla="*/ 8 h 112"/>
                <a:gd name="T74" fmla="*/ 12 w 907"/>
                <a:gd name="T75" fmla="*/ 4 h 112"/>
                <a:gd name="T76" fmla="*/ 17 w 907"/>
                <a:gd name="T77" fmla="*/ 2 h 112"/>
                <a:gd name="T78" fmla="*/ 22 w 907"/>
                <a:gd name="T79" fmla="*/ 0 h 112"/>
                <a:gd name="T80" fmla="*/ 29 w 907"/>
                <a:gd name="T81" fmla="*/ 0 h 112"/>
                <a:gd name="T82" fmla="*/ 878 w 907"/>
                <a:gd name="T83" fmla="*/ 0 h 112"/>
                <a:gd name="T84" fmla="*/ 878 w 907"/>
                <a:gd name="T85" fmla="*/ 0 h 112"/>
                <a:gd name="T86" fmla="*/ 884 w 907"/>
                <a:gd name="T87" fmla="*/ 0 h 112"/>
                <a:gd name="T88" fmla="*/ 889 w 907"/>
                <a:gd name="T89" fmla="*/ 2 h 112"/>
                <a:gd name="T90" fmla="*/ 894 w 907"/>
                <a:gd name="T91" fmla="*/ 4 h 112"/>
                <a:gd name="T92" fmla="*/ 898 w 907"/>
                <a:gd name="T93" fmla="*/ 8 h 112"/>
                <a:gd name="T94" fmla="*/ 902 w 907"/>
                <a:gd name="T95" fmla="*/ 12 h 112"/>
                <a:gd name="T96" fmla="*/ 904 w 907"/>
                <a:gd name="T97" fmla="*/ 17 h 112"/>
                <a:gd name="T98" fmla="*/ 906 w 907"/>
                <a:gd name="T99" fmla="*/ 22 h 112"/>
                <a:gd name="T100" fmla="*/ 907 w 907"/>
                <a:gd name="T101" fmla="*/ 28 h 112"/>
                <a:gd name="T102" fmla="*/ 907 w 907"/>
                <a:gd name="T103" fmla="*/ 84 h 112"/>
                <a:gd name="T104" fmla="*/ 907 w 907"/>
                <a:gd name="T105" fmla="*/ 84 h 112"/>
                <a:gd name="T106" fmla="*/ 906 w 907"/>
                <a:gd name="T107" fmla="*/ 89 h 112"/>
                <a:gd name="T108" fmla="*/ 904 w 907"/>
                <a:gd name="T109" fmla="*/ 95 h 112"/>
                <a:gd name="T110" fmla="*/ 902 w 907"/>
                <a:gd name="T111" fmla="*/ 99 h 112"/>
                <a:gd name="T112" fmla="*/ 898 w 907"/>
                <a:gd name="T113" fmla="*/ 104 h 112"/>
                <a:gd name="T114" fmla="*/ 894 w 907"/>
                <a:gd name="T115" fmla="*/ 107 h 112"/>
                <a:gd name="T116" fmla="*/ 889 w 907"/>
                <a:gd name="T117" fmla="*/ 110 h 112"/>
                <a:gd name="T118" fmla="*/ 884 w 907"/>
                <a:gd name="T119" fmla="*/ 111 h 112"/>
                <a:gd name="T120" fmla="*/ 878 w 907"/>
                <a:gd name="T121" fmla="*/ 112 h 112"/>
                <a:gd name="T122" fmla="*/ 878 w 907"/>
                <a:gd name="T123"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7" h="112">
                  <a:moveTo>
                    <a:pt x="878" y="112"/>
                  </a:moveTo>
                  <a:lnTo>
                    <a:pt x="878" y="112"/>
                  </a:lnTo>
                  <a:lnTo>
                    <a:pt x="873" y="111"/>
                  </a:lnTo>
                  <a:lnTo>
                    <a:pt x="868" y="110"/>
                  </a:lnTo>
                  <a:lnTo>
                    <a:pt x="863" y="107"/>
                  </a:lnTo>
                  <a:lnTo>
                    <a:pt x="859" y="104"/>
                  </a:lnTo>
                  <a:lnTo>
                    <a:pt x="855" y="99"/>
                  </a:lnTo>
                  <a:lnTo>
                    <a:pt x="853" y="95"/>
                  </a:lnTo>
                  <a:lnTo>
                    <a:pt x="851" y="89"/>
                  </a:lnTo>
                  <a:lnTo>
                    <a:pt x="850" y="84"/>
                  </a:lnTo>
                  <a:lnTo>
                    <a:pt x="850" y="57"/>
                  </a:lnTo>
                  <a:lnTo>
                    <a:pt x="57" y="57"/>
                  </a:lnTo>
                  <a:lnTo>
                    <a:pt x="57" y="84"/>
                  </a:lnTo>
                  <a:lnTo>
                    <a:pt x="57" y="84"/>
                  </a:lnTo>
                  <a:lnTo>
                    <a:pt x="56" y="89"/>
                  </a:lnTo>
                  <a:lnTo>
                    <a:pt x="54" y="95"/>
                  </a:lnTo>
                  <a:lnTo>
                    <a:pt x="52" y="99"/>
                  </a:lnTo>
                  <a:lnTo>
                    <a:pt x="48" y="104"/>
                  </a:lnTo>
                  <a:lnTo>
                    <a:pt x="44" y="107"/>
                  </a:lnTo>
                  <a:lnTo>
                    <a:pt x="40" y="110"/>
                  </a:lnTo>
                  <a:lnTo>
                    <a:pt x="34" y="111"/>
                  </a:lnTo>
                  <a:lnTo>
                    <a:pt x="29" y="112"/>
                  </a:lnTo>
                  <a:lnTo>
                    <a:pt x="29" y="112"/>
                  </a:lnTo>
                  <a:lnTo>
                    <a:pt x="22" y="111"/>
                  </a:lnTo>
                  <a:lnTo>
                    <a:pt x="17" y="110"/>
                  </a:lnTo>
                  <a:lnTo>
                    <a:pt x="12" y="107"/>
                  </a:lnTo>
                  <a:lnTo>
                    <a:pt x="8" y="104"/>
                  </a:lnTo>
                  <a:lnTo>
                    <a:pt x="4" y="99"/>
                  </a:lnTo>
                  <a:lnTo>
                    <a:pt x="2" y="95"/>
                  </a:lnTo>
                  <a:lnTo>
                    <a:pt x="0" y="89"/>
                  </a:lnTo>
                  <a:lnTo>
                    <a:pt x="0" y="84"/>
                  </a:lnTo>
                  <a:lnTo>
                    <a:pt x="0" y="28"/>
                  </a:lnTo>
                  <a:lnTo>
                    <a:pt x="0" y="28"/>
                  </a:lnTo>
                  <a:lnTo>
                    <a:pt x="0" y="22"/>
                  </a:lnTo>
                  <a:lnTo>
                    <a:pt x="2" y="17"/>
                  </a:lnTo>
                  <a:lnTo>
                    <a:pt x="4" y="12"/>
                  </a:lnTo>
                  <a:lnTo>
                    <a:pt x="8" y="8"/>
                  </a:lnTo>
                  <a:lnTo>
                    <a:pt x="12" y="4"/>
                  </a:lnTo>
                  <a:lnTo>
                    <a:pt x="17" y="2"/>
                  </a:lnTo>
                  <a:lnTo>
                    <a:pt x="22" y="0"/>
                  </a:lnTo>
                  <a:lnTo>
                    <a:pt x="29" y="0"/>
                  </a:lnTo>
                  <a:lnTo>
                    <a:pt x="878" y="0"/>
                  </a:lnTo>
                  <a:lnTo>
                    <a:pt x="878" y="0"/>
                  </a:lnTo>
                  <a:lnTo>
                    <a:pt x="884" y="0"/>
                  </a:lnTo>
                  <a:lnTo>
                    <a:pt x="889" y="2"/>
                  </a:lnTo>
                  <a:lnTo>
                    <a:pt x="894" y="4"/>
                  </a:lnTo>
                  <a:lnTo>
                    <a:pt x="898" y="8"/>
                  </a:lnTo>
                  <a:lnTo>
                    <a:pt x="902" y="12"/>
                  </a:lnTo>
                  <a:lnTo>
                    <a:pt x="904" y="17"/>
                  </a:lnTo>
                  <a:lnTo>
                    <a:pt x="906" y="22"/>
                  </a:lnTo>
                  <a:lnTo>
                    <a:pt x="907" y="28"/>
                  </a:lnTo>
                  <a:lnTo>
                    <a:pt x="907" y="84"/>
                  </a:lnTo>
                  <a:lnTo>
                    <a:pt x="907" y="84"/>
                  </a:lnTo>
                  <a:lnTo>
                    <a:pt x="906" y="89"/>
                  </a:lnTo>
                  <a:lnTo>
                    <a:pt x="904" y="95"/>
                  </a:lnTo>
                  <a:lnTo>
                    <a:pt x="902" y="99"/>
                  </a:lnTo>
                  <a:lnTo>
                    <a:pt x="898" y="104"/>
                  </a:lnTo>
                  <a:lnTo>
                    <a:pt x="894" y="107"/>
                  </a:lnTo>
                  <a:lnTo>
                    <a:pt x="889" y="110"/>
                  </a:lnTo>
                  <a:lnTo>
                    <a:pt x="884" y="111"/>
                  </a:lnTo>
                  <a:lnTo>
                    <a:pt x="878" y="112"/>
                  </a:lnTo>
                  <a:lnTo>
                    <a:pt x="878"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49" name="Freeform 320">
              <a:extLst>
                <a:ext uri="{FF2B5EF4-FFF2-40B4-BE49-F238E27FC236}">
                  <a16:creationId xmlns:a16="http://schemas.microsoft.com/office/drawing/2014/main" id="{ADED17DC-7E01-138C-EA97-4EC253A180A0}"/>
                </a:ext>
              </a:extLst>
            </p:cNvPr>
            <p:cNvSpPr>
              <a:spLocks/>
            </p:cNvSpPr>
            <p:nvPr/>
          </p:nvSpPr>
          <p:spPr bwMode="auto">
            <a:xfrm>
              <a:off x="2849563" y="3038476"/>
              <a:ext cx="14288" cy="60325"/>
            </a:xfrm>
            <a:custGeom>
              <a:avLst/>
              <a:gdLst>
                <a:gd name="T0" fmla="*/ 30 w 58"/>
                <a:gd name="T1" fmla="*/ 226 h 226"/>
                <a:gd name="T2" fmla="*/ 30 w 58"/>
                <a:gd name="T3" fmla="*/ 226 h 226"/>
                <a:gd name="T4" fmla="*/ 24 w 58"/>
                <a:gd name="T5" fmla="*/ 225 h 226"/>
                <a:gd name="T6" fmla="*/ 19 w 58"/>
                <a:gd name="T7" fmla="*/ 224 h 226"/>
                <a:gd name="T8" fmla="*/ 14 w 58"/>
                <a:gd name="T9" fmla="*/ 221 h 226"/>
                <a:gd name="T10" fmla="*/ 10 w 58"/>
                <a:gd name="T11" fmla="*/ 218 h 226"/>
                <a:gd name="T12" fmla="*/ 5 w 58"/>
                <a:gd name="T13" fmla="*/ 213 h 226"/>
                <a:gd name="T14" fmla="*/ 3 w 58"/>
                <a:gd name="T15" fmla="*/ 209 h 226"/>
                <a:gd name="T16" fmla="*/ 1 w 58"/>
                <a:gd name="T17" fmla="*/ 203 h 226"/>
                <a:gd name="T18" fmla="*/ 0 w 58"/>
                <a:gd name="T19" fmla="*/ 198 h 226"/>
                <a:gd name="T20" fmla="*/ 0 w 58"/>
                <a:gd name="T21" fmla="*/ 28 h 226"/>
                <a:gd name="T22" fmla="*/ 0 w 58"/>
                <a:gd name="T23" fmla="*/ 28 h 226"/>
                <a:gd name="T24" fmla="*/ 1 w 58"/>
                <a:gd name="T25" fmla="*/ 23 h 226"/>
                <a:gd name="T26" fmla="*/ 3 w 58"/>
                <a:gd name="T27" fmla="*/ 18 h 226"/>
                <a:gd name="T28" fmla="*/ 5 w 58"/>
                <a:gd name="T29" fmla="*/ 13 h 226"/>
                <a:gd name="T30" fmla="*/ 10 w 58"/>
                <a:gd name="T31" fmla="*/ 9 h 226"/>
                <a:gd name="T32" fmla="*/ 14 w 58"/>
                <a:gd name="T33" fmla="*/ 5 h 226"/>
                <a:gd name="T34" fmla="*/ 19 w 58"/>
                <a:gd name="T35" fmla="*/ 3 h 226"/>
                <a:gd name="T36" fmla="*/ 24 w 58"/>
                <a:gd name="T37" fmla="*/ 1 h 226"/>
                <a:gd name="T38" fmla="*/ 30 w 58"/>
                <a:gd name="T39" fmla="*/ 0 h 226"/>
                <a:gd name="T40" fmla="*/ 30 w 58"/>
                <a:gd name="T41" fmla="*/ 0 h 226"/>
                <a:gd name="T42" fmla="*/ 35 w 58"/>
                <a:gd name="T43" fmla="*/ 1 h 226"/>
                <a:gd name="T44" fmla="*/ 40 w 58"/>
                <a:gd name="T45" fmla="*/ 3 h 226"/>
                <a:gd name="T46" fmla="*/ 45 w 58"/>
                <a:gd name="T47" fmla="*/ 5 h 226"/>
                <a:gd name="T48" fmla="*/ 49 w 58"/>
                <a:gd name="T49" fmla="*/ 9 h 226"/>
                <a:gd name="T50" fmla="*/ 53 w 58"/>
                <a:gd name="T51" fmla="*/ 13 h 226"/>
                <a:gd name="T52" fmla="*/ 55 w 58"/>
                <a:gd name="T53" fmla="*/ 18 h 226"/>
                <a:gd name="T54" fmla="*/ 57 w 58"/>
                <a:gd name="T55" fmla="*/ 23 h 226"/>
                <a:gd name="T56" fmla="*/ 58 w 58"/>
                <a:gd name="T57" fmla="*/ 28 h 226"/>
                <a:gd name="T58" fmla="*/ 58 w 58"/>
                <a:gd name="T59" fmla="*/ 198 h 226"/>
                <a:gd name="T60" fmla="*/ 58 w 58"/>
                <a:gd name="T61" fmla="*/ 198 h 226"/>
                <a:gd name="T62" fmla="*/ 57 w 58"/>
                <a:gd name="T63" fmla="*/ 203 h 226"/>
                <a:gd name="T64" fmla="*/ 55 w 58"/>
                <a:gd name="T65" fmla="*/ 209 h 226"/>
                <a:gd name="T66" fmla="*/ 53 w 58"/>
                <a:gd name="T67" fmla="*/ 213 h 226"/>
                <a:gd name="T68" fmla="*/ 49 w 58"/>
                <a:gd name="T69" fmla="*/ 218 h 226"/>
                <a:gd name="T70" fmla="*/ 45 w 58"/>
                <a:gd name="T71" fmla="*/ 221 h 226"/>
                <a:gd name="T72" fmla="*/ 40 w 58"/>
                <a:gd name="T73" fmla="*/ 224 h 226"/>
                <a:gd name="T74" fmla="*/ 35 w 58"/>
                <a:gd name="T75" fmla="*/ 225 h 226"/>
                <a:gd name="T76" fmla="*/ 30 w 58"/>
                <a:gd name="T77" fmla="*/ 226 h 226"/>
                <a:gd name="T78" fmla="*/ 30 w 58"/>
                <a:gd name="T79"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226">
                  <a:moveTo>
                    <a:pt x="30" y="226"/>
                  </a:moveTo>
                  <a:lnTo>
                    <a:pt x="30" y="226"/>
                  </a:lnTo>
                  <a:lnTo>
                    <a:pt x="24" y="225"/>
                  </a:lnTo>
                  <a:lnTo>
                    <a:pt x="19" y="224"/>
                  </a:lnTo>
                  <a:lnTo>
                    <a:pt x="14" y="221"/>
                  </a:lnTo>
                  <a:lnTo>
                    <a:pt x="10" y="218"/>
                  </a:lnTo>
                  <a:lnTo>
                    <a:pt x="5" y="213"/>
                  </a:lnTo>
                  <a:lnTo>
                    <a:pt x="3" y="209"/>
                  </a:lnTo>
                  <a:lnTo>
                    <a:pt x="1" y="203"/>
                  </a:lnTo>
                  <a:lnTo>
                    <a:pt x="0" y="198"/>
                  </a:lnTo>
                  <a:lnTo>
                    <a:pt x="0" y="28"/>
                  </a:lnTo>
                  <a:lnTo>
                    <a:pt x="0" y="28"/>
                  </a:lnTo>
                  <a:lnTo>
                    <a:pt x="1" y="23"/>
                  </a:lnTo>
                  <a:lnTo>
                    <a:pt x="3" y="18"/>
                  </a:lnTo>
                  <a:lnTo>
                    <a:pt x="5" y="13"/>
                  </a:lnTo>
                  <a:lnTo>
                    <a:pt x="10" y="9"/>
                  </a:lnTo>
                  <a:lnTo>
                    <a:pt x="14" y="5"/>
                  </a:lnTo>
                  <a:lnTo>
                    <a:pt x="19" y="3"/>
                  </a:lnTo>
                  <a:lnTo>
                    <a:pt x="24" y="1"/>
                  </a:lnTo>
                  <a:lnTo>
                    <a:pt x="30" y="0"/>
                  </a:lnTo>
                  <a:lnTo>
                    <a:pt x="30" y="0"/>
                  </a:lnTo>
                  <a:lnTo>
                    <a:pt x="35" y="1"/>
                  </a:lnTo>
                  <a:lnTo>
                    <a:pt x="40" y="3"/>
                  </a:lnTo>
                  <a:lnTo>
                    <a:pt x="45" y="5"/>
                  </a:lnTo>
                  <a:lnTo>
                    <a:pt x="49" y="9"/>
                  </a:lnTo>
                  <a:lnTo>
                    <a:pt x="53" y="13"/>
                  </a:lnTo>
                  <a:lnTo>
                    <a:pt x="55" y="18"/>
                  </a:lnTo>
                  <a:lnTo>
                    <a:pt x="57" y="23"/>
                  </a:lnTo>
                  <a:lnTo>
                    <a:pt x="58" y="28"/>
                  </a:lnTo>
                  <a:lnTo>
                    <a:pt x="58" y="198"/>
                  </a:lnTo>
                  <a:lnTo>
                    <a:pt x="58" y="198"/>
                  </a:lnTo>
                  <a:lnTo>
                    <a:pt x="57" y="203"/>
                  </a:lnTo>
                  <a:lnTo>
                    <a:pt x="55" y="209"/>
                  </a:lnTo>
                  <a:lnTo>
                    <a:pt x="53" y="213"/>
                  </a:lnTo>
                  <a:lnTo>
                    <a:pt x="49" y="218"/>
                  </a:lnTo>
                  <a:lnTo>
                    <a:pt x="45" y="221"/>
                  </a:lnTo>
                  <a:lnTo>
                    <a:pt x="40" y="224"/>
                  </a:lnTo>
                  <a:lnTo>
                    <a:pt x="35" y="225"/>
                  </a:lnTo>
                  <a:lnTo>
                    <a:pt x="30" y="226"/>
                  </a:lnTo>
                  <a:lnTo>
                    <a:pt x="30" y="2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grpSp>
      <p:pic>
        <p:nvPicPr>
          <p:cNvPr id="2" name="Online Media 1" title="Why Belong to the Healthcare Businesswomen's Association?">
            <a:hlinkClick r:id="" action="ppaction://media"/>
            <a:extLst>
              <a:ext uri="{FF2B5EF4-FFF2-40B4-BE49-F238E27FC236}">
                <a16:creationId xmlns:a16="http://schemas.microsoft.com/office/drawing/2014/main" id="{0C6408E1-536A-48BC-58CA-431DA7F9E3A7}"/>
              </a:ext>
            </a:extLst>
          </p:cNvPr>
          <p:cNvPicPr>
            <a:picLocks noRot="1" noChangeAspect="1"/>
          </p:cNvPicPr>
          <p:nvPr>
            <a:videoFile r:link="rId1"/>
          </p:nvPr>
        </p:nvPicPr>
        <p:blipFill>
          <a:blip r:embed="rId5"/>
          <a:stretch>
            <a:fillRect/>
          </a:stretch>
        </p:blipFill>
        <p:spPr>
          <a:xfrm>
            <a:off x="4101081" y="1568223"/>
            <a:ext cx="7481675" cy="4227146"/>
          </a:xfrm>
          <a:prstGeom prst="rect">
            <a:avLst/>
          </a:prstGeom>
        </p:spPr>
      </p:pic>
    </p:spTree>
    <p:extLst>
      <p:ext uri="{BB962C8B-B14F-4D97-AF65-F5344CB8AC3E}">
        <p14:creationId xmlns:p14="http://schemas.microsoft.com/office/powerpoint/2010/main" val="2226264479"/>
      </p:ext>
    </p:extLst>
  </p:cSld>
  <p:clrMapOvr>
    <a:masterClrMapping/>
  </p:clrMapOvr>
  <mc:AlternateContent xmlns:mc="http://schemas.openxmlformats.org/markup-compatibility/2006" xmlns:p14="http://schemas.microsoft.com/office/powerpoint/2010/main">
    <mc:Choice Requires="p14">
      <p:transition p14:dur="0" advTm="4433"/>
    </mc:Choice>
    <mc:Fallback xmlns="">
      <p:transition advTm="44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e chart with numbers and text&#10;&#10;AI-generated content may be incorrect.">
            <a:extLst>
              <a:ext uri="{FF2B5EF4-FFF2-40B4-BE49-F238E27FC236}">
                <a16:creationId xmlns:a16="http://schemas.microsoft.com/office/drawing/2014/main" id="{8BF3E63A-C5D4-F415-E968-CA1AACE8495D}"/>
              </a:ext>
            </a:extLst>
          </p:cNvPr>
          <p:cNvPicPr>
            <a:picLocks noChangeAspect="1"/>
          </p:cNvPicPr>
          <p:nvPr/>
        </p:nvPicPr>
        <p:blipFill>
          <a:blip r:embed="rId2"/>
          <a:stretch>
            <a:fillRect/>
          </a:stretch>
        </p:blipFill>
        <p:spPr>
          <a:xfrm>
            <a:off x="-4373" y="1496"/>
            <a:ext cx="12192000" cy="6858000"/>
          </a:xfrm>
          <a:prstGeom prst="rect">
            <a:avLst/>
          </a:prstGeom>
        </p:spPr>
      </p:pic>
      <p:sp>
        <p:nvSpPr>
          <p:cNvPr id="6" name="TextBox 5">
            <a:extLst>
              <a:ext uri="{FF2B5EF4-FFF2-40B4-BE49-F238E27FC236}">
                <a16:creationId xmlns:a16="http://schemas.microsoft.com/office/drawing/2014/main" id="{724EF2CB-5E48-D4F8-3D49-5314F2F0A490}"/>
              </a:ext>
            </a:extLst>
          </p:cNvPr>
          <p:cNvSpPr txBox="1"/>
          <p:nvPr/>
        </p:nvSpPr>
        <p:spPr>
          <a:xfrm>
            <a:off x="5256121" y="6604291"/>
            <a:ext cx="16828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i="1">
                <a:ea typeface="Tahoma"/>
                <a:cs typeface="Tahoma"/>
              </a:rPr>
              <a:t>As of 31 December 2024</a:t>
            </a:r>
          </a:p>
        </p:txBody>
      </p:sp>
    </p:spTree>
    <p:extLst>
      <p:ext uri="{BB962C8B-B14F-4D97-AF65-F5344CB8AC3E}">
        <p14:creationId xmlns:p14="http://schemas.microsoft.com/office/powerpoint/2010/main" val="681772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F95DC7-1B3B-81FA-2FD9-A22101A3238F}"/>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0924CDB-EDD1-4D10-6319-A40743657466}"/>
              </a:ext>
            </a:extLst>
          </p:cNvPr>
          <p:cNvSpPr txBox="1"/>
          <p:nvPr/>
        </p:nvSpPr>
        <p:spPr>
          <a:xfrm>
            <a:off x="5256121" y="6600195"/>
            <a:ext cx="16828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i="1">
                <a:ea typeface="Tahoma"/>
                <a:cs typeface="Tahoma"/>
              </a:rPr>
              <a:t>As of 31 December 2024</a:t>
            </a:r>
          </a:p>
        </p:txBody>
      </p:sp>
    </p:spTree>
    <p:extLst>
      <p:ext uri="{BB962C8B-B14F-4D97-AF65-F5344CB8AC3E}">
        <p14:creationId xmlns:p14="http://schemas.microsoft.com/office/powerpoint/2010/main" val="813047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with purple bars&#10;&#10;AI-generated content may be incorrect.">
            <a:extLst>
              <a:ext uri="{FF2B5EF4-FFF2-40B4-BE49-F238E27FC236}">
                <a16:creationId xmlns:a16="http://schemas.microsoft.com/office/drawing/2014/main" id="{EA74CB76-6E34-6D38-A79F-A3E9C5351604}"/>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C7F7901-A6C7-F2FB-A0F4-019739908EFC}"/>
              </a:ext>
            </a:extLst>
          </p:cNvPr>
          <p:cNvSpPr txBox="1"/>
          <p:nvPr/>
        </p:nvSpPr>
        <p:spPr>
          <a:xfrm>
            <a:off x="5256121" y="6604158"/>
            <a:ext cx="16828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i="1">
                <a:ea typeface="Tahoma"/>
                <a:cs typeface="Tahoma"/>
              </a:rPr>
              <a:t>As of 31 December 2024</a:t>
            </a:r>
          </a:p>
        </p:txBody>
      </p:sp>
    </p:spTree>
    <p:extLst>
      <p:ext uri="{BB962C8B-B14F-4D97-AF65-F5344CB8AC3E}">
        <p14:creationId xmlns:p14="http://schemas.microsoft.com/office/powerpoint/2010/main" val="1396343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0C6B95-A41C-C3FA-07CA-55A48A666F54}"/>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5BE632C-BCE1-29C2-93CB-F7D0582C1E4C}"/>
              </a:ext>
            </a:extLst>
          </p:cNvPr>
          <p:cNvSpPr txBox="1"/>
          <p:nvPr/>
        </p:nvSpPr>
        <p:spPr>
          <a:xfrm>
            <a:off x="5252024" y="6601120"/>
            <a:ext cx="16828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i="1">
                <a:ea typeface="Tahoma"/>
                <a:cs typeface="Tahoma"/>
              </a:rPr>
              <a:t>As of 31 December 2024</a:t>
            </a:r>
          </a:p>
        </p:txBody>
      </p:sp>
    </p:spTree>
    <p:extLst>
      <p:ext uri="{BB962C8B-B14F-4D97-AF65-F5344CB8AC3E}">
        <p14:creationId xmlns:p14="http://schemas.microsoft.com/office/powerpoint/2010/main" val="3441030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F34E5F4-566E-9ACF-ACDE-A925C1AD6837}"/>
              </a:ext>
            </a:extLst>
          </p:cNvPr>
          <p:cNvSpPr txBox="1">
            <a:spLocks/>
          </p:cNvSpPr>
          <p:nvPr/>
        </p:nvSpPr>
        <p:spPr>
          <a:xfrm>
            <a:off x="428895" y="436224"/>
            <a:ext cx="12015654" cy="795142"/>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a:solidFill>
                  <a:schemeClr val="accent1"/>
                </a:solidFill>
              </a:rPr>
              <a:t>Individual Membership Fees</a:t>
            </a:r>
          </a:p>
        </p:txBody>
      </p:sp>
      <p:sp>
        <p:nvSpPr>
          <p:cNvPr id="7" name="Content Placeholder 2">
            <a:extLst>
              <a:ext uri="{FF2B5EF4-FFF2-40B4-BE49-F238E27FC236}">
                <a16:creationId xmlns:a16="http://schemas.microsoft.com/office/drawing/2014/main" id="{1DEA1104-8B4D-A312-3387-DFCAD3145079}"/>
              </a:ext>
            </a:extLst>
          </p:cNvPr>
          <p:cNvSpPr txBox="1">
            <a:spLocks/>
          </p:cNvSpPr>
          <p:nvPr/>
        </p:nvSpPr>
        <p:spPr bwMode="auto">
          <a:xfrm>
            <a:off x="1087101" y="5633491"/>
            <a:ext cx="10017798" cy="788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altLang="en-US" sz="1500" i="1">
                <a:latin typeface="Tahoma"/>
                <a:ea typeface="Tahoma"/>
                <a:cs typeface="Tahoma"/>
              </a:rPr>
              <a:t>*The HBA is proud to offer a membership rate of $125/€110 per year for those 30 and under, which includes all benefits of full membership except voting in the Annual Business Meeting and the ability to serve on boards. Additional discounts do not apply to this membership type. Subject to verification at the time of purchase.</a:t>
            </a:r>
          </a:p>
        </p:txBody>
      </p:sp>
      <p:pic>
        <p:nvPicPr>
          <p:cNvPr id="8" name="Picture 7" descr="Table&#10;&#10;Description automatically generated">
            <a:extLst>
              <a:ext uri="{FF2B5EF4-FFF2-40B4-BE49-F238E27FC236}">
                <a16:creationId xmlns:a16="http://schemas.microsoft.com/office/drawing/2014/main" id="{86563B0A-50DA-B121-6D1E-75CCCB6F5D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261" y="1356663"/>
            <a:ext cx="5008900" cy="3987084"/>
          </a:xfrm>
          <a:prstGeom prst="rect">
            <a:avLst/>
          </a:prstGeom>
          <a:effectLst>
            <a:outerShdw blurRad="292100" dist="139700" dir="2700000" algn="ctr" rotWithShape="0">
              <a:srgbClr val="000000">
                <a:alpha val="65000"/>
              </a:srgbClr>
            </a:outerShdw>
          </a:effectLst>
        </p:spPr>
      </p:pic>
      <p:pic>
        <p:nvPicPr>
          <p:cNvPr id="2" name="Picture 1" descr="A blue and yellow background with white text&#10;&#10;AI-generated content may be incorrect.">
            <a:extLst>
              <a:ext uri="{FF2B5EF4-FFF2-40B4-BE49-F238E27FC236}">
                <a16:creationId xmlns:a16="http://schemas.microsoft.com/office/drawing/2014/main" id="{747EB1C5-C39E-6397-D8EE-E30E0A81DC3A}"/>
              </a:ext>
            </a:extLst>
          </p:cNvPr>
          <p:cNvPicPr>
            <a:picLocks noChangeAspect="1"/>
          </p:cNvPicPr>
          <p:nvPr/>
        </p:nvPicPr>
        <p:blipFill>
          <a:blip r:embed="rId3"/>
          <a:stretch>
            <a:fillRect/>
          </a:stretch>
        </p:blipFill>
        <p:spPr>
          <a:xfrm>
            <a:off x="6200775" y="2347913"/>
            <a:ext cx="5610225" cy="2000250"/>
          </a:xfrm>
          <a:prstGeom prst="rect">
            <a:avLst/>
          </a:prstGeom>
        </p:spPr>
      </p:pic>
    </p:spTree>
    <p:extLst>
      <p:ext uri="{BB962C8B-B14F-4D97-AF65-F5344CB8AC3E}">
        <p14:creationId xmlns:p14="http://schemas.microsoft.com/office/powerpoint/2010/main" val="1360032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9E580-A583-D43F-D8D2-911AA6BB375E}"/>
              </a:ext>
            </a:extLst>
          </p:cNvPr>
          <p:cNvSpPr>
            <a:spLocks noGrp="1"/>
          </p:cNvSpPr>
          <p:nvPr>
            <p:ph type="title"/>
          </p:nvPr>
        </p:nvSpPr>
        <p:spPr>
          <a:xfrm>
            <a:off x="838200" y="260743"/>
            <a:ext cx="10834396" cy="993023"/>
          </a:xfrm>
        </p:spPr>
        <p:txBody>
          <a:bodyPr/>
          <a:lstStyle/>
          <a:p>
            <a:r>
              <a:rPr lang="en-US">
                <a:latin typeface="Tahoma"/>
                <a:ea typeface="Tahoma"/>
                <a:cs typeface="Tahoma"/>
              </a:rPr>
              <a:t>Content Summary</a:t>
            </a:r>
            <a:endParaRPr lang="en-US"/>
          </a:p>
        </p:txBody>
      </p:sp>
      <p:sp>
        <p:nvSpPr>
          <p:cNvPr id="3" name="Text Placeholder 2">
            <a:extLst>
              <a:ext uri="{FF2B5EF4-FFF2-40B4-BE49-F238E27FC236}">
                <a16:creationId xmlns:a16="http://schemas.microsoft.com/office/drawing/2014/main" id="{34CE89CA-DE6B-418C-BFB9-C397EE4A893F}"/>
              </a:ext>
            </a:extLst>
          </p:cNvPr>
          <p:cNvSpPr>
            <a:spLocks noGrp="1"/>
          </p:cNvSpPr>
          <p:nvPr>
            <p:ph type="body" sz="quarter" idx="10"/>
          </p:nvPr>
        </p:nvSpPr>
        <p:spPr>
          <a:xfrm>
            <a:off x="838200" y="1931248"/>
            <a:ext cx="10834688" cy="3940915"/>
          </a:xfrm>
        </p:spPr>
        <p:txBody>
          <a:bodyPr vert="horz" lIns="91440" tIns="45720" rIns="91440" bIns="45720" rtlCol="0" anchor="t">
            <a:normAutofit/>
          </a:bodyPr>
          <a:lstStyle/>
          <a:p>
            <a:r>
              <a:rPr lang="en-US">
                <a:solidFill>
                  <a:schemeClr val="tx1">
                    <a:lumMod val="49000"/>
                  </a:schemeClr>
                </a:solidFill>
                <a:latin typeface="Tahoma"/>
                <a:ea typeface="Tahoma"/>
                <a:cs typeface="Tahoma"/>
              </a:rPr>
              <a:t>An HBA Overview</a:t>
            </a:r>
            <a:endParaRPr lang="en-US" sz="2800">
              <a:solidFill>
                <a:schemeClr val="tx1">
                  <a:lumMod val="49000"/>
                </a:schemeClr>
              </a:solidFill>
              <a:latin typeface="Tahoma"/>
              <a:ea typeface="Tahoma"/>
              <a:cs typeface="Tahoma"/>
            </a:endParaRPr>
          </a:p>
          <a:p>
            <a:r>
              <a:rPr lang="en-US">
                <a:solidFill>
                  <a:schemeClr val="tx1">
                    <a:lumMod val="49000"/>
                  </a:schemeClr>
                </a:solidFill>
                <a:latin typeface="Tahoma"/>
                <a:ea typeface="Tahoma"/>
                <a:cs typeface="Tahoma"/>
              </a:rPr>
              <a:t>The HBA's Global Reach</a:t>
            </a:r>
          </a:p>
          <a:p>
            <a:r>
              <a:rPr lang="en-US">
                <a:solidFill>
                  <a:schemeClr val="tx1">
                    <a:lumMod val="49000"/>
                  </a:schemeClr>
                </a:solidFill>
                <a:latin typeface="Tahoma"/>
                <a:ea typeface="Tahoma"/>
                <a:cs typeface="Tahoma"/>
              </a:rPr>
              <a:t>Education and Networking</a:t>
            </a:r>
          </a:p>
          <a:p>
            <a:r>
              <a:rPr lang="en-US">
                <a:solidFill>
                  <a:schemeClr val="tx1">
                    <a:lumMod val="49000"/>
                  </a:schemeClr>
                </a:solidFill>
                <a:latin typeface="Tahoma"/>
                <a:ea typeface="Tahoma"/>
                <a:cs typeface="Tahoma"/>
              </a:rPr>
              <a:t>Signature Programs</a:t>
            </a:r>
          </a:p>
          <a:p>
            <a:r>
              <a:rPr lang="en-US">
                <a:solidFill>
                  <a:schemeClr val="tx1">
                    <a:lumMod val="49000"/>
                  </a:schemeClr>
                </a:solidFill>
                <a:latin typeface="Tahoma"/>
                <a:ea typeface="Tahoma"/>
                <a:cs typeface="Tahoma"/>
              </a:rPr>
              <a:t>Signature Events</a:t>
            </a:r>
          </a:p>
          <a:p>
            <a:r>
              <a:rPr lang="en-US" sz="2800">
                <a:solidFill>
                  <a:schemeClr val="tx1">
                    <a:lumMod val="49000"/>
                  </a:schemeClr>
                </a:solidFill>
                <a:latin typeface="Tahoma"/>
                <a:ea typeface="Tahoma"/>
                <a:cs typeface="Tahoma"/>
              </a:rPr>
              <a:t>Corporate Partnership</a:t>
            </a:r>
          </a:p>
          <a:p>
            <a:r>
              <a:rPr lang="en-US" sz="2800">
                <a:solidFill>
                  <a:schemeClr val="tx1">
                    <a:lumMod val="49000"/>
                  </a:schemeClr>
                </a:solidFill>
                <a:latin typeface="Tahoma"/>
                <a:ea typeface="Tahoma"/>
                <a:cs typeface="Tahoma"/>
              </a:rPr>
              <a:t>Contact Information</a:t>
            </a:r>
          </a:p>
          <a:p>
            <a:endParaRPr lang="en-US"/>
          </a:p>
        </p:txBody>
      </p:sp>
    </p:spTree>
    <p:extLst>
      <p:ext uri="{BB962C8B-B14F-4D97-AF65-F5344CB8AC3E}">
        <p14:creationId xmlns:p14="http://schemas.microsoft.com/office/powerpoint/2010/main" val="437425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87B1B-91D1-3268-ABA7-35C8EFA7FC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FFE9F2-B937-3755-379E-FEBADC817853}"/>
              </a:ext>
            </a:extLst>
          </p:cNvPr>
          <p:cNvSpPr>
            <a:spLocks noGrp="1"/>
          </p:cNvSpPr>
          <p:nvPr>
            <p:ph type="title"/>
          </p:nvPr>
        </p:nvSpPr>
        <p:spPr>
          <a:xfrm>
            <a:off x="4543041" y="2111439"/>
            <a:ext cx="6201549" cy="2097088"/>
          </a:xfrm>
        </p:spPr>
        <p:txBody>
          <a:bodyPr>
            <a:noAutofit/>
          </a:bodyPr>
          <a:lstStyle/>
          <a:p>
            <a:r>
              <a:rPr lang="en-US" sz="6000">
                <a:latin typeface="Tahoma"/>
                <a:ea typeface="Tahoma"/>
                <a:cs typeface="Tahoma"/>
              </a:rPr>
              <a:t>Education and Networking</a:t>
            </a:r>
          </a:p>
        </p:txBody>
      </p:sp>
    </p:spTree>
    <p:extLst>
      <p:ext uri="{BB962C8B-B14F-4D97-AF65-F5344CB8AC3E}">
        <p14:creationId xmlns:p14="http://schemas.microsoft.com/office/powerpoint/2010/main" val="461621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7ED5C-711E-1A09-B85D-E0A459B8FB39}"/>
            </a:ext>
          </a:extLst>
        </p:cNvPr>
        <p:cNvGrpSpPr/>
        <p:nvPr/>
      </p:nvGrpSpPr>
      <p:grpSpPr>
        <a:xfrm>
          <a:off x="0" y="0"/>
          <a:ext cx="0" cy="0"/>
          <a:chOff x="0" y="0"/>
          <a:chExt cx="0" cy="0"/>
        </a:xfrm>
      </p:grpSpPr>
      <p:pic>
        <p:nvPicPr>
          <p:cNvPr id="2" name="Picture 1" descr="A person speaking into a microphone&#10;&#10;Description automatically generated">
            <a:extLst>
              <a:ext uri="{FF2B5EF4-FFF2-40B4-BE49-F238E27FC236}">
                <a16:creationId xmlns:a16="http://schemas.microsoft.com/office/drawing/2014/main" id="{D2DB1163-3A4D-37BE-C9EB-A59E3941BC0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92" b="98301" l="34414" r="71745">
                        <a14:foregroundMark x1="61372" y1="59506" x2="67747" y2="76214"/>
                        <a14:foregroundMark x1="61021" y1="79652" x2="60589" y2="92112"/>
                        <a14:foregroundMark x1="60589" y1="92112" x2="60589" y2="92112"/>
                        <a14:foregroundMark x1="41626" y1="62095" x2="46407" y2="98301"/>
                        <a14:foregroundMark x1="41950" y1="51739" x2="41842" y2="52872"/>
                        <a14:foregroundMark x1="49325" y1="85316" x2="46948" y2="94741"/>
                        <a14:foregroundMark x1="68612" y1="77994" x2="68504" y2="86934"/>
                        <a14:foregroundMark x1="71745" y1="84385" x2="71340" y2="82969"/>
                      </a14:backgroundRemoval>
                    </a14:imgEffect>
                  </a14:imgLayer>
                </a14:imgProps>
              </a:ext>
              <a:ext uri="{28A0092B-C50C-407E-A947-70E740481C1C}">
                <a14:useLocalDpi xmlns:a14="http://schemas.microsoft.com/office/drawing/2010/main" val="0"/>
              </a:ext>
            </a:extLst>
          </a:blip>
          <a:srcRect l="30214" t="-11" r="27738" b="-1"/>
          <a:stretch/>
        </p:blipFill>
        <p:spPr>
          <a:xfrm>
            <a:off x="853403" y="11819"/>
            <a:ext cx="3733801" cy="5931781"/>
          </a:xfrm>
          <a:prstGeom prst="rect">
            <a:avLst/>
          </a:prstGeom>
        </p:spPr>
      </p:pic>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3746F181-6A3E-008E-78CD-1D62E321409C}"/>
                  </a:ext>
                </a:extLst>
              </p14:cNvPr>
              <p14:cNvContentPartPr/>
              <p14:nvPr/>
            </p14:nvContentPartPr>
            <p14:xfrm>
              <a:off x="2251530" y="3939420"/>
              <a:ext cx="360" cy="360"/>
            </p14:xfrm>
          </p:contentPart>
        </mc:Choice>
        <mc:Fallback xmlns="">
          <p:pic>
            <p:nvPicPr>
              <p:cNvPr id="6" name="Ink 5">
                <a:extLst>
                  <a:ext uri="{FF2B5EF4-FFF2-40B4-BE49-F238E27FC236}">
                    <a16:creationId xmlns:a16="http://schemas.microsoft.com/office/drawing/2014/main" id="{3746F181-6A3E-008E-78CD-1D62E321409C}"/>
                  </a:ext>
                </a:extLst>
              </p:cNvPr>
              <p:cNvPicPr/>
              <p:nvPr/>
            </p:nvPicPr>
            <p:blipFill>
              <a:blip r:embed="rId6"/>
              <a:stretch>
                <a:fillRect/>
              </a:stretch>
            </p:blipFill>
            <p:spPr>
              <a:xfrm>
                <a:off x="2188530" y="387642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EAB77914-8DAD-2406-E4B5-8C56842436B7}"/>
                  </a:ext>
                </a:extLst>
              </p14:cNvPr>
              <p14:cNvContentPartPr/>
              <p14:nvPr/>
            </p14:nvContentPartPr>
            <p14:xfrm>
              <a:off x="2201850" y="3935460"/>
              <a:ext cx="360" cy="360"/>
            </p14:xfrm>
          </p:contentPart>
        </mc:Choice>
        <mc:Fallback xmlns="">
          <p:pic>
            <p:nvPicPr>
              <p:cNvPr id="7" name="Ink 6">
                <a:extLst>
                  <a:ext uri="{FF2B5EF4-FFF2-40B4-BE49-F238E27FC236}">
                    <a16:creationId xmlns:a16="http://schemas.microsoft.com/office/drawing/2014/main" id="{EAB77914-8DAD-2406-E4B5-8C56842436B7}"/>
                  </a:ext>
                </a:extLst>
              </p:cNvPr>
              <p:cNvPicPr/>
              <p:nvPr/>
            </p:nvPicPr>
            <p:blipFill>
              <a:blip r:embed="rId6"/>
              <a:stretch>
                <a:fillRect/>
              </a:stretch>
            </p:blipFill>
            <p:spPr>
              <a:xfrm>
                <a:off x="2138850" y="387246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2E83BBDF-9782-857B-C2D3-71104715E698}"/>
                  </a:ext>
                </a:extLst>
              </p14:cNvPr>
              <p14:cNvContentPartPr/>
              <p14:nvPr/>
            </p14:nvContentPartPr>
            <p14:xfrm>
              <a:off x="2327850" y="3958500"/>
              <a:ext cx="360" cy="360"/>
            </p14:xfrm>
          </p:contentPart>
        </mc:Choice>
        <mc:Fallback xmlns="">
          <p:pic>
            <p:nvPicPr>
              <p:cNvPr id="9" name="Ink 8">
                <a:extLst>
                  <a:ext uri="{FF2B5EF4-FFF2-40B4-BE49-F238E27FC236}">
                    <a16:creationId xmlns:a16="http://schemas.microsoft.com/office/drawing/2014/main" id="{2E83BBDF-9782-857B-C2D3-71104715E698}"/>
                  </a:ext>
                </a:extLst>
              </p:cNvPr>
              <p:cNvPicPr/>
              <p:nvPr/>
            </p:nvPicPr>
            <p:blipFill>
              <a:blip r:embed="rId6"/>
              <a:stretch>
                <a:fillRect/>
              </a:stretch>
            </p:blipFill>
            <p:spPr>
              <a:xfrm>
                <a:off x="2264850" y="3895500"/>
                <a:ext cx="126000" cy="126000"/>
              </a:xfrm>
              <a:prstGeom prst="rect">
                <a:avLst/>
              </a:prstGeom>
            </p:spPr>
          </p:pic>
        </mc:Fallback>
      </mc:AlternateContent>
      <p:grpSp>
        <p:nvGrpSpPr>
          <p:cNvPr id="81" name="Group 80">
            <a:extLst>
              <a:ext uri="{FF2B5EF4-FFF2-40B4-BE49-F238E27FC236}">
                <a16:creationId xmlns:a16="http://schemas.microsoft.com/office/drawing/2014/main" id="{44FAAE63-BF0D-4FC3-D7F3-FC8082DEC836}"/>
              </a:ext>
            </a:extLst>
          </p:cNvPr>
          <p:cNvGrpSpPr/>
          <p:nvPr/>
        </p:nvGrpSpPr>
        <p:grpSpPr>
          <a:xfrm>
            <a:off x="2411370" y="3946980"/>
            <a:ext cx="168876" cy="40250"/>
            <a:chOff x="2411370" y="3946980"/>
            <a:chExt cx="168876" cy="40250"/>
          </a:xfrm>
        </p:grpSpPr>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568D0D70-B164-F99E-E7F9-584F76E87B52}"/>
                    </a:ext>
                  </a:extLst>
                </p14:cNvPr>
                <p14:cNvContentPartPr/>
                <p14:nvPr/>
              </p14:nvContentPartPr>
              <p14:xfrm>
                <a:off x="2411370" y="3973620"/>
                <a:ext cx="360" cy="360"/>
              </p14:xfrm>
            </p:contentPart>
          </mc:Choice>
          <mc:Fallback xmlns="">
            <p:pic>
              <p:nvPicPr>
                <p:cNvPr id="13" name="Ink 12">
                  <a:extLst>
                    <a:ext uri="{FF2B5EF4-FFF2-40B4-BE49-F238E27FC236}">
                      <a16:creationId xmlns:a16="http://schemas.microsoft.com/office/drawing/2014/main" id="{568D0D70-B164-F99E-E7F9-584F76E87B52}"/>
                    </a:ext>
                  </a:extLst>
                </p:cNvPr>
                <p:cNvPicPr/>
                <p:nvPr/>
              </p:nvPicPr>
              <p:blipFill>
                <a:blip r:embed="rId10"/>
                <a:stretch>
                  <a:fillRect/>
                </a:stretch>
              </p:blipFill>
              <p:spPr>
                <a:xfrm>
                  <a:off x="2402370" y="39646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6458BB2E-4306-6A0B-F562-7969F2DE5B23}"/>
                    </a:ext>
                  </a:extLst>
                </p14:cNvPr>
                <p14:cNvContentPartPr/>
                <p14:nvPr/>
              </p14:nvContentPartPr>
              <p14:xfrm>
                <a:off x="2438370" y="3958500"/>
                <a:ext cx="360" cy="360"/>
              </p14:xfrm>
            </p:contentPart>
          </mc:Choice>
          <mc:Fallback xmlns="">
            <p:pic>
              <p:nvPicPr>
                <p:cNvPr id="15" name="Ink 14">
                  <a:extLst>
                    <a:ext uri="{FF2B5EF4-FFF2-40B4-BE49-F238E27FC236}">
                      <a16:creationId xmlns:a16="http://schemas.microsoft.com/office/drawing/2014/main" id="{6458BB2E-4306-6A0B-F562-7969F2DE5B23}"/>
                    </a:ext>
                  </a:extLst>
                </p:cNvPr>
                <p:cNvPicPr/>
                <p:nvPr/>
              </p:nvPicPr>
              <p:blipFill>
                <a:blip r:embed="rId10"/>
                <a:stretch>
                  <a:fillRect/>
                </a:stretch>
              </p:blipFill>
              <p:spPr>
                <a:xfrm>
                  <a:off x="2429370" y="39495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 name="Ink 15">
                  <a:extLst>
                    <a:ext uri="{FF2B5EF4-FFF2-40B4-BE49-F238E27FC236}">
                      <a16:creationId xmlns:a16="http://schemas.microsoft.com/office/drawing/2014/main" id="{A90748CE-BC68-CB81-7B28-DC9CFEBE69B8}"/>
                    </a:ext>
                  </a:extLst>
                </p14:cNvPr>
                <p14:cNvContentPartPr/>
                <p14:nvPr/>
              </p14:nvContentPartPr>
              <p14:xfrm>
                <a:off x="2457450" y="3958500"/>
                <a:ext cx="360" cy="360"/>
              </p14:xfrm>
            </p:contentPart>
          </mc:Choice>
          <mc:Fallback xmlns="">
            <p:pic>
              <p:nvPicPr>
                <p:cNvPr id="16" name="Ink 15">
                  <a:extLst>
                    <a:ext uri="{FF2B5EF4-FFF2-40B4-BE49-F238E27FC236}">
                      <a16:creationId xmlns:a16="http://schemas.microsoft.com/office/drawing/2014/main" id="{A90748CE-BC68-CB81-7B28-DC9CFEBE69B8}"/>
                    </a:ext>
                  </a:extLst>
                </p:cNvPr>
                <p:cNvPicPr/>
                <p:nvPr/>
              </p:nvPicPr>
              <p:blipFill>
                <a:blip r:embed="rId10"/>
                <a:stretch>
                  <a:fillRect/>
                </a:stretch>
              </p:blipFill>
              <p:spPr>
                <a:xfrm>
                  <a:off x="2448450" y="39495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 name="Ink 17">
                  <a:extLst>
                    <a:ext uri="{FF2B5EF4-FFF2-40B4-BE49-F238E27FC236}">
                      <a16:creationId xmlns:a16="http://schemas.microsoft.com/office/drawing/2014/main" id="{B0D25CB9-DE6D-7E5F-81B6-8FE051F5B45E}"/>
                    </a:ext>
                  </a:extLst>
                </p14:cNvPr>
                <p14:cNvContentPartPr/>
                <p14:nvPr/>
              </p14:nvContentPartPr>
              <p14:xfrm>
                <a:off x="2472570" y="3950940"/>
                <a:ext cx="360" cy="360"/>
              </p14:xfrm>
            </p:contentPart>
          </mc:Choice>
          <mc:Fallback xmlns="">
            <p:pic>
              <p:nvPicPr>
                <p:cNvPr id="18" name="Ink 17">
                  <a:extLst>
                    <a:ext uri="{FF2B5EF4-FFF2-40B4-BE49-F238E27FC236}">
                      <a16:creationId xmlns:a16="http://schemas.microsoft.com/office/drawing/2014/main" id="{B0D25CB9-DE6D-7E5F-81B6-8FE051F5B45E}"/>
                    </a:ext>
                  </a:extLst>
                </p:cNvPr>
                <p:cNvPicPr/>
                <p:nvPr/>
              </p:nvPicPr>
              <p:blipFill>
                <a:blip r:embed="rId10"/>
                <a:stretch>
                  <a:fillRect/>
                </a:stretch>
              </p:blipFill>
              <p:spPr>
                <a:xfrm>
                  <a:off x="2463570" y="39419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9" name="Ink 18">
                  <a:extLst>
                    <a:ext uri="{FF2B5EF4-FFF2-40B4-BE49-F238E27FC236}">
                      <a16:creationId xmlns:a16="http://schemas.microsoft.com/office/drawing/2014/main" id="{87D2A2EB-E232-C4BF-7C46-3DAA3AA53C4D}"/>
                    </a:ext>
                  </a:extLst>
                </p14:cNvPr>
                <p14:cNvContentPartPr/>
                <p14:nvPr/>
              </p14:nvContentPartPr>
              <p14:xfrm>
                <a:off x="2441970" y="3946980"/>
                <a:ext cx="360" cy="360"/>
              </p14:xfrm>
            </p:contentPart>
          </mc:Choice>
          <mc:Fallback xmlns="">
            <p:pic>
              <p:nvPicPr>
                <p:cNvPr id="19" name="Ink 18">
                  <a:extLst>
                    <a:ext uri="{FF2B5EF4-FFF2-40B4-BE49-F238E27FC236}">
                      <a16:creationId xmlns:a16="http://schemas.microsoft.com/office/drawing/2014/main" id="{87D2A2EB-E232-C4BF-7C46-3DAA3AA53C4D}"/>
                    </a:ext>
                  </a:extLst>
                </p:cNvPr>
                <p:cNvPicPr/>
                <p:nvPr/>
              </p:nvPicPr>
              <p:blipFill>
                <a:blip r:embed="rId10"/>
                <a:stretch>
                  <a:fillRect/>
                </a:stretch>
              </p:blipFill>
              <p:spPr>
                <a:xfrm>
                  <a:off x="2432970" y="39379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 name="Ink 19">
                  <a:extLst>
                    <a:ext uri="{FF2B5EF4-FFF2-40B4-BE49-F238E27FC236}">
                      <a16:creationId xmlns:a16="http://schemas.microsoft.com/office/drawing/2014/main" id="{7C5FFE82-0345-A871-339D-ED62594E61FB}"/>
                    </a:ext>
                  </a:extLst>
                </p14:cNvPr>
                <p14:cNvContentPartPr/>
                <p14:nvPr/>
              </p14:nvContentPartPr>
              <p14:xfrm>
                <a:off x="2422890" y="3966060"/>
                <a:ext cx="360" cy="360"/>
              </p14:xfrm>
            </p:contentPart>
          </mc:Choice>
          <mc:Fallback xmlns="">
            <p:pic>
              <p:nvPicPr>
                <p:cNvPr id="20" name="Ink 19">
                  <a:extLst>
                    <a:ext uri="{FF2B5EF4-FFF2-40B4-BE49-F238E27FC236}">
                      <a16:creationId xmlns:a16="http://schemas.microsoft.com/office/drawing/2014/main" id="{7C5FFE82-0345-A871-339D-ED62594E61FB}"/>
                    </a:ext>
                  </a:extLst>
                </p:cNvPr>
                <p:cNvPicPr/>
                <p:nvPr/>
              </p:nvPicPr>
              <p:blipFill>
                <a:blip r:embed="rId10"/>
                <a:stretch>
                  <a:fillRect/>
                </a:stretch>
              </p:blipFill>
              <p:spPr>
                <a:xfrm>
                  <a:off x="2413890" y="39570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2" name="Ink 21">
                  <a:extLst>
                    <a:ext uri="{FF2B5EF4-FFF2-40B4-BE49-F238E27FC236}">
                      <a16:creationId xmlns:a16="http://schemas.microsoft.com/office/drawing/2014/main" id="{CDE6062C-F3D4-7F67-D9F1-EC311DAF8A91}"/>
                    </a:ext>
                  </a:extLst>
                </p14:cNvPr>
                <p14:cNvContentPartPr/>
                <p14:nvPr/>
              </p14:nvContentPartPr>
              <p14:xfrm>
                <a:off x="2457450" y="3966060"/>
                <a:ext cx="1080" cy="360"/>
              </p14:xfrm>
            </p:contentPart>
          </mc:Choice>
          <mc:Fallback xmlns="">
            <p:pic>
              <p:nvPicPr>
                <p:cNvPr id="22" name="Ink 21">
                  <a:extLst>
                    <a:ext uri="{FF2B5EF4-FFF2-40B4-BE49-F238E27FC236}">
                      <a16:creationId xmlns:a16="http://schemas.microsoft.com/office/drawing/2014/main" id="{CDE6062C-F3D4-7F67-D9F1-EC311DAF8A91}"/>
                    </a:ext>
                  </a:extLst>
                </p:cNvPr>
                <p:cNvPicPr/>
                <p:nvPr/>
              </p:nvPicPr>
              <p:blipFill>
                <a:blip r:embed="rId17"/>
                <a:stretch>
                  <a:fillRect/>
                </a:stretch>
              </p:blipFill>
              <p:spPr>
                <a:xfrm>
                  <a:off x="2448450" y="3957060"/>
                  <a:ext cx="187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3" name="Ink 22">
                  <a:extLst>
                    <a:ext uri="{FF2B5EF4-FFF2-40B4-BE49-F238E27FC236}">
                      <a16:creationId xmlns:a16="http://schemas.microsoft.com/office/drawing/2014/main" id="{7C728393-CD98-A4F5-F4B7-9CA08A59C5D1}"/>
                    </a:ext>
                  </a:extLst>
                </p14:cNvPr>
                <p14:cNvContentPartPr/>
                <p14:nvPr/>
              </p14:nvContentPartPr>
              <p14:xfrm>
                <a:off x="2441970" y="3966060"/>
                <a:ext cx="360" cy="360"/>
              </p14:xfrm>
            </p:contentPart>
          </mc:Choice>
          <mc:Fallback xmlns="">
            <p:pic>
              <p:nvPicPr>
                <p:cNvPr id="23" name="Ink 22">
                  <a:extLst>
                    <a:ext uri="{FF2B5EF4-FFF2-40B4-BE49-F238E27FC236}">
                      <a16:creationId xmlns:a16="http://schemas.microsoft.com/office/drawing/2014/main" id="{7C728393-CD98-A4F5-F4B7-9CA08A59C5D1}"/>
                    </a:ext>
                  </a:extLst>
                </p:cNvPr>
                <p:cNvPicPr/>
                <p:nvPr/>
              </p:nvPicPr>
              <p:blipFill>
                <a:blip r:embed="rId10"/>
                <a:stretch>
                  <a:fillRect/>
                </a:stretch>
              </p:blipFill>
              <p:spPr>
                <a:xfrm>
                  <a:off x="2432970" y="39570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4" name="Ink 23">
                  <a:extLst>
                    <a:ext uri="{FF2B5EF4-FFF2-40B4-BE49-F238E27FC236}">
                      <a16:creationId xmlns:a16="http://schemas.microsoft.com/office/drawing/2014/main" id="{88DB7FA2-0878-6EDF-0986-E472E7B7D9C0}"/>
                    </a:ext>
                  </a:extLst>
                </p14:cNvPr>
                <p14:cNvContentPartPr/>
                <p14:nvPr/>
              </p14:nvContentPartPr>
              <p14:xfrm>
                <a:off x="2476170" y="3966060"/>
                <a:ext cx="360" cy="360"/>
              </p14:xfrm>
            </p:contentPart>
          </mc:Choice>
          <mc:Fallback xmlns="">
            <p:pic>
              <p:nvPicPr>
                <p:cNvPr id="24" name="Ink 23">
                  <a:extLst>
                    <a:ext uri="{FF2B5EF4-FFF2-40B4-BE49-F238E27FC236}">
                      <a16:creationId xmlns:a16="http://schemas.microsoft.com/office/drawing/2014/main" id="{88DB7FA2-0878-6EDF-0986-E472E7B7D9C0}"/>
                    </a:ext>
                  </a:extLst>
                </p:cNvPr>
                <p:cNvPicPr/>
                <p:nvPr/>
              </p:nvPicPr>
              <p:blipFill>
                <a:blip r:embed="rId10"/>
                <a:stretch>
                  <a:fillRect/>
                </a:stretch>
              </p:blipFill>
              <p:spPr>
                <a:xfrm>
                  <a:off x="2467170" y="39570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5" name="Ink 24">
                  <a:extLst>
                    <a:ext uri="{FF2B5EF4-FFF2-40B4-BE49-F238E27FC236}">
                      <a16:creationId xmlns:a16="http://schemas.microsoft.com/office/drawing/2014/main" id="{04533425-72F5-0E5C-B534-C207F4D514C7}"/>
                    </a:ext>
                  </a:extLst>
                </p14:cNvPr>
                <p14:cNvContentPartPr/>
                <p14:nvPr/>
              </p14:nvContentPartPr>
              <p14:xfrm>
                <a:off x="2491650" y="3962100"/>
                <a:ext cx="360" cy="360"/>
              </p14:xfrm>
            </p:contentPart>
          </mc:Choice>
          <mc:Fallback xmlns="">
            <p:pic>
              <p:nvPicPr>
                <p:cNvPr id="25" name="Ink 24">
                  <a:extLst>
                    <a:ext uri="{FF2B5EF4-FFF2-40B4-BE49-F238E27FC236}">
                      <a16:creationId xmlns:a16="http://schemas.microsoft.com/office/drawing/2014/main" id="{04533425-72F5-0E5C-B534-C207F4D514C7}"/>
                    </a:ext>
                  </a:extLst>
                </p:cNvPr>
                <p:cNvPicPr/>
                <p:nvPr/>
              </p:nvPicPr>
              <p:blipFill>
                <a:blip r:embed="rId10"/>
                <a:stretch>
                  <a:fillRect/>
                </a:stretch>
              </p:blipFill>
              <p:spPr>
                <a:xfrm>
                  <a:off x="2482650" y="39531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7" name="Ink 26">
                  <a:extLst>
                    <a:ext uri="{FF2B5EF4-FFF2-40B4-BE49-F238E27FC236}">
                      <a16:creationId xmlns:a16="http://schemas.microsoft.com/office/drawing/2014/main" id="{96C92A27-41B8-AA4D-11AB-07DC154D357D}"/>
                    </a:ext>
                  </a:extLst>
                </p14:cNvPr>
                <p14:cNvContentPartPr/>
                <p14:nvPr/>
              </p14:nvContentPartPr>
              <p14:xfrm>
                <a:off x="2518290" y="3969660"/>
                <a:ext cx="360" cy="360"/>
              </p14:xfrm>
            </p:contentPart>
          </mc:Choice>
          <mc:Fallback xmlns="">
            <p:pic>
              <p:nvPicPr>
                <p:cNvPr id="27" name="Ink 26">
                  <a:extLst>
                    <a:ext uri="{FF2B5EF4-FFF2-40B4-BE49-F238E27FC236}">
                      <a16:creationId xmlns:a16="http://schemas.microsoft.com/office/drawing/2014/main" id="{96C92A27-41B8-AA4D-11AB-07DC154D357D}"/>
                    </a:ext>
                  </a:extLst>
                </p:cNvPr>
                <p:cNvPicPr/>
                <p:nvPr/>
              </p:nvPicPr>
              <p:blipFill>
                <a:blip r:embed="rId10"/>
                <a:stretch>
                  <a:fillRect/>
                </a:stretch>
              </p:blipFill>
              <p:spPr>
                <a:xfrm>
                  <a:off x="2509290" y="39606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8" name="Ink 27">
                  <a:extLst>
                    <a:ext uri="{FF2B5EF4-FFF2-40B4-BE49-F238E27FC236}">
                      <a16:creationId xmlns:a16="http://schemas.microsoft.com/office/drawing/2014/main" id="{8732023A-5290-52AA-1766-5AEC323C24D3}"/>
                    </a:ext>
                  </a:extLst>
                </p14:cNvPr>
                <p14:cNvContentPartPr/>
                <p14:nvPr/>
              </p14:nvContentPartPr>
              <p14:xfrm>
                <a:off x="2491650" y="3969660"/>
                <a:ext cx="360" cy="360"/>
              </p14:xfrm>
            </p:contentPart>
          </mc:Choice>
          <mc:Fallback xmlns="">
            <p:pic>
              <p:nvPicPr>
                <p:cNvPr id="28" name="Ink 27">
                  <a:extLst>
                    <a:ext uri="{FF2B5EF4-FFF2-40B4-BE49-F238E27FC236}">
                      <a16:creationId xmlns:a16="http://schemas.microsoft.com/office/drawing/2014/main" id="{8732023A-5290-52AA-1766-5AEC323C24D3}"/>
                    </a:ext>
                  </a:extLst>
                </p:cNvPr>
                <p:cNvPicPr/>
                <p:nvPr/>
              </p:nvPicPr>
              <p:blipFill>
                <a:blip r:embed="rId10"/>
                <a:stretch>
                  <a:fillRect/>
                </a:stretch>
              </p:blipFill>
              <p:spPr>
                <a:xfrm>
                  <a:off x="2482650" y="39606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9" name="Ink 28">
                  <a:extLst>
                    <a:ext uri="{FF2B5EF4-FFF2-40B4-BE49-F238E27FC236}">
                      <a16:creationId xmlns:a16="http://schemas.microsoft.com/office/drawing/2014/main" id="{93DEC05E-C12D-DFB4-C0AA-27C33415C192}"/>
                    </a:ext>
                  </a:extLst>
                </p14:cNvPr>
                <p14:cNvContentPartPr/>
                <p14:nvPr/>
              </p14:nvContentPartPr>
              <p14:xfrm>
                <a:off x="2483730" y="3969660"/>
                <a:ext cx="360" cy="360"/>
              </p14:xfrm>
            </p:contentPart>
          </mc:Choice>
          <mc:Fallback xmlns="">
            <p:pic>
              <p:nvPicPr>
                <p:cNvPr id="29" name="Ink 28">
                  <a:extLst>
                    <a:ext uri="{FF2B5EF4-FFF2-40B4-BE49-F238E27FC236}">
                      <a16:creationId xmlns:a16="http://schemas.microsoft.com/office/drawing/2014/main" id="{93DEC05E-C12D-DFB4-C0AA-27C33415C192}"/>
                    </a:ext>
                  </a:extLst>
                </p:cNvPr>
                <p:cNvPicPr/>
                <p:nvPr/>
              </p:nvPicPr>
              <p:blipFill>
                <a:blip r:embed="rId10"/>
                <a:stretch>
                  <a:fillRect/>
                </a:stretch>
              </p:blipFill>
              <p:spPr>
                <a:xfrm>
                  <a:off x="2474730" y="39606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1" name="Ink 30">
                  <a:extLst>
                    <a:ext uri="{FF2B5EF4-FFF2-40B4-BE49-F238E27FC236}">
                      <a16:creationId xmlns:a16="http://schemas.microsoft.com/office/drawing/2014/main" id="{A396B40C-3FD1-09B9-A4C8-0E2E44C0ABA8}"/>
                    </a:ext>
                  </a:extLst>
                </p14:cNvPr>
                <p14:cNvContentPartPr/>
                <p14:nvPr/>
              </p14:nvContentPartPr>
              <p14:xfrm>
                <a:off x="2453490" y="3981180"/>
                <a:ext cx="360" cy="360"/>
              </p14:xfrm>
            </p:contentPart>
          </mc:Choice>
          <mc:Fallback xmlns="">
            <p:pic>
              <p:nvPicPr>
                <p:cNvPr id="31" name="Ink 30">
                  <a:extLst>
                    <a:ext uri="{FF2B5EF4-FFF2-40B4-BE49-F238E27FC236}">
                      <a16:creationId xmlns:a16="http://schemas.microsoft.com/office/drawing/2014/main" id="{A396B40C-3FD1-09B9-A4C8-0E2E44C0ABA8}"/>
                    </a:ext>
                  </a:extLst>
                </p:cNvPr>
                <p:cNvPicPr/>
                <p:nvPr/>
              </p:nvPicPr>
              <p:blipFill>
                <a:blip r:embed="rId10"/>
                <a:stretch>
                  <a:fillRect/>
                </a:stretch>
              </p:blipFill>
              <p:spPr>
                <a:xfrm>
                  <a:off x="2444490" y="39721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3" name="Ink 32">
                  <a:extLst>
                    <a:ext uri="{FF2B5EF4-FFF2-40B4-BE49-F238E27FC236}">
                      <a16:creationId xmlns:a16="http://schemas.microsoft.com/office/drawing/2014/main" id="{A0587D14-ED9E-BAC5-9E84-B959E9C384C3}"/>
                    </a:ext>
                  </a:extLst>
                </p14:cNvPr>
                <p14:cNvContentPartPr/>
                <p14:nvPr/>
              </p14:nvContentPartPr>
              <p14:xfrm>
                <a:off x="2430450" y="3981180"/>
                <a:ext cx="1080" cy="360"/>
              </p14:xfrm>
            </p:contentPart>
          </mc:Choice>
          <mc:Fallback xmlns="">
            <p:pic>
              <p:nvPicPr>
                <p:cNvPr id="33" name="Ink 32">
                  <a:extLst>
                    <a:ext uri="{FF2B5EF4-FFF2-40B4-BE49-F238E27FC236}">
                      <a16:creationId xmlns:a16="http://schemas.microsoft.com/office/drawing/2014/main" id="{A0587D14-ED9E-BAC5-9E84-B959E9C384C3}"/>
                    </a:ext>
                  </a:extLst>
                </p:cNvPr>
                <p:cNvPicPr/>
                <p:nvPr/>
              </p:nvPicPr>
              <p:blipFill>
                <a:blip r:embed="rId17"/>
                <a:stretch>
                  <a:fillRect/>
                </a:stretch>
              </p:blipFill>
              <p:spPr>
                <a:xfrm>
                  <a:off x="2421450" y="3972180"/>
                  <a:ext cx="187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5" name="Ink 34">
                  <a:extLst>
                    <a:ext uri="{FF2B5EF4-FFF2-40B4-BE49-F238E27FC236}">
                      <a16:creationId xmlns:a16="http://schemas.microsoft.com/office/drawing/2014/main" id="{37E166A4-DFA7-CB2C-9BB8-546C6C9A0EA8}"/>
                    </a:ext>
                  </a:extLst>
                </p14:cNvPr>
                <p14:cNvContentPartPr/>
                <p14:nvPr/>
              </p14:nvContentPartPr>
              <p14:xfrm>
                <a:off x="2540970" y="3977220"/>
                <a:ext cx="360" cy="360"/>
              </p14:xfrm>
            </p:contentPart>
          </mc:Choice>
          <mc:Fallback xmlns="">
            <p:pic>
              <p:nvPicPr>
                <p:cNvPr id="35" name="Ink 34">
                  <a:extLst>
                    <a:ext uri="{FF2B5EF4-FFF2-40B4-BE49-F238E27FC236}">
                      <a16:creationId xmlns:a16="http://schemas.microsoft.com/office/drawing/2014/main" id="{37E166A4-DFA7-CB2C-9BB8-546C6C9A0EA8}"/>
                    </a:ext>
                  </a:extLst>
                </p:cNvPr>
                <p:cNvPicPr/>
                <p:nvPr/>
              </p:nvPicPr>
              <p:blipFill>
                <a:blip r:embed="rId10"/>
                <a:stretch>
                  <a:fillRect/>
                </a:stretch>
              </p:blipFill>
              <p:spPr>
                <a:xfrm>
                  <a:off x="2531970" y="39682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8" name="Ink 37">
                  <a:extLst>
                    <a:ext uri="{FF2B5EF4-FFF2-40B4-BE49-F238E27FC236}">
                      <a16:creationId xmlns:a16="http://schemas.microsoft.com/office/drawing/2014/main" id="{2768784D-EAD4-2BFD-667F-EBE7D5444D46}"/>
                    </a:ext>
                  </a:extLst>
                </p14:cNvPr>
                <p14:cNvContentPartPr/>
                <p14:nvPr/>
              </p14:nvContentPartPr>
              <p14:xfrm>
                <a:off x="2425806" y="3986870"/>
                <a:ext cx="360" cy="360"/>
              </p14:xfrm>
            </p:contentPart>
          </mc:Choice>
          <mc:Fallback xmlns="">
            <p:pic>
              <p:nvPicPr>
                <p:cNvPr id="38" name="Ink 37">
                  <a:extLst>
                    <a:ext uri="{FF2B5EF4-FFF2-40B4-BE49-F238E27FC236}">
                      <a16:creationId xmlns:a16="http://schemas.microsoft.com/office/drawing/2014/main" id="{2768784D-EAD4-2BFD-667F-EBE7D5444D46}"/>
                    </a:ext>
                  </a:extLst>
                </p:cNvPr>
                <p:cNvPicPr/>
                <p:nvPr/>
              </p:nvPicPr>
              <p:blipFill>
                <a:blip r:embed="rId10"/>
                <a:stretch>
                  <a:fillRect/>
                </a:stretch>
              </p:blipFill>
              <p:spPr>
                <a:xfrm>
                  <a:off x="2416806" y="397787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9" name="Ink 38">
                  <a:extLst>
                    <a:ext uri="{FF2B5EF4-FFF2-40B4-BE49-F238E27FC236}">
                      <a16:creationId xmlns:a16="http://schemas.microsoft.com/office/drawing/2014/main" id="{17EDCAF5-4FFB-D984-E76E-81CB69E20466}"/>
                    </a:ext>
                  </a:extLst>
                </p14:cNvPr>
                <p14:cNvContentPartPr/>
                <p14:nvPr/>
              </p14:nvContentPartPr>
              <p14:xfrm>
                <a:off x="2447406" y="3977510"/>
                <a:ext cx="360" cy="360"/>
              </p14:xfrm>
            </p:contentPart>
          </mc:Choice>
          <mc:Fallback xmlns="">
            <p:pic>
              <p:nvPicPr>
                <p:cNvPr id="39" name="Ink 38">
                  <a:extLst>
                    <a:ext uri="{FF2B5EF4-FFF2-40B4-BE49-F238E27FC236}">
                      <a16:creationId xmlns:a16="http://schemas.microsoft.com/office/drawing/2014/main" id="{17EDCAF5-4FFB-D984-E76E-81CB69E20466}"/>
                    </a:ext>
                  </a:extLst>
                </p:cNvPr>
                <p:cNvPicPr/>
                <p:nvPr/>
              </p:nvPicPr>
              <p:blipFill>
                <a:blip r:embed="rId10"/>
                <a:stretch>
                  <a:fillRect/>
                </a:stretch>
              </p:blipFill>
              <p:spPr>
                <a:xfrm>
                  <a:off x="2438406" y="396851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0" name="Ink 39">
                  <a:extLst>
                    <a:ext uri="{FF2B5EF4-FFF2-40B4-BE49-F238E27FC236}">
                      <a16:creationId xmlns:a16="http://schemas.microsoft.com/office/drawing/2014/main" id="{FC2EABFC-1552-F8FE-B05B-5045D202A8BE}"/>
                    </a:ext>
                  </a:extLst>
                </p14:cNvPr>
                <p14:cNvContentPartPr/>
                <p14:nvPr/>
              </p14:nvContentPartPr>
              <p14:xfrm>
                <a:off x="2478366" y="3977510"/>
                <a:ext cx="720" cy="360"/>
              </p14:xfrm>
            </p:contentPart>
          </mc:Choice>
          <mc:Fallback xmlns="">
            <p:pic>
              <p:nvPicPr>
                <p:cNvPr id="40" name="Ink 39">
                  <a:extLst>
                    <a:ext uri="{FF2B5EF4-FFF2-40B4-BE49-F238E27FC236}">
                      <a16:creationId xmlns:a16="http://schemas.microsoft.com/office/drawing/2014/main" id="{FC2EABFC-1552-F8FE-B05B-5045D202A8BE}"/>
                    </a:ext>
                  </a:extLst>
                </p:cNvPr>
                <p:cNvPicPr/>
                <p:nvPr/>
              </p:nvPicPr>
              <p:blipFill>
                <a:blip r:embed="rId17"/>
                <a:stretch>
                  <a:fillRect/>
                </a:stretch>
              </p:blipFill>
              <p:spPr>
                <a:xfrm>
                  <a:off x="2472366" y="3968510"/>
                  <a:ext cx="124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1" name="Ink 40">
                  <a:extLst>
                    <a:ext uri="{FF2B5EF4-FFF2-40B4-BE49-F238E27FC236}">
                      <a16:creationId xmlns:a16="http://schemas.microsoft.com/office/drawing/2014/main" id="{AD8BACA6-18EC-1405-9CB9-52AA0A12DEEA}"/>
                    </a:ext>
                  </a:extLst>
                </p14:cNvPr>
                <p14:cNvContentPartPr/>
                <p14:nvPr/>
              </p14:nvContentPartPr>
              <p14:xfrm>
                <a:off x="2490606" y="3974630"/>
                <a:ext cx="360" cy="360"/>
              </p14:xfrm>
            </p:contentPart>
          </mc:Choice>
          <mc:Fallback xmlns="">
            <p:pic>
              <p:nvPicPr>
                <p:cNvPr id="41" name="Ink 40">
                  <a:extLst>
                    <a:ext uri="{FF2B5EF4-FFF2-40B4-BE49-F238E27FC236}">
                      <a16:creationId xmlns:a16="http://schemas.microsoft.com/office/drawing/2014/main" id="{AD8BACA6-18EC-1405-9CB9-52AA0A12DEEA}"/>
                    </a:ext>
                  </a:extLst>
                </p:cNvPr>
                <p:cNvPicPr/>
                <p:nvPr/>
              </p:nvPicPr>
              <p:blipFill>
                <a:blip r:embed="rId10"/>
                <a:stretch>
                  <a:fillRect/>
                </a:stretch>
              </p:blipFill>
              <p:spPr>
                <a:xfrm>
                  <a:off x="2481606" y="396563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0" name="Ink 49">
                  <a:extLst>
                    <a:ext uri="{FF2B5EF4-FFF2-40B4-BE49-F238E27FC236}">
                      <a16:creationId xmlns:a16="http://schemas.microsoft.com/office/drawing/2014/main" id="{34807CFD-A9BD-61FC-8EED-BA0C694DBE43}"/>
                    </a:ext>
                  </a:extLst>
                </p14:cNvPr>
                <p14:cNvContentPartPr/>
                <p14:nvPr/>
              </p14:nvContentPartPr>
              <p14:xfrm>
                <a:off x="2506086" y="3974630"/>
                <a:ext cx="720" cy="360"/>
              </p14:xfrm>
            </p:contentPart>
          </mc:Choice>
          <mc:Fallback xmlns="">
            <p:pic>
              <p:nvPicPr>
                <p:cNvPr id="50" name="Ink 49">
                  <a:extLst>
                    <a:ext uri="{FF2B5EF4-FFF2-40B4-BE49-F238E27FC236}">
                      <a16:creationId xmlns:a16="http://schemas.microsoft.com/office/drawing/2014/main" id="{34807CFD-A9BD-61FC-8EED-BA0C694DBE43}"/>
                    </a:ext>
                  </a:extLst>
                </p:cNvPr>
                <p:cNvPicPr/>
                <p:nvPr/>
              </p:nvPicPr>
              <p:blipFill>
                <a:blip r:embed="rId17"/>
                <a:stretch>
                  <a:fillRect/>
                </a:stretch>
              </p:blipFill>
              <p:spPr>
                <a:xfrm>
                  <a:off x="2500086" y="3965630"/>
                  <a:ext cx="124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6" name="Ink 55">
                  <a:extLst>
                    <a:ext uri="{FF2B5EF4-FFF2-40B4-BE49-F238E27FC236}">
                      <a16:creationId xmlns:a16="http://schemas.microsoft.com/office/drawing/2014/main" id="{961E3983-826A-DD5C-3271-D665BA1272AC}"/>
                    </a:ext>
                  </a:extLst>
                </p14:cNvPr>
                <p14:cNvContentPartPr/>
                <p14:nvPr/>
              </p14:nvContentPartPr>
              <p14:xfrm>
                <a:off x="2527326" y="3974630"/>
                <a:ext cx="360" cy="360"/>
              </p14:xfrm>
            </p:contentPart>
          </mc:Choice>
          <mc:Fallback xmlns="">
            <p:pic>
              <p:nvPicPr>
                <p:cNvPr id="56" name="Ink 55">
                  <a:extLst>
                    <a:ext uri="{FF2B5EF4-FFF2-40B4-BE49-F238E27FC236}">
                      <a16:creationId xmlns:a16="http://schemas.microsoft.com/office/drawing/2014/main" id="{961E3983-826A-DD5C-3271-D665BA1272AC}"/>
                    </a:ext>
                  </a:extLst>
                </p:cNvPr>
                <p:cNvPicPr/>
                <p:nvPr/>
              </p:nvPicPr>
              <p:blipFill>
                <a:blip r:embed="rId10"/>
                <a:stretch>
                  <a:fillRect/>
                </a:stretch>
              </p:blipFill>
              <p:spPr>
                <a:xfrm>
                  <a:off x="2518326" y="396563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69" name="Ink 68">
                  <a:extLst>
                    <a:ext uri="{FF2B5EF4-FFF2-40B4-BE49-F238E27FC236}">
                      <a16:creationId xmlns:a16="http://schemas.microsoft.com/office/drawing/2014/main" id="{DE2AFFE6-A73B-4ADA-6E29-CE87803743E8}"/>
                    </a:ext>
                  </a:extLst>
                </p14:cNvPr>
                <p14:cNvContentPartPr/>
                <p14:nvPr/>
              </p14:nvContentPartPr>
              <p14:xfrm>
                <a:off x="2555406" y="3977510"/>
                <a:ext cx="360" cy="360"/>
              </p14:xfrm>
            </p:contentPart>
          </mc:Choice>
          <mc:Fallback xmlns="">
            <p:pic>
              <p:nvPicPr>
                <p:cNvPr id="69" name="Ink 68">
                  <a:extLst>
                    <a:ext uri="{FF2B5EF4-FFF2-40B4-BE49-F238E27FC236}">
                      <a16:creationId xmlns:a16="http://schemas.microsoft.com/office/drawing/2014/main" id="{DE2AFFE6-A73B-4ADA-6E29-CE87803743E8}"/>
                    </a:ext>
                  </a:extLst>
                </p:cNvPr>
                <p:cNvPicPr/>
                <p:nvPr/>
              </p:nvPicPr>
              <p:blipFill>
                <a:blip r:embed="rId10"/>
                <a:stretch>
                  <a:fillRect/>
                </a:stretch>
              </p:blipFill>
              <p:spPr>
                <a:xfrm>
                  <a:off x="2546406" y="396851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71" name="Ink 70">
                  <a:extLst>
                    <a:ext uri="{FF2B5EF4-FFF2-40B4-BE49-F238E27FC236}">
                      <a16:creationId xmlns:a16="http://schemas.microsoft.com/office/drawing/2014/main" id="{6D88B940-8CBB-6F14-DED5-7D6EF00AEC3C}"/>
                    </a:ext>
                  </a:extLst>
                </p14:cNvPr>
                <p14:cNvContentPartPr/>
                <p14:nvPr/>
              </p14:nvContentPartPr>
              <p14:xfrm>
                <a:off x="2472246" y="3983990"/>
                <a:ext cx="360" cy="360"/>
              </p14:xfrm>
            </p:contentPart>
          </mc:Choice>
          <mc:Fallback xmlns="">
            <p:pic>
              <p:nvPicPr>
                <p:cNvPr id="71" name="Ink 70">
                  <a:extLst>
                    <a:ext uri="{FF2B5EF4-FFF2-40B4-BE49-F238E27FC236}">
                      <a16:creationId xmlns:a16="http://schemas.microsoft.com/office/drawing/2014/main" id="{6D88B940-8CBB-6F14-DED5-7D6EF00AEC3C}"/>
                    </a:ext>
                  </a:extLst>
                </p:cNvPr>
                <p:cNvPicPr/>
                <p:nvPr/>
              </p:nvPicPr>
              <p:blipFill>
                <a:blip r:embed="rId10"/>
                <a:stretch>
                  <a:fillRect/>
                </a:stretch>
              </p:blipFill>
              <p:spPr>
                <a:xfrm>
                  <a:off x="2463246" y="397499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74" name="Ink 73">
                  <a:extLst>
                    <a:ext uri="{FF2B5EF4-FFF2-40B4-BE49-F238E27FC236}">
                      <a16:creationId xmlns:a16="http://schemas.microsoft.com/office/drawing/2014/main" id="{ECC51A57-EA12-E283-8C2A-2B118DECBAC9}"/>
                    </a:ext>
                  </a:extLst>
                </p14:cNvPr>
                <p14:cNvContentPartPr/>
                <p14:nvPr/>
              </p14:nvContentPartPr>
              <p14:xfrm>
                <a:off x="2487366" y="3986870"/>
                <a:ext cx="360" cy="360"/>
              </p14:xfrm>
            </p:contentPart>
          </mc:Choice>
          <mc:Fallback xmlns="">
            <p:pic>
              <p:nvPicPr>
                <p:cNvPr id="74" name="Ink 73">
                  <a:extLst>
                    <a:ext uri="{FF2B5EF4-FFF2-40B4-BE49-F238E27FC236}">
                      <a16:creationId xmlns:a16="http://schemas.microsoft.com/office/drawing/2014/main" id="{ECC51A57-EA12-E283-8C2A-2B118DECBAC9}"/>
                    </a:ext>
                  </a:extLst>
                </p:cNvPr>
                <p:cNvPicPr/>
                <p:nvPr/>
              </p:nvPicPr>
              <p:blipFill>
                <a:blip r:embed="rId10"/>
                <a:stretch>
                  <a:fillRect/>
                </a:stretch>
              </p:blipFill>
              <p:spPr>
                <a:xfrm>
                  <a:off x="2478366" y="397787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79" name="Ink 78">
                  <a:extLst>
                    <a:ext uri="{FF2B5EF4-FFF2-40B4-BE49-F238E27FC236}">
                      <a16:creationId xmlns:a16="http://schemas.microsoft.com/office/drawing/2014/main" id="{165951DA-FA7F-C6A7-7711-75AF24903520}"/>
                    </a:ext>
                  </a:extLst>
                </p14:cNvPr>
                <p14:cNvContentPartPr/>
                <p14:nvPr/>
              </p14:nvContentPartPr>
              <p14:xfrm>
                <a:off x="2579886" y="3986870"/>
                <a:ext cx="360" cy="360"/>
              </p14:xfrm>
            </p:contentPart>
          </mc:Choice>
          <mc:Fallback xmlns="">
            <p:pic>
              <p:nvPicPr>
                <p:cNvPr id="79" name="Ink 78">
                  <a:extLst>
                    <a:ext uri="{FF2B5EF4-FFF2-40B4-BE49-F238E27FC236}">
                      <a16:creationId xmlns:a16="http://schemas.microsoft.com/office/drawing/2014/main" id="{165951DA-FA7F-C6A7-7711-75AF24903520}"/>
                    </a:ext>
                  </a:extLst>
                </p:cNvPr>
                <p:cNvPicPr/>
                <p:nvPr/>
              </p:nvPicPr>
              <p:blipFill>
                <a:blip r:embed="rId10"/>
                <a:stretch>
                  <a:fillRect/>
                </a:stretch>
              </p:blipFill>
              <p:spPr>
                <a:xfrm>
                  <a:off x="2570886" y="397787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80" name="Ink 79">
                  <a:extLst>
                    <a:ext uri="{FF2B5EF4-FFF2-40B4-BE49-F238E27FC236}">
                      <a16:creationId xmlns:a16="http://schemas.microsoft.com/office/drawing/2014/main" id="{7238E206-E4E0-217B-5E9E-09961D0538BE}"/>
                    </a:ext>
                  </a:extLst>
                </p14:cNvPr>
                <p14:cNvContentPartPr/>
                <p14:nvPr/>
              </p14:nvContentPartPr>
              <p14:xfrm>
                <a:off x="2518326" y="3983990"/>
                <a:ext cx="360" cy="360"/>
              </p14:xfrm>
            </p:contentPart>
          </mc:Choice>
          <mc:Fallback xmlns="">
            <p:pic>
              <p:nvPicPr>
                <p:cNvPr id="80" name="Ink 79">
                  <a:extLst>
                    <a:ext uri="{FF2B5EF4-FFF2-40B4-BE49-F238E27FC236}">
                      <a16:creationId xmlns:a16="http://schemas.microsoft.com/office/drawing/2014/main" id="{7238E206-E4E0-217B-5E9E-09961D0538BE}"/>
                    </a:ext>
                  </a:extLst>
                </p:cNvPr>
                <p:cNvPicPr/>
                <p:nvPr/>
              </p:nvPicPr>
              <p:blipFill>
                <a:blip r:embed="rId10"/>
                <a:stretch>
                  <a:fillRect/>
                </a:stretch>
              </p:blipFill>
              <p:spPr>
                <a:xfrm>
                  <a:off x="2509326" y="3974990"/>
                  <a:ext cx="18000" cy="18000"/>
                </a:xfrm>
                <a:prstGeom prst="rect">
                  <a:avLst/>
                </a:prstGeom>
              </p:spPr>
            </p:pic>
          </mc:Fallback>
        </mc:AlternateContent>
      </p:grpSp>
      <p:sp>
        <p:nvSpPr>
          <p:cNvPr id="105" name="Rectangle 104">
            <a:extLst>
              <a:ext uri="{FF2B5EF4-FFF2-40B4-BE49-F238E27FC236}">
                <a16:creationId xmlns:a16="http://schemas.microsoft.com/office/drawing/2014/main" id="{8845A1EC-D10C-BF83-E3AF-0972066F7EE2}"/>
              </a:ext>
            </a:extLst>
          </p:cNvPr>
          <p:cNvSpPr/>
          <p:nvPr/>
        </p:nvSpPr>
        <p:spPr>
          <a:xfrm>
            <a:off x="853404" y="-144966"/>
            <a:ext cx="3733800" cy="610038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 black and white logo&#10;&#10;Description automatically generated">
            <a:extLst>
              <a:ext uri="{FF2B5EF4-FFF2-40B4-BE49-F238E27FC236}">
                <a16:creationId xmlns:a16="http://schemas.microsoft.com/office/drawing/2014/main" id="{4B3500EE-662A-1ED1-18D9-1093F0DC012C}"/>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951217" y="596066"/>
            <a:ext cx="3515168" cy="636667"/>
          </a:xfrm>
          <a:prstGeom prst="rect">
            <a:avLst/>
          </a:prstGeom>
          <a:noFill/>
          <a:extLst>
            <a:ext uri="{909E8E84-426E-40DD-AFC4-6F175D3DCCD1}">
              <a14:hiddenFill xmlns:a14="http://schemas.microsoft.com/office/drawing/2010/main">
                <a:solidFill>
                  <a:srgbClr val="FFFFFF"/>
                </a:solidFill>
              </a14:hiddenFill>
            </a:ext>
          </a:extLst>
        </p:spPr>
      </p:pic>
      <p:sp>
        <p:nvSpPr>
          <p:cNvPr id="110" name="Text Placeholder 9">
            <a:extLst>
              <a:ext uri="{FF2B5EF4-FFF2-40B4-BE49-F238E27FC236}">
                <a16:creationId xmlns:a16="http://schemas.microsoft.com/office/drawing/2014/main" id="{94D6E952-A540-4F99-B6C0-2BEABD03E42A}"/>
              </a:ext>
            </a:extLst>
          </p:cNvPr>
          <p:cNvSpPr txBox="1">
            <a:spLocks/>
          </p:cNvSpPr>
          <p:nvPr/>
        </p:nvSpPr>
        <p:spPr>
          <a:xfrm>
            <a:off x="5213860" y="1512454"/>
            <a:ext cx="6124736" cy="44319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600" b="1" i="0" u="none" strike="noStrike">
                <a:solidFill>
                  <a:srgbClr val="58595B"/>
                </a:solidFill>
                <a:effectLst/>
                <a:latin typeface="Tahoma"/>
                <a:ea typeface="Tahoma"/>
                <a:cs typeface="Tahoma"/>
              </a:rPr>
              <a:t>Expert-Led </a:t>
            </a:r>
            <a:r>
              <a:rPr lang="en-US" sz="1600" b="1">
                <a:solidFill>
                  <a:srgbClr val="58595B"/>
                </a:solidFill>
                <a:latin typeface="Tahoma"/>
                <a:ea typeface="Tahoma"/>
                <a:cs typeface="Tahoma"/>
              </a:rPr>
              <a:t>Courses: </a:t>
            </a:r>
            <a:r>
              <a:rPr lang="en-US" sz="1600">
                <a:solidFill>
                  <a:srgbClr val="58595B"/>
                </a:solidFill>
                <a:latin typeface="Tahoma"/>
                <a:ea typeface="Tahoma"/>
                <a:cs typeface="Tahoma"/>
              </a:rPr>
              <a:t>Gain</a:t>
            </a:r>
            <a:r>
              <a:rPr lang="en-US" sz="1600" b="0" i="0" u="none" strike="noStrike">
                <a:solidFill>
                  <a:srgbClr val="58595B"/>
                </a:solidFill>
                <a:effectLst/>
                <a:latin typeface="Tahoma"/>
                <a:ea typeface="Tahoma"/>
                <a:cs typeface="Tahoma"/>
              </a:rPr>
              <a:t> insights from industry leaders, leading scholars, and highly sought-after coaches.</a:t>
            </a:r>
            <a:endParaRPr lang="en-US" sz="1100">
              <a:latin typeface="Tahoma"/>
              <a:ea typeface="Tahoma"/>
              <a:cs typeface="Tahoma"/>
            </a:endParaRPr>
          </a:p>
        </p:txBody>
      </p:sp>
      <p:sp>
        <p:nvSpPr>
          <p:cNvPr id="113" name="Text Placeholder 9">
            <a:extLst>
              <a:ext uri="{FF2B5EF4-FFF2-40B4-BE49-F238E27FC236}">
                <a16:creationId xmlns:a16="http://schemas.microsoft.com/office/drawing/2014/main" id="{6E718367-7E65-B2F8-7AFB-3339D8D3D415}"/>
              </a:ext>
            </a:extLst>
          </p:cNvPr>
          <p:cNvSpPr txBox="1">
            <a:spLocks/>
          </p:cNvSpPr>
          <p:nvPr/>
        </p:nvSpPr>
        <p:spPr>
          <a:xfrm>
            <a:off x="5213860" y="2244766"/>
            <a:ext cx="6124736" cy="664797"/>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600" b="1" i="0" u="none" strike="noStrike">
                <a:solidFill>
                  <a:srgbClr val="58595B"/>
                </a:solidFill>
                <a:effectLst/>
                <a:latin typeface="Tahoma"/>
                <a:ea typeface="Tahoma"/>
                <a:cs typeface="Tahoma"/>
              </a:rPr>
              <a:t>Interactive Cohort </a:t>
            </a:r>
            <a:r>
              <a:rPr lang="en-US" sz="1600" b="1">
                <a:solidFill>
                  <a:srgbClr val="58595B"/>
                </a:solidFill>
                <a:latin typeface="Tahoma"/>
                <a:ea typeface="Tahoma"/>
                <a:cs typeface="Tahoma"/>
              </a:rPr>
              <a:t>Experiences: </a:t>
            </a:r>
            <a:r>
              <a:rPr lang="en-US" sz="1600">
                <a:solidFill>
                  <a:srgbClr val="58595B"/>
                </a:solidFill>
                <a:latin typeface="Tahoma"/>
                <a:ea typeface="Tahoma"/>
                <a:cs typeface="Tahoma"/>
              </a:rPr>
              <a:t>Connect</a:t>
            </a:r>
            <a:r>
              <a:rPr lang="en-US" sz="1600" b="0" i="0" u="none" strike="noStrike">
                <a:solidFill>
                  <a:srgbClr val="58595B"/>
                </a:solidFill>
                <a:effectLst/>
                <a:latin typeface="Tahoma"/>
                <a:ea typeface="Tahoma"/>
                <a:cs typeface="Tahoma"/>
              </a:rPr>
              <a:t> with peers across the global healthcare ecosystem through live, remote events and online communities.</a:t>
            </a:r>
            <a:endParaRPr lang="en-US" sz="1600">
              <a:latin typeface="Tahoma"/>
              <a:ea typeface="Tahoma"/>
              <a:cs typeface="Tahoma"/>
            </a:endParaRPr>
          </a:p>
        </p:txBody>
      </p:sp>
      <p:sp>
        <p:nvSpPr>
          <p:cNvPr id="116" name="Text Placeholder 9">
            <a:extLst>
              <a:ext uri="{FF2B5EF4-FFF2-40B4-BE49-F238E27FC236}">
                <a16:creationId xmlns:a16="http://schemas.microsoft.com/office/drawing/2014/main" id="{8AF69049-9EEC-8C38-ECD1-A2261732F4DD}"/>
              </a:ext>
            </a:extLst>
          </p:cNvPr>
          <p:cNvSpPr txBox="1">
            <a:spLocks/>
          </p:cNvSpPr>
          <p:nvPr/>
        </p:nvSpPr>
        <p:spPr>
          <a:xfrm>
            <a:off x="5213860" y="3091900"/>
            <a:ext cx="6124736" cy="44319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600" b="1" i="0" u="none" strike="noStrike">
                <a:solidFill>
                  <a:srgbClr val="58595B"/>
                </a:solidFill>
                <a:effectLst/>
                <a:latin typeface="Tahoma"/>
                <a:ea typeface="Tahoma"/>
                <a:cs typeface="Tahoma"/>
              </a:rPr>
              <a:t>Tailored </a:t>
            </a:r>
            <a:r>
              <a:rPr lang="en-US" sz="1600" b="1">
                <a:solidFill>
                  <a:srgbClr val="58595B"/>
                </a:solidFill>
                <a:latin typeface="Tahoma"/>
                <a:ea typeface="Tahoma"/>
                <a:cs typeface="Tahoma"/>
              </a:rPr>
              <a:t>Content: </a:t>
            </a:r>
            <a:r>
              <a:rPr lang="en-US" sz="1600">
                <a:solidFill>
                  <a:srgbClr val="58595B"/>
                </a:solidFill>
                <a:latin typeface="Tahoma"/>
                <a:ea typeface="Tahoma"/>
                <a:cs typeface="Tahoma"/>
              </a:rPr>
              <a:t>Engage</a:t>
            </a:r>
            <a:r>
              <a:rPr lang="en-US" sz="1600" b="0" i="0" u="none" strike="noStrike">
                <a:solidFill>
                  <a:srgbClr val="58595B"/>
                </a:solidFill>
                <a:effectLst/>
                <a:latin typeface="Tahoma"/>
                <a:ea typeface="Tahoma"/>
                <a:cs typeface="Tahoma"/>
              </a:rPr>
              <a:t> in learning with practical applications for leaders in the healthcare industry.</a:t>
            </a:r>
            <a:endParaRPr lang="en-US" sz="1600">
              <a:latin typeface="Tahoma"/>
              <a:ea typeface="Tahoma"/>
              <a:cs typeface="Tahoma"/>
            </a:endParaRPr>
          </a:p>
        </p:txBody>
      </p:sp>
      <p:sp>
        <p:nvSpPr>
          <p:cNvPr id="119" name="Text Placeholder 9">
            <a:extLst>
              <a:ext uri="{FF2B5EF4-FFF2-40B4-BE49-F238E27FC236}">
                <a16:creationId xmlns:a16="http://schemas.microsoft.com/office/drawing/2014/main" id="{E18EADA4-3064-EDC8-874D-3D4048886098}"/>
              </a:ext>
            </a:extLst>
          </p:cNvPr>
          <p:cNvSpPr txBox="1">
            <a:spLocks/>
          </p:cNvSpPr>
          <p:nvPr/>
        </p:nvSpPr>
        <p:spPr>
          <a:xfrm>
            <a:off x="5262552" y="3824212"/>
            <a:ext cx="6060733" cy="44319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600" b="1" i="0" u="none" strike="noStrike">
                <a:solidFill>
                  <a:srgbClr val="58595B"/>
                </a:solidFill>
                <a:effectLst/>
                <a:latin typeface="Tahoma"/>
                <a:ea typeface="Tahoma"/>
                <a:cs typeface="Tahoma"/>
              </a:rPr>
              <a:t>Flexible Formats</a:t>
            </a:r>
            <a:r>
              <a:rPr lang="en-US" sz="1600" b="1">
                <a:solidFill>
                  <a:srgbClr val="58595B"/>
                </a:solidFill>
                <a:latin typeface="Tahoma"/>
                <a:ea typeface="Tahoma"/>
                <a:cs typeface="Tahoma"/>
              </a:rPr>
              <a:t>: </a:t>
            </a:r>
            <a:r>
              <a:rPr lang="en-US" sz="1600" b="0" i="0" u="none" strike="noStrike">
                <a:solidFill>
                  <a:srgbClr val="58595B"/>
                </a:solidFill>
                <a:effectLst/>
                <a:latin typeface="Tahoma"/>
                <a:ea typeface="Tahoma"/>
                <a:cs typeface="Tahoma"/>
              </a:rPr>
              <a:t>Choose from a variety of offerings that are available live and on-demand at times that are convenient for you.</a:t>
            </a:r>
            <a:endParaRPr lang="en-US" sz="1600">
              <a:latin typeface="Tahoma"/>
              <a:ea typeface="Tahoma"/>
              <a:cs typeface="Tahoma"/>
            </a:endParaRPr>
          </a:p>
        </p:txBody>
      </p:sp>
      <p:grpSp>
        <p:nvGrpSpPr>
          <p:cNvPr id="120" name="Group 119">
            <a:extLst>
              <a:ext uri="{FF2B5EF4-FFF2-40B4-BE49-F238E27FC236}">
                <a16:creationId xmlns:a16="http://schemas.microsoft.com/office/drawing/2014/main" id="{5CA1A0F2-89E8-0FC4-8B50-615FB6963720}"/>
              </a:ext>
            </a:extLst>
          </p:cNvPr>
          <p:cNvGrpSpPr/>
          <p:nvPr/>
        </p:nvGrpSpPr>
        <p:grpSpPr>
          <a:xfrm>
            <a:off x="4972353" y="4570838"/>
            <a:ext cx="6366243" cy="449761"/>
            <a:chOff x="4432824" y="388671"/>
            <a:chExt cx="5955294" cy="449761"/>
          </a:xfrm>
        </p:grpSpPr>
        <p:sp>
          <p:nvSpPr>
            <p:cNvPr id="121" name="Freeform 35">
              <a:extLst>
                <a:ext uri="{FF2B5EF4-FFF2-40B4-BE49-F238E27FC236}">
                  <a16:creationId xmlns:a16="http://schemas.microsoft.com/office/drawing/2014/main" id="{98493AFE-9CBA-9DCA-B0D9-C3FFD5680E64}"/>
                </a:ext>
              </a:extLst>
            </p:cNvPr>
            <p:cNvSpPr>
              <a:spLocks noEditPoints="1"/>
            </p:cNvSpPr>
            <p:nvPr/>
          </p:nvSpPr>
          <p:spPr bwMode="auto">
            <a:xfrm>
              <a:off x="4432824" y="388671"/>
              <a:ext cx="174442" cy="175209"/>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5 w 96"/>
                <a:gd name="T11" fmla="*/ 52 h 96"/>
                <a:gd name="T12" fmla="*/ 53 w 96"/>
                <a:gd name="T13" fmla="*/ 76 h 96"/>
                <a:gd name="T14" fmla="*/ 48 w 96"/>
                <a:gd name="T15" fmla="*/ 77 h 96"/>
                <a:gd name="T16" fmla="*/ 44 w 96"/>
                <a:gd name="T17" fmla="*/ 76 h 96"/>
                <a:gd name="T18" fmla="*/ 43 w 96"/>
                <a:gd name="T19" fmla="*/ 75 h 96"/>
                <a:gd name="T20" fmla="*/ 43 w 96"/>
                <a:gd name="T21" fmla="*/ 66 h 96"/>
                <a:gd name="T22" fmla="*/ 52 w 96"/>
                <a:gd name="T23" fmla="*/ 56 h 96"/>
                <a:gd name="T24" fmla="*/ 22 w 96"/>
                <a:gd name="T25" fmla="*/ 56 h 96"/>
                <a:gd name="T26" fmla="*/ 16 w 96"/>
                <a:gd name="T27" fmla="*/ 50 h 96"/>
                <a:gd name="T28" fmla="*/ 16 w 96"/>
                <a:gd name="T29" fmla="*/ 46 h 96"/>
                <a:gd name="T30" fmla="*/ 22 w 96"/>
                <a:gd name="T31" fmla="*/ 40 h 96"/>
                <a:gd name="T32" fmla="*/ 52 w 96"/>
                <a:gd name="T33" fmla="*/ 40 h 96"/>
                <a:gd name="T34" fmla="*/ 42 w 96"/>
                <a:gd name="T35" fmla="*/ 30 h 96"/>
                <a:gd name="T36" fmla="*/ 43 w 96"/>
                <a:gd name="T37" fmla="*/ 22 h 96"/>
                <a:gd name="T38" fmla="*/ 44 w 96"/>
                <a:gd name="T39" fmla="*/ 20 h 96"/>
                <a:gd name="T40" fmla="*/ 52 w 96"/>
                <a:gd name="T41" fmla="*/ 20 h 96"/>
                <a:gd name="T42" fmla="*/ 75 w 96"/>
                <a:gd name="T43" fmla="*/ 44 h 96"/>
                <a:gd name="T44" fmla="*/ 75 w 96"/>
                <a:gd name="T45"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2"/>
                  </a:moveTo>
                  <a:cubicBezTo>
                    <a:pt x="53" y="76"/>
                    <a:pt x="53" y="76"/>
                    <a:pt x="53" y="76"/>
                  </a:cubicBezTo>
                  <a:cubicBezTo>
                    <a:pt x="52" y="77"/>
                    <a:pt x="50" y="77"/>
                    <a:pt x="48" y="77"/>
                  </a:cubicBezTo>
                  <a:cubicBezTo>
                    <a:pt x="47" y="77"/>
                    <a:pt x="45" y="77"/>
                    <a:pt x="44" y="76"/>
                  </a:cubicBezTo>
                  <a:cubicBezTo>
                    <a:pt x="43" y="75"/>
                    <a:pt x="43" y="75"/>
                    <a:pt x="43" y="75"/>
                  </a:cubicBezTo>
                  <a:cubicBezTo>
                    <a:pt x="41" y="72"/>
                    <a:pt x="41" y="68"/>
                    <a:pt x="43" y="66"/>
                  </a:cubicBezTo>
                  <a:cubicBezTo>
                    <a:pt x="52" y="56"/>
                    <a:pt x="52" y="56"/>
                    <a:pt x="52" y="56"/>
                  </a:cubicBezTo>
                  <a:cubicBezTo>
                    <a:pt x="22" y="56"/>
                    <a:pt x="22" y="56"/>
                    <a:pt x="22" y="56"/>
                  </a:cubicBezTo>
                  <a:cubicBezTo>
                    <a:pt x="19" y="56"/>
                    <a:pt x="16" y="53"/>
                    <a:pt x="16" y="50"/>
                  </a:cubicBezTo>
                  <a:cubicBezTo>
                    <a:pt x="16" y="46"/>
                    <a:pt x="16" y="46"/>
                    <a:pt x="16" y="46"/>
                  </a:cubicBezTo>
                  <a:cubicBezTo>
                    <a:pt x="16" y="43"/>
                    <a:pt x="19" y="40"/>
                    <a:pt x="22" y="40"/>
                  </a:cubicBezTo>
                  <a:cubicBezTo>
                    <a:pt x="52" y="40"/>
                    <a:pt x="52" y="40"/>
                    <a:pt x="52" y="40"/>
                  </a:cubicBezTo>
                  <a:cubicBezTo>
                    <a:pt x="42" y="30"/>
                    <a:pt x="42" y="30"/>
                    <a:pt x="42" y="30"/>
                  </a:cubicBezTo>
                  <a:cubicBezTo>
                    <a:pt x="40" y="28"/>
                    <a:pt x="40" y="24"/>
                    <a:pt x="43" y="22"/>
                  </a:cubicBezTo>
                  <a:cubicBezTo>
                    <a:pt x="44" y="20"/>
                    <a:pt x="44" y="20"/>
                    <a:pt x="44" y="20"/>
                  </a:cubicBezTo>
                  <a:cubicBezTo>
                    <a:pt x="46" y="18"/>
                    <a:pt x="50" y="18"/>
                    <a:pt x="52" y="20"/>
                  </a:cubicBezTo>
                  <a:cubicBezTo>
                    <a:pt x="75" y="44"/>
                    <a:pt x="75" y="44"/>
                    <a:pt x="75" y="44"/>
                  </a:cubicBezTo>
                  <a:cubicBezTo>
                    <a:pt x="77" y="46"/>
                    <a:pt x="77" y="50"/>
                    <a:pt x="75" y="5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sz="1600"/>
            </a:p>
          </p:txBody>
        </p:sp>
        <p:sp>
          <p:nvSpPr>
            <p:cNvPr id="122" name="Text Placeholder 9">
              <a:extLst>
                <a:ext uri="{FF2B5EF4-FFF2-40B4-BE49-F238E27FC236}">
                  <a16:creationId xmlns:a16="http://schemas.microsoft.com/office/drawing/2014/main" id="{6B9C9413-8457-BEEF-7DEE-A9B95D15A343}"/>
                </a:ext>
              </a:extLst>
            </p:cNvPr>
            <p:cNvSpPr txBox="1">
              <a:spLocks/>
            </p:cNvSpPr>
            <p:nvPr/>
          </p:nvSpPr>
          <p:spPr>
            <a:xfrm>
              <a:off x="4718613" y="395234"/>
              <a:ext cx="5669505" cy="44319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600" b="1" i="0" u="none" strike="noStrike">
                  <a:solidFill>
                    <a:srgbClr val="58595B"/>
                  </a:solidFill>
                  <a:effectLst/>
                  <a:latin typeface="Tahoma"/>
                  <a:ea typeface="Tahoma"/>
                  <a:cs typeface="Tahoma"/>
                </a:rPr>
                <a:t>Personalized Path</a:t>
              </a:r>
              <a:r>
                <a:rPr lang="en-US" sz="1600" b="1">
                  <a:solidFill>
                    <a:srgbClr val="58595B"/>
                  </a:solidFill>
                  <a:latin typeface="Tahoma"/>
                  <a:ea typeface="Tahoma"/>
                  <a:cs typeface="Tahoma"/>
                </a:rPr>
                <a:t>: </a:t>
              </a:r>
              <a:r>
                <a:rPr lang="en-US" sz="1600" b="0" i="0" u="none" strike="noStrike">
                  <a:solidFill>
                    <a:srgbClr val="58595B"/>
                  </a:solidFill>
                  <a:effectLst/>
                  <a:latin typeface="Tahoma"/>
                  <a:ea typeface="Tahoma"/>
                  <a:cs typeface="Tahoma"/>
                </a:rPr>
                <a:t>Create a customized learning journey aligned with your professional goals.</a:t>
              </a:r>
              <a:endParaRPr lang="en-US" sz="1600">
                <a:latin typeface="Tahoma"/>
                <a:ea typeface="Tahoma"/>
                <a:cs typeface="Tahoma"/>
              </a:endParaRPr>
            </a:p>
          </p:txBody>
        </p:sp>
      </p:grpSp>
      <p:sp>
        <p:nvSpPr>
          <p:cNvPr id="1036" name="Rectangle 1035">
            <a:extLst>
              <a:ext uri="{FF2B5EF4-FFF2-40B4-BE49-F238E27FC236}">
                <a16:creationId xmlns:a16="http://schemas.microsoft.com/office/drawing/2014/main" id="{1ED9CBE0-3396-2C6B-AF71-7AFE13B2FC7C}"/>
              </a:ext>
            </a:extLst>
          </p:cNvPr>
          <p:cNvSpPr/>
          <p:nvPr/>
        </p:nvSpPr>
        <p:spPr>
          <a:xfrm>
            <a:off x="1419544" y="5085529"/>
            <a:ext cx="3355848" cy="1069848"/>
          </a:xfrm>
          <a:prstGeom prst="rect">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35" name="Picture 4" descr="A purple sign with white text&#10;&#10;Description automatically generated">
            <a:extLst>
              <a:ext uri="{FF2B5EF4-FFF2-40B4-BE49-F238E27FC236}">
                <a16:creationId xmlns:a16="http://schemas.microsoft.com/office/drawing/2014/main" id="{674D97FE-C32D-285C-EDE8-52EDB7736FCC}"/>
              </a:ext>
            </a:extLst>
          </p:cNvPr>
          <p:cNvPicPr>
            <a:picLocks noChangeAspect="1" noChangeArrowheads="1"/>
          </p:cNvPicPr>
          <p:nvPr/>
        </p:nvPicPr>
        <p:blipFill rotWithShape="1">
          <a:blip r:embed="rId39">
            <a:extLst>
              <a:ext uri="{28A0092B-C50C-407E-A947-70E740481C1C}">
                <a14:useLocalDpi xmlns:a14="http://schemas.microsoft.com/office/drawing/2010/main" val="0"/>
              </a:ext>
            </a:extLst>
          </a:blip>
          <a:srcRect t="3932" b="1"/>
          <a:stretch/>
        </p:blipFill>
        <p:spPr bwMode="auto">
          <a:xfrm>
            <a:off x="1326405" y="4993987"/>
            <a:ext cx="3354893" cy="1071624"/>
          </a:xfrm>
          <a:prstGeom prst="rect">
            <a:avLst/>
          </a:prstGeom>
          <a:noFill/>
          <a:extLst>
            <a:ext uri="{909E8E84-426E-40DD-AFC4-6F175D3DCCD1}">
              <a14:hiddenFill xmlns:a14="http://schemas.microsoft.com/office/drawing/2010/main">
                <a:solidFill>
                  <a:srgbClr val="FFFFFF"/>
                </a:solidFill>
              </a14:hiddenFill>
            </a:ext>
          </a:extLst>
        </p:spPr>
      </p:pic>
      <p:sp>
        <p:nvSpPr>
          <p:cNvPr id="1039" name="Freeform 35">
            <a:extLst>
              <a:ext uri="{FF2B5EF4-FFF2-40B4-BE49-F238E27FC236}">
                <a16:creationId xmlns:a16="http://schemas.microsoft.com/office/drawing/2014/main" id="{BFF4D026-1698-FE41-FE1F-C8246972DD93}"/>
              </a:ext>
            </a:extLst>
          </p:cNvPr>
          <p:cNvSpPr>
            <a:spLocks noEditPoints="1"/>
          </p:cNvSpPr>
          <p:nvPr/>
        </p:nvSpPr>
        <p:spPr bwMode="auto">
          <a:xfrm>
            <a:off x="4972352" y="3111775"/>
            <a:ext cx="186479" cy="175209"/>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5 w 96"/>
              <a:gd name="T11" fmla="*/ 52 h 96"/>
              <a:gd name="T12" fmla="*/ 53 w 96"/>
              <a:gd name="T13" fmla="*/ 76 h 96"/>
              <a:gd name="T14" fmla="*/ 48 w 96"/>
              <a:gd name="T15" fmla="*/ 77 h 96"/>
              <a:gd name="T16" fmla="*/ 44 w 96"/>
              <a:gd name="T17" fmla="*/ 76 h 96"/>
              <a:gd name="T18" fmla="*/ 43 w 96"/>
              <a:gd name="T19" fmla="*/ 75 h 96"/>
              <a:gd name="T20" fmla="*/ 43 w 96"/>
              <a:gd name="T21" fmla="*/ 66 h 96"/>
              <a:gd name="T22" fmla="*/ 52 w 96"/>
              <a:gd name="T23" fmla="*/ 56 h 96"/>
              <a:gd name="T24" fmla="*/ 22 w 96"/>
              <a:gd name="T25" fmla="*/ 56 h 96"/>
              <a:gd name="T26" fmla="*/ 16 w 96"/>
              <a:gd name="T27" fmla="*/ 50 h 96"/>
              <a:gd name="T28" fmla="*/ 16 w 96"/>
              <a:gd name="T29" fmla="*/ 46 h 96"/>
              <a:gd name="T30" fmla="*/ 22 w 96"/>
              <a:gd name="T31" fmla="*/ 40 h 96"/>
              <a:gd name="T32" fmla="*/ 52 w 96"/>
              <a:gd name="T33" fmla="*/ 40 h 96"/>
              <a:gd name="T34" fmla="*/ 42 w 96"/>
              <a:gd name="T35" fmla="*/ 30 h 96"/>
              <a:gd name="T36" fmla="*/ 43 w 96"/>
              <a:gd name="T37" fmla="*/ 22 h 96"/>
              <a:gd name="T38" fmla="*/ 44 w 96"/>
              <a:gd name="T39" fmla="*/ 20 h 96"/>
              <a:gd name="T40" fmla="*/ 52 w 96"/>
              <a:gd name="T41" fmla="*/ 20 h 96"/>
              <a:gd name="T42" fmla="*/ 75 w 96"/>
              <a:gd name="T43" fmla="*/ 44 h 96"/>
              <a:gd name="T44" fmla="*/ 75 w 96"/>
              <a:gd name="T45"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2"/>
                </a:moveTo>
                <a:cubicBezTo>
                  <a:pt x="53" y="76"/>
                  <a:pt x="53" y="76"/>
                  <a:pt x="53" y="76"/>
                </a:cubicBezTo>
                <a:cubicBezTo>
                  <a:pt x="52" y="77"/>
                  <a:pt x="50" y="77"/>
                  <a:pt x="48" y="77"/>
                </a:cubicBezTo>
                <a:cubicBezTo>
                  <a:pt x="47" y="77"/>
                  <a:pt x="45" y="77"/>
                  <a:pt x="44" y="76"/>
                </a:cubicBezTo>
                <a:cubicBezTo>
                  <a:pt x="43" y="75"/>
                  <a:pt x="43" y="75"/>
                  <a:pt x="43" y="75"/>
                </a:cubicBezTo>
                <a:cubicBezTo>
                  <a:pt x="41" y="72"/>
                  <a:pt x="41" y="68"/>
                  <a:pt x="43" y="66"/>
                </a:cubicBezTo>
                <a:cubicBezTo>
                  <a:pt x="52" y="56"/>
                  <a:pt x="52" y="56"/>
                  <a:pt x="52" y="56"/>
                </a:cubicBezTo>
                <a:cubicBezTo>
                  <a:pt x="22" y="56"/>
                  <a:pt x="22" y="56"/>
                  <a:pt x="22" y="56"/>
                </a:cubicBezTo>
                <a:cubicBezTo>
                  <a:pt x="19" y="56"/>
                  <a:pt x="16" y="53"/>
                  <a:pt x="16" y="50"/>
                </a:cubicBezTo>
                <a:cubicBezTo>
                  <a:pt x="16" y="46"/>
                  <a:pt x="16" y="46"/>
                  <a:pt x="16" y="46"/>
                </a:cubicBezTo>
                <a:cubicBezTo>
                  <a:pt x="16" y="43"/>
                  <a:pt x="19" y="40"/>
                  <a:pt x="22" y="40"/>
                </a:cubicBezTo>
                <a:cubicBezTo>
                  <a:pt x="52" y="40"/>
                  <a:pt x="52" y="40"/>
                  <a:pt x="52" y="40"/>
                </a:cubicBezTo>
                <a:cubicBezTo>
                  <a:pt x="42" y="30"/>
                  <a:pt x="42" y="30"/>
                  <a:pt x="42" y="30"/>
                </a:cubicBezTo>
                <a:cubicBezTo>
                  <a:pt x="40" y="28"/>
                  <a:pt x="40" y="24"/>
                  <a:pt x="43" y="22"/>
                </a:cubicBezTo>
                <a:cubicBezTo>
                  <a:pt x="44" y="20"/>
                  <a:pt x="44" y="20"/>
                  <a:pt x="44" y="20"/>
                </a:cubicBezTo>
                <a:cubicBezTo>
                  <a:pt x="46" y="18"/>
                  <a:pt x="50" y="18"/>
                  <a:pt x="52" y="20"/>
                </a:cubicBezTo>
                <a:cubicBezTo>
                  <a:pt x="75" y="44"/>
                  <a:pt x="75" y="44"/>
                  <a:pt x="75" y="44"/>
                </a:cubicBezTo>
                <a:cubicBezTo>
                  <a:pt x="77" y="46"/>
                  <a:pt x="77" y="50"/>
                  <a:pt x="75" y="5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sz="1400"/>
          </a:p>
        </p:txBody>
      </p:sp>
      <p:sp>
        <p:nvSpPr>
          <p:cNvPr id="1040" name="Freeform 35">
            <a:extLst>
              <a:ext uri="{FF2B5EF4-FFF2-40B4-BE49-F238E27FC236}">
                <a16:creationId xmlns:a16="http://schemas.microsoft.com/office/drawing/2014/main" id="{516360E5-144A-1F8E-6AA0-21739B091DF7}"/>
              </a:ext>
            </a:extLst>
          </p:cNvPr>
          <p:cNvSpPr>
            <a:spLocks noEditPoints="1"/>
          </p:cNvSpPr>
          <p:nvPr/>
        </p:nvSpPr>
        <p:spPr bwMode="auto">
          <a:xfrm>
            <a:off x="4986018" y="3855527"/>
            <a:ext cx="186479" cy="175209"/>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5 w 96"/>
              <a:gd name="T11" fmla="*/ 52 h 96"/>
              <a:gd name="T12" fmla="*/ 53 w 96"/>
              <a:gd name="T13" fmla="*/ 76 h 96"/>
              <a:gd name="T14" fmla="*/ 48 w 96"/>
              <a:gd name="T15" fmla="*/ 77 h 96"/>
              <a:gd name="T16" fmla="*/ 44 w 96"/>
              <a:gd name="T17" fmla="*/ 76 h 96"/>
              <a:gd name="T18" fmla="*/ 43 w 96"/>
              <a:gd name="T19" fmla="*/ 75 h 96"/>
              <a:gd name="T20" fmla="*/ 43 w 96"/>
              <a:gd name="T21" fmla="*/ 66 h 96"/>
              <a:gd name="T22" fmla="*/ 52 w 96"/>
              <a:gd name="T23" fmla="*/ 56 h 96"/>
              <a:gd name="T24" fmla="*/ 22 w 96"/>
              <a:gd name="T25" fmla="*/ 56 h 96"/>
              <a:gd name="T26" fmla="*/ 16 w 96"/>
              <a:gd name="T27" fmla="*/ 50 h 96"/>
              <a:gd name="T28" fmla="*/ 16 w 96"/>
              <a:gd name="T29" fmla="*/ 46 h 96"/>
              <a:gd name="T30" fmla="*/ 22 w 96"/>
              <a:gd name="T31" fmla="*/ 40 h 96"/>
              <a:gd name="T32" fmla="*/ 52 w 96"/>
              <a:gd name="T33" fmla="*/ 40 h 96"/>
              <a:gd name="T34" fmla="*/ 42 w 96"/>
              <a:gd name="T35" fmla="*/ 30 h 96"/>
              <a:gd name="T36" fmla="*/ 43 w 96"/>
              <a:gd name="T37" fmla="*/ 22 h 96"/>
              <a:gd name="T38" fmla="*/ 44 w 96"/>
              <a:gd name="T39" fmla="*/ 20 h 96"/>
              <a:gd name="T40" fmla="*/ 52 w 96"/>
              <a:gd name="T41" fmla="*/ 20 h 96"/>
              <a:gd name="T42" fmla="*/ 75 w 96"/>
              <a:gd name="T43" fmla="*/ 44 h 96"/>
              <a:gd name="T44" fmla="*/ 75 w 96"/>
              <a:gd name="T45"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2"/>
                </a:moveTo>
                <a:cubicBezTo>
                  <a:pt x="53" y="76"/>
                  <a:pt x="53" y="76"/>
                  <a:pt x="53" y="76"/>
                </a:cubicBezTo>
                <a:cubicBezTo>
                  <a:pt x="52" y="77"/>
                  <a:pt x="50" y="77"/>
                  <a:pt x="48" y="77"/>
                </a:cubicBezTo>
                <a:cubicBezTo>
                  <a:pt x="47" y="77"/>
                  <a:pt x="45" y="77"/>
                  <a:pt x="44" y="76"/>
                </a:cubicBezTo>
                <a:cubicBezTo>
                  <a:pt x="43" y="75"/>
                  <a:pt x="43" y="75"/>
                  <a:pt x="43" y="75"/>
                </a:cubicBezTo>
                <a:cubicBezTo>
                  <a:pt x="41" y="72"/>
                  <a:pt x="41" y="68"/>
                  <a:pt x="43" y="66"/>
                </a:cubicBezTo>
                <a:cubicBezTo>
                  <a:pt x="52" y="56"/>
                  <a:pt x="52" y="56"/>
                  <a:pt x="52" y="56"/>
                </a:cubicBezTo>
                <a:cubicBezTo>
                  <a:pt x="22" y="56"/>
                  <a:pt x="22" y="56"/>
                  <a:pt x="22" y="56"/>
                </a:cubicBezTo>
                <a:cubicBezTo>
                  <a:pt x="19" y="56"/>
                  <a:pt x="16" y="53"/>
                  <a:pt x="16" y="50"/>
                </a:cubicBezTo>
                <a:cubicBezTo>
                  <a:pt x="16" y="46"/>
                  <a:pt x="16" y="46"/>
                  <a:pt x="16" y="46"/>
                </a:cubicBezTo>
                <a:cubicBezTo>
                  <a:pt x="16" y="43"/>
                  <a:pt x="19" y="40"/>
                  <a:pt x="22" y="40"/>
                </a:cubicBezTo>
                <a:cubicBezTo>
                  <a:pt x="52" y="40"/>
                  <a:pt x="52" y="40"/>
                  <a:pt x="52" y="40"/>
                </a:cubicBezTo>
                <a:cubicBezTo>
                  <a:pt x="42" y="30"/>
                  <a:pt x="42" y="30"/>
                  <a:pt x="42" y="30"/>
                </a:cubicBezTo>
                <a:cubicBezTo>
                  <a:pt x="40" y="28"/>
                  <a:pt x="40" y="24"/>
                  <a:pt x="43" y="22"/>
                </a:cubicBezTo>
                <a:cubicBezTo>
                  <a:pt x="44" y="20"/>
                  <a:pt x="44" y="20"/>
                  <a:pt x="44" y="20"/>
                </a:cubicBezTo>
                <a:cubicBezTo>
                  <a:pt x="46" y="18"/>
                  <a:pt x="50" y="18"/>
                  <a:pt x="52" y="20"/>
                </a:cubicBezTo>
                <a:cubicBezTo>
                  <a:pt x="75" y="44"/>
                  <a:pt x="75" y="44"/>
                  <a:pt x="75" y="44"/>
                </a:cubicBezTo>
                <a:cubicBezTo>
                  <a:pt x="77" y="46"/>
                  <a:pt x="77" y="50"/>
                  <a:pt x="75" y="5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sz="1400"/>
          </a:p>
        </p:txBody>
      </p:sp>
      <p:sp>
        <p:nvSpPr>
          <p:cNvPr id="1041" name="Freeform 35">
            <a:extLst>
              <a:ext uri="{FF2B5EF4-FFF2-40B4-BE49-F238E27FC236}">
                <a16:creationId xmlns:a16="http://schemas.microsoft.com/office/drawing/2014/main" id="{DB56108B-0382-F325-ECBE-BB014060950E}"/>
              </a:ext>
            </a:extLst>
          </p:cNvPr>
          <p:cNvSpPr>
            <a:spLocks noEditPoints="1"/>
          </p:cNvSpPr>
          <p:nvPr/>
        </p:nvSpPr>
        <p:spPr bwMode="auto">
          <a:xfrm>
            <a:off x="4986017" y="1512454"/>
            <a:ext cx="186479" cy="175209"/>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5 w 96"/>
              <a:gd name="T11" fmla="*/ 52 h 96"/>
              <a:gd name="T12" fmla="*/ 53 w 96"/>
              <a:gd name="T13" fmla="*/ 76 h 96"/>
              <a:gd name="T14" fmla="*/ 48 w 96"/>
              <a:gd name="T15" fmla="*/ 77 h 96"/>
              <a:gd name="T16" fmla="*/ 44 w 96"/>
              <a:gd name="T17" fmla="*/ 76 h 96"/>
              <a:gd name="T18" fmla="*/ 43 w 96"/>
              <a:gd name="T19" fmla="*/ 75 h 96"/>
              <a:gd name="T20" fmla="*/ 43 w 96"/>
              <a:gd name="T21" fmla="*/ 66 h 96"/>
              <a:gd name="T22" fmla="*/ 52 w 96"/>
              <a:gd name="T23" fmla="*/ 56 h 96"/>
              <a:gd name="T24" fmla="*/ 22 w 96"/>
              <a:gd name="T25" fmla="*/ 56 h 96"/>
              <a:gd name="T26" fmla="*/ 16 w 96"/>
              <a:gd name="T27" fmla="*/ 50 h 96"/>
              <a:gd name="T28" fmla="*/ 16 w 96"/>
              <a:gd name="T29" fmla="*/ 46 h 96"/>
              <a:gd name="T30" fmla="*/ 22 w 96"/>
              <a:gd name="T31" fmla="*/ 40 h 96"/>
              <a:gd name="T32" fmla="*/ 52 w 96"/>
              <a:gd name="T33" fmla="*/ 40 h 96"/>
              <a:gd name="T34" fmla="*/ 42 w 96"/>
              <a:gd name="T35" fmla="*/ 30 h 96"/>
              <a:gd name="T36" fmla="*/ 43 w 96"/>
              <a:gd name="T37" fmla="*/ 22 h 96"/>
              <a:gd name="T38" fmla="*/ 44 w 96"/>
              <a:gd name="T39" fmla="*/ 20 h 96"/>
              <a:gd name="T40" fmla="*/ 52 w 96"/>
              <a:gd name="T41" fmla="*/ 20 h 96"/>
              <a:gd name="T42" fmla="*/ 75 w 96"/>
              <a:gd name="T43" fmla="*/ 44 h 96"/>
              <a:gd name="T44" fmla="*/ 75 w 96"/>
              <a:gd name="T45"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2"/>
                </a:moveTo>
                <a:cubicBezTo>
                  <a:pt x="53" y="76"/>
                  <a:pt x="53" y="76"/>
                  <a:pt x="53" y="76"/>
                </a:cubicBezTo>
                <a:cubicBezTo>
                  <a:pt x="52" y="77"/>
                  <a:pt x="50" y="77"/>
                  <a:pt x="48" y="77"/>
                </a:cubicBezTo>
                <a:cubicBezTo>
                  <a:pt x="47" y="77"/>
                  <a:pt x="45" y="77"/>
                  <a:pt x="44" y="76"/>
                </a:cubicBezTo>
                <a:cubicBezTo>
                  <a:pt x="43" y="75"/>
                  <a:pt x="43" y="75"/>
                  <a:pt x="43" y="75"/>
                </a:cubicBezTo>
                <a:cubicBezTo>
                  <a:pt x="41" y="72"/>
                  <a:pt x="41" y="68"/>
                  <a:pt x="43" y="66"/>
                </a:cubicBezTo>
                <a:cubicBezTo>
                  <a:pt x="52" y="56"/>
                  <a:pt x="52" y="56"/>
                  <a:pt x="52" y="56"/>
                </a:cubicBezTo>
                <a:cubicBezTo>
                  <a:pt x="22" y="56"/>
                  <a:pt x="22" y="56"/>
                  <a:pt x="22" y="56"/>
                </a:cubicBezTo>
                <a:cubicBezTo>
                  <a:pt x="19" y="56"/>
                  <a:pt x="16" y="53"/>
                  <a:pt x="16" y="50"/>
                </a:cubicBezTo>
                <a:cubicBezTo>
                  <a:pt x="16" y="46"/>
                  <a:pt x="16" y="46"/>
                  <a:pt x="16" y="46"/>
                </a:cubicBezTo>
                <a:cubicBezTo>
                  <a:pt x="16" y="43"/>
                  <a:pt x="19" y="40"/>
                  <a:pt x="22" y="40"/>
                </a:cubicBezTo>
                <a:cubicBezTo>
                  <a:pt x="52" y="40"/>
                  <a:pt x="52" y="40"/>
                  <a:pt x="52" y="40"/>
                </a:cubicBezTo>
                <a:cubicBezTo>
                  <a:pt x="42" y="30"/>
                  <a:pt x="42" y="30"/>
                  <a:pt x="42" y="30"/>
                </a:cubicBezTo>
                <a:cubicBezTo>
                  <a:pt x="40" y="28"/>
                  <a:pt x="40" y="24"/>
                  <a:pt x="43" y="22"/>
                </a:cubicBezTo>
                <a:cubicBezTo>
                  <a:pt x="44" y="20"/>
                  <a:pt x="44" y="20"/>
                  <a:pt x="44" y="20"/>
                </a:cubicBezTo>
                <a:cubicBezTo>
                  <a:pt x="46" y="18"/>
                  <a:pt x="50" y="18"/>
                  <a:pt x="52" y="20"/>
                </a:cubicBezTo>
                <a:cubicBezTo>
                  <a:pt x="75" y="44"/>
                  <a:pt x="75" y="44"/>
                  <a:pt x="75" y="44"/>
                </a:cubicBezTo>
                <a:cubicBezTo>
                  <a:pt x="77" y="46"/>
                  <a:pt x="77" y="50"/>
                  <a:pt x="75" y="5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sz="1400"/>
          </a:p>
        </p:txBody>
      </p:sp>
      <p:sp>
        <p:nvSpPr>
          <p:cNvPr id="1042" name="Freeform 35">
            <a:extLst>
              <a:ext uri="{FF2B5EF4-FFF2-40B4-BE49-F238E27FC236}">
                <a16:creationId xmlns:a16="http://schemas.microsoft.com/office/drawing/2014/main" id="{D9F25116-A802-C14D-33B5-3E1B232E82B7}"/>
              </a:ext>
            </a:extLst>
          </p:cNvPr>
          <p:cNvSpPr>
            <a:spLocks noEditPoints="1"/>
          </p:cNvSpPr>
          <p:nvPr/>
        </p:nvSpPr>
        <p:spPr bwMode="auto">
          <a:xfrm>
            <a:off x="4972351" y="2268024"/>
            <a:ext cx="186479" cy="175209"/>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5 w 96"/>
              <a:gd name="T11" fmla="*/ 52 h 96"/>
              <a:gd name="T12" fmla="*/ 53 w 96"/>
              <a:gd name="T13" fmla="*/ 76 h 96"/>
              <a:gd name="T14" fmla="*/ 48 w 96"/>
              <a:gd name="T15" fmla="*/ 77 h 96"/>
              <a:gd name="T16" fmla="*/ 44 w 96"/>
              <a:gd name="T17" fmla="*/ 76 h 96"/>
              <a:gd name="T18" fmla="*/ 43 w 96"/>
              <a:gd name="T19" fmla="*/ 75 h 96"/>
              <a:gd name="T20" fmla="*/ 43 w 96"/>
              <a:gd name="T21" fmla="*/ 66 h 96"/>
              <a:gd name="T22" fmla="*/ 52 w 96"/>
              <a:gd name="T23" fmla="*/ 56 h 96"/>
              <a:gd name="T24" fmla="*/ 22 w 96"/>
              <a:gd name="T25" fmla="*/ 56 h 96"/>
              <a:gd name="T26" fmla="*/ 16 w 96"/>
              <a:gd name="T27" fmla="*/ 50 h 96"/>
              <a:gd name="T28" fmla="*/ 16 w 96"/>
              <a:gd name="T29" fmla="*/ 46 h 96"/>
              <a:gd name="T30" fmla="*/ 22 w 96"/>
              <a:gd name="T31" fmla="*/ 40 h 96"/>
              <a:gd name="T32" fmla="*/ 52 w 96"/>
              <a:gd name="T33" fmla="*/ 40 h 96"/>
              <a:gd name="T34" fmla="*/ 42 w 96"/>
              <a:gd name="T35" fmla="*/ 30 h 96"/>
              <a:gd name="T36" fmla="*/ 43 w 96"/>
              <a:gd name="T37" fmla="*/ 22 h 96"/>
              <a:gd name="T38" fmla="*/ 44 w 96"/>
              <a:gd name="T39" fmla="*/ 20 h 96"/>
              <a:gd name="T40" fmla="*/ 52 w 96"/>
              <a:gd name="T41" fmla="*/ 20 h 96"/>
              <a:gd name="T42" fmla="*/ 75 w 96"/>
              <a:gd name="T43" fmla="*/ 44 h 96"/>
              <a:gd name="T44" fmla="*/ 75 w 96"/>
              <a:gd name="T45"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2"/>
                </a:moveTo>
                <a:cubicBezTo>
                  <a:pt x="53" y="76"/>
                  <a:pt x="53" y="76"/>
                  <a:pt x="53" y="76"/>
                </a:cubicBezTo>
                <a:cubicBezTo>
                  <a:pt x="52" y="77"/>
                  <a:pt x="50" y="77"/>
                  <a:pt x="48" y="77"/>
                </a:cubicBezTo>
                <a:cubicBezTo>
                  <a:pt x="47" y="77"/>
                  <a:pt x="45" y="77"/>
                  <a:pt x="44" y="76"/>
                </a:cubicBezTo>
                <a:cubicBezTo>
                  <a:pt x="43" y="75"/>
                  <a:pt x="43" y="75"/>
                  <a:pt x="43" y="75"/>
                </a:cubicBezTo>
                <a:cubicBezTo>
                  <a:pt x="41" y="72"/>
                  <a:pt x="41" y="68"/>
                  <a:pt x="43" y="66"/>
                </a:cubicBezTo>
                <a:cubicBezTo>
                  <a:pt x="52" y="56"/>
                  <a:pt x="52" y="56"/>
                  <a:pt x="52" y="56"/>
                </a:cubicBezTo>
                <a:cubicBezTo>
                  <a:pt x="22" y="56"/>
                  <a:pt x="22" y="56"/>
                  <a:pt x="22" y="56"/>
                </a:cubicBezTo>
                <a:cubicBezTo>
                  <a:pt x="19" y="56"/>
                  <a:pt x="16" y="53"/>
                  <a:pt x="16" y="50"/>
                </a:cubicBezTo>
                <a:cubicBezTo>
                  <a:pt x="16" y="46"/>
                  <a:pt x="16" y="46"/>
                  <a:pt x="16" y="46"/>
                </a:cubicBezTo>
                <a:cubicBezTo>
                  <a:pt x="16" y="43"/>
                  <a:pt x="19" y="40"/>
                  <a:pt x="22" y="40"/>
                </a:cubicBezTo>
                <a:cubicBezTo>
                  <a:pt x="52" y="40"/>
                  <a:pt x="52" y="40"/>
                  <a:pt x="52" y="40"/>
                </a:cubicBezTo>
                <a:cubicBezTo>
                  <a:pt x="42" y="30"/>
                  <a:pt x="42" y="30"/>
                  <a:pt x="42" y="30"/>
                </a:cubicBezTo>
                <a:cubicBezTo>
                  <a:pt x="40" y="28"/>
                  <a:pt x="40" y="24"/>
                  <a:pt x="43" y="22"/>
                </a:cubicBezTo>
                <a:cubicBezTo>
                  <a:pt x="44" y="20"/>
                  <a:pt x="44" y="20"/>
                  <a:pt x="44" y="20"/>
                </a:cubicBezTo>
                <a:cubicBezTo>
                  <a:pt x="46" y="18"/>
                  <a:pt x="50" y="18"/>
                  <a:pt x="52" y="20"/>
                </a:cubicBezTo>
                <a:cubicBezTo>
                  <a:pt x="75" y="44"/>
                  <a:pt x="75" y="44"/>
                  <a:pt x="75" y="44"/>
                </a:cubicBezTo>
                <a:cubicBezTo>
                  <a:pt x="77" y="46"/>
                  <a:pt x="77" y="50"/>
                  <a:pt x="75" y="5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sz="1400"/>
          </a:p>
        </p:txBody>
      </p:sp>
      <p:sp>
        <p:nvSpPr>
          <p:cNvPr id="3" name="TextBox 2">
            <a:extLst>
              <a:ext uri="{FF2B5EF4-FFF2-40B4-BE49-F238E27FC236}">
                <a16:creationId xmlns:a16="http://schemas.microsoft.com/office/drawing/2014/main" id="{BD3759FB-63B3-89FE-B8CE-1771CF62909B}"/>
              </a:ext>
            </a:extLst>
          </p:cNvPr>
          <p:cNvSpPr txBox="1"/>
          <p:nvPr/>
        </p:nvSpPr>
        <p:spPr>
          <a:xfrm>
            <a:off x="4985360" y="5486399"/>
            <a:ext cx="637574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i="1"/>
              <a:t>Log into HBA Academy and start your learning journey: </a:t>
            </a:r>
            <a:r>
              <a:rPr lang="en-US" sz="1600" b="1" i="1">
                <a:hlinkClick r:id="rId40"/>
              </a:rPr>
              <a:t>https://academy.hbanet.org/</a:t>
            </a:r>
            <a:endParaRPr lang="en-US" sz="1600" i="1">
              <a:ea typeface="Tahoma"/>
              <a:cs typeface="Tahoma"/>
            </a:endParaRPr>
          </a:p>
        </p:txBody>
      </p:sp>
    </p:spTree>
    <p:extLst>
      <p:ext uri="{BB962C8B-B14F-4D97-AF65-F5344CB8AC3E}">
        <p14:creationId xmlns:p14="http://schemas.microsoft.com/office/powerpoint/2010/main" val="3042150100"/>
      </p:ext>
    </p:extLst>
  </p:cSld>
  <p:clrMapOvr>
    <a:masterClrMapping/>
  </p:clrMapOvr>
  <mc:AlternateContent xmlns:mc="http://schemas.openxmlformats.org/markup-compatibility/2006" xmlns:p14="http://schemas.microsoft.com/office/powerpoint/2010/main">
    <mc:Choice Requires="p14">
      <p:transition p14:dur="0" advTm="30004"/>
    </mc:Choice>
    <mc:Fallback xmlns="">
      <p:transition advTm="30004"/>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BCDDC-69B0-1A68-6683-A7FFFD195B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D2F7BF-EE97-AE68-1D74-963DCF4E661F}"/>
              </a:ext>
            </a:extLst>
          </p:cNvPr>
          <p:cNvSpPr>
            <a:spLocks noGrp="1"/>
          </p:cNvSpPr>
          <p:nvPr>
            <p:ph type="title"/>
          </p:nvPr>
        </p:nvSpPr>
        <p:spPr/>
        <p:txBody>
          <a:bodyPr>
            <a:normAutofit/>
          </a:bodyPr>
          <a:lstStyle/>
          <a:p>
            <a:r>
              <a:rPr lang="en-US" sz="4000">
                <a:solidFill>
                  <a:schemeClr val="accent1"/>
                </a:solidFill>
                <a:latin typeface="Tahoma"/>
                <a:ea typeface="Tahoma"/>
                <a:cs typeface="Tahoma"/>
              </a:rPr>
              <a:t>The HBA's Affinity Groups</a:t>
            </a:r>
            <a:endParaRPr lang="en-US" sz="4000">
              <a:solidFill>
                <a:schemeClr val="accent1"/>
              </a:solidFill>
            </a:endParaRPr>
          </a:p>
        </p:txBody>
      </p:sp>
      <p:sp>
        <p:nvSpPr>
          <p:cNvPr id="3" name="Text Placeholder 2">
            <a:extLst>
              <a:ext uri="{FF2B5EF4-FFF2-40B4-BE49-F238E27FC236}">
                <a16:creationId xmlns:a16="http://schemas.microsoft.com/office/drawing/2014/main" id="{23FA3404-CBF2-C4A0-3AFD-BED927020C16}"/>
              </a:ext>
            </a:extLst>
          </p:cNvPr>
          <p:cNvSpPr>
            <a:spLocks noGrp="1"/>
          </p:cNvSpPr>
          <p:nvPr>
            <p:ph type="body" sz="quarter" idx="10"/>
          </p:nvPr>
        </p:nvSpPr>
        <p:spPr>
          <a:xfrm>
            <a:off x="2328420" y="1892808"/>
            <a:ext cx="9055860" cy="4231196"/>
          </a:xfrm>
        </p:spPr>
        <p:txBody>
          <a:bodyPr vert="horz" lIns="91440" tIns="45720" rIns="91440" bIns="45720" rtlCol="0" anchor="t">
            <a:normAutofit lnSpcReduction="10000"/>
          </a:bodyPr>
          <a:lstStyle/>
          <a:p>
            <a:pPr marL="342900" indent="-342900">
              <a:lnSpc>
                <a:spcPct val="120000"/>
              </a:lnSpc>
            </a:pPr>
            <a:r>
              <a:rPr lang="en-US" sz="2400">
                <a:solidFill>
                  <a:srgbClr val="0D0D0D"/>
                </a:solidFill>
                <a:highlight>
                  <a:srgbClr val="FFFFFF"/>
                </a:highlight>
                <a:latin typeface="+mn-lt"/>
                <a:ea typeface="Tahoma"/>
                <a:cs typeface="Tahoma"/>
              </a:rPr>
              <a:t>Affinity groups are self-forming communities of HBA members who connect through </a:t>
            </a:r>
            <a:r>
              <a:rPr lang="en-US" sz="2400" b="0" i="0">
                <a:solidFill>
                  <a:srgbClr val="0D0D0D"/>
                </a:solidFill>
                <a:effectLst/>
                <a:highlight>
                  <a:srgbClr val="FFFFFF"/>
                </a:highlight>
                <a:latin typeface="+mn-lt"/>
                <a:ea typeface="Tahoma"/>
                <a:cs typeface="Tahoma"/>
              </a:rPr>
              <a:t>a </a:t>
            </a:r>
            <a:r>
              <a:rPr lang="en-US" sz="2400">
                <a:solidFill>
                  <a:srgbClr val="0D0D0D"/>
                </a:solidFill>
                <a:highlight>
                  <a:srgbClr val="FFFFFF"/>
                </a:highlight>
                <a:latin typeface="+mn-lt"/>
                <a:ea typeface="Tahoma"/>
                <a:cs typeface="Tahoma"/>
              </a:rPr>
              <a:t>common interest, focus, or need associated with their career </a:t>
            </a:r>
            <a:r>
              <a:rPr lang="en-US" sz="2400" b="0" i="0">
                <a:solidFill>
                  <a:srgbClr val="0D0D0D"/>
                </a:solidFill>
                <a:effectLst/>
                <a:highlight>
                  <a:srgbClr val="FFFFFF"/>
                </a:highlight>
                <a:latin typeface="+mn-lt"/>
                <a:ea typeface="Tahoma"/>
                <a:cs typeface="Tahoma"/>
              </a:rPr>
              <a:t>and </a:t>
            </a:r>
            <a:r>
              <a:rPr lang="en-US" sz="2400">
                <a:solidFill>
                  <a:srgbClr val="0D0D0D"/>
                </a:solidFill>
                <a:highlight>
                  <a:srgbClr val="FFFFFF"/>
                </a:highlight>
                <a:latin typeface="+mn-lt"/>
                <a:ea typeface="Tahoma"/>
                <a:cs typeface="Tahoma"/>
              </a:rPr>
              <a:t>professional aspirations</a:t>
            </a:r>
            <a:r>
              <a:rPr lang="en-US" sz="2400" b="0" i="0">
                <a:solidFill>
                  <a:srgbClr val="0D0D0D"/>
                </a:solidFill>
                <a:effectLst/>
                <a:highlight>
                  <a:srgbClr val="FFFFFF"/>
                </a:highlight>
                <a:latin typeface="+mn-lt"/>
                <a:ea typeface="Tahoma"/>
                <a:cs typeface="Tahoma"/>
              </a:rPr>
              <a:t>.</a:t>
            </a:r>
            <a:endParaRPr lang="en-US" sz="2400">
              <a:solidFill>
                <a:srgbClr val="0D0D0D"/>
              </a:solidFill>
              <a:highlight>
                <a:srgbClr val="FFFFFF"/>
              </a:highlight>
              <a:latin typeface="+mn-lt"/>
            </a:endParaRPr>
          </a:p>
          <a:p>
            <a:pPr marL="342900" indent="-342900">
              <a:lnSpc>
                <a:spcPct val="120000"/>
              </a:lnSpc>
            </a:pPr>
            <a:r>
              <a:rPr lang="en-US" sz="2400">
                <a:solidFill>
                  <a:srgbClr val="0D0D0D"/>
                </a:solidFill>
                <a:highlight>
                  <a:srgbClr val="FFFFFF"/>
                </a:highlight>
                <a:latin typeface="+mn-lt"/>
                <a:ea typeface="Tahoma"/>
                <a:cs typeface="Tahoma"/>
              </a:rPr>
              <a:t>Participation in the HBA’s career-specific affinity groups grants members access </a:t>
            </a:r>
            <a:r>
              <a:rPr lang="en-US" sz="2400" b="0" i="0">
                <a:solidFill>
                  <a:srgbClr val="0D0D0D"/>
                </a:solidFill>
                <a:effectLst/>
                <a:highlight>
                  <a:srgbClr val="FFFFFF"/>
                </a:highlight>
                <a:latin typeface="+mn-lt"/>
                <a:ea typeface="Tahoma"/>
                <a:cs typeface="Tahoma"/>
              </a:rPr>
              <a:t>to </a:t>
            </a:r>
            <a:r>
              <a:rPr lang="en-US" sz="2400">
                <a:solidFill>
                  <a:srgbClr val="0D0D0D"/>
                </a:solidFill>
                <a:highlight>
                  <a:srgbClr val="FFFFFF"/>
                </a:highlight>
                <a:latin typeface="+mn-lt"/>
                <a:ea typeface="Tahoma"/>
                <a:cs typeface="Tahoma"/>
              </a:rPr>
              <a:t>professional development through networking</a:t>
            </a:r>
            <a:r>
              <a:rPr lang="en-US" sz="2400" b="0" i="0">
                <a:solidFill>
                  <a:srgbClr val="0D0D0D"/>
                </a:solidFill>
                <a:effectLst/>
                <a:highlight>
                  <a:srgbClr val="FFFFFF"/>
                </a:highlight>
                <a:latin typeface="+mn-lt"/>
                <a:ea typeface="Tahoma"/>
                <a:cs typeface="Tahoma"/>
              </a:rPr>
              <a:t>, </a:t>
            </a:r>
            <a:r>
              <a:rPr lang="en-US" sz="2400">
                <a:solidFill>
                  <a:srgbClr val="0D0D0D"/>
                </a:solidFill>
                <a:highlight>
                  <a:srgbClr val="FFFFFF"/>
                </a:highlight>
                <a:latin typeface="+mn-lt"/>
                <a:ea typeface="Tahoma"/>
                <a:cs typeface="Tahoma"/>
              </a:rPr>
              <a:t>education</a:t>
            </a:r>
            <a:r>
              <a:rPr lang="en-US" sz="2400" b="0" i="0">
                <a:solidFill>
                  <a:srgbClr val="0D0D0D"/>
                </a:solidFill>
                <a:effectLst/>
                <a:highlight>
                  <a:srgbClr val="FFFFFF"/>
                </a:highlight>
                <a:latin typeface="+mn-lt"/>
                <a:ea typeface="Tahoma"/>
                <a:cs typeface="Tahoma"/>
              </a:rPr>
              <a:t>, </a:t>
            </a:r>
            <a:r>
              <a:rPr lang="en-US" sz="2400">
                <a:solidFill>
                  <a:srgbClr val="0D0D0D"/>
                </a:solidFill>
                <a:highlight>
                  <a:srgbClr val="FFFFFF"/>
                </a:highlight>
                <a:latin typeface="+mn-lt"/>
                <a:ea typeface="Tahoma"/>
                <a:cs typeface="Tahoma"/>
              </a:rPr>
              <a:t>and career support.</a:t>
            </a:r>
            <a:endParaRPr lang="en-US" sz="2400">
              <a:solidFill>
                <a:srgbClr val="0D0D0D"/>
              </a:solidFill>
              <a:highlight>
                <a:srgbClr val="FFFFFF"/>
              </a:highlight>
              <a:latin typeface="+mn-lt"/>
            </a:endParaRPr>
          </a:p>
          <a:p>
            <a:pPr marL="342900" indent="-342900">
              <a:lnSpc>
                <a:spcPct val="120000"/>
              </a:lnSpc>
            </a:pPr>
            <a:r>
              <a:rPr lang="en-US" sz="2400">
                <a:solidFill>
                  <a:srgbClr val="0D0D0D"/>
                </a:solidFill>
                <a:highlight>
                  <a:srgbClr val="FFFFFF"/>
                </a:highlight>
                <a:latin typeface="+mn-lt"/>
                <a:ea typeface="Tahoma"/>
                <a:cs typeface="Tahoma"/>
              </a:rPr>
              <a:t>Affinity group events are a value-add for members only</a:t>
            </a:r>
            <a:r>
              <a:rPr lang="en-US" sz="2400" b="0" i="0">
                <a:solidFill>
                  <a:srgbClr val="0D0D0D"/>
                </a:solidFill>
                <a:effectLst/>
                <a:highlight>
                  <a:srgbClr val="FFFFFF"/>
                </a:highlight>
                <a:latin typeface="+mn-lt"/>
                <a:ea typeface="Tahoma"/>
                <a:cs typeface="Tahoma"/>
              </a:rPr>
              <a:t>.</a:t>
            </a:r>
            <a:endParaRPr lang="en-US" sz="2400">
              <a:solidFill>
                <a:srgbClr val="0D0D0D"/>
              </a:solidFill>
              <a:highlight>
                <a:srgbClr val="FFFFFF"/>
              </a:highlight>
              <a:latin typeface="+mn-lt"/>
            </a:endParaRPr>
          </a:p>
          <a:p>
            <a:pPr marL="342900" indent="-342900">
              <a:lnSpc>
                <a:spcPct val="120000"/>
              </a:lnSpc>
            </a:pPr>
            <a:r>
              <a:rPr lang="en-US" sz="2400">
                <a:solidFill>
                  <a:srgbClr val="0D0D0D"/>
                </a:solidFill>
                <a:highlight>
                  <a:srgbClr val="FFFFFF"/>
                </a:highlight>
                <a:latin typeface="+mn-lt"/>
                <a:ea typeface="Tahoma"/>
                <a:cs typeface="Tahoma"/>
              </a:rPr>
              <a:t>For an updated list </a:t>
            </a:r>
            <a:r>
              <a:rPr lang="en-US" sz="2400" b="0" i="0">
                <a:solidFill>
                  <a:srgbClr val="0D0D0D"/>
                </a:solidFill>
                <a:effectLst/>
                <a:highlight>
                  <a:srgbClr val="FFFFFF"/>
                </a:highlight>
                <a:latin typeface="+mn-lt"/>
                <a:ea typeface="Tahoma"/>
                <a:cs typeface="Tahoma"/>
              </a:rPr>
              <a:t>of </a:t>
            </a:r>
            <a:r>
              <a:rPr lang="en-US" sz="2400">
                <a:solidFill>
                  <a:srgbClr val="0D0D0D"/>
                </a:solidFill>
                <a:highlight>
                  <a:srgbClr val="FFFFFF"/>
                </a:highlight>
                <a:latin typeface="+mn-lt"/>
                <a:ea typeface="Tahoma"/>
                <a:cs typeface="Tahoma"/>
              </a:rPr>
              <a:t>HBA affinity groups, please visit </a:t>
            </a:r>
            <a:r>
              <a:rPr lang="en-US" sz="2400" b="0" i="0">
                <a:solidFill>
                  <a:srgbClr val="0D0D0D"/>
                </a:solidFill>
                <a:effectLst/>
                <a:highlight>
                  <a:srgbClr val="FFFFFF"/>
                </a:highlight>
                <a:latin typeface="+mn-lt"/>
                <a:ea typeface="Tahoma"/>
                <a:cs typeface="Tahoma"/>
              </a:rPr>
              <a:t>the </a:t>
            </a:r>
            <a:r>
              <a:rPr lang="en-US" sz="2400">
                <a:solidFill>
                  <a:srgbClr val="0D0D0D"/>
                </a:solidFill>
                <a:highlight>
                  <a:srgbClr val="FFFFFF"/>
                </a:highlight>
                <a:latin typeface="+mn-lt"/>
                <a:ea typeface="Tahoma"/>
                <a:cs typeface="Tahoma"/>
              </a:rPr>
              <a:t>HBA website </a:t>
            </a:r>
            <a:r>
              <a:rPr lang="en-US" sz="2400">
                <a:solidFill>
                  <a:srgbClr val="0D0D0D"/>
                </a:solidFill>
                <a:highlight>
                  <a:srgbClr val="FFFFFF"/>
                </a:highlight>
                <a:latin typeface="+mn-lt"/>
                <a:ea typeface="Tahoma"/>
                <a:cs typeface="Tahoma"/>
                <a:hlinkClick r:id="rId2"/>
              </a:rPr>
              <a:t>here</a:t>
            </a:r>
            <a:r>
              <a:rPr lang="en-US" sz="2400" b="0" i="0">
                <a:solidFill>
                  <a:srgbClr val="0D0D0D"/>
                </a:solidFill>
                <a:effectLst/>
                <a:highlight>
                  <a:srgbClr val="FFFFFF"/>
                </a:highlight>
                <a:latin typeface="+mn-lt"/>
                <a:ea typeface="Tahoma"/>
                <a:cs typeface="Tahoma"/>
              </a:rPr>
              <a:t>.</a:t>
            </a:r>
            <a:endParaRPr lang="en-US" sz="2400">
              <a:solidFill>
                <a:srgbClr val="0D0D0D"/>
              </a:solidFill>
              <a:highlight>
                <a:srgbClr val="FFFFFF"/>
              </a:highlight>
              <a:latin typeface="+mn-lt"/>
            </a:endParaRPr>
          </a:p>
        </p:txBody>
      </p:sp>
    </p:spTree>
    <p:extLst>
      <p:ext uri="{BB962C8B-B14F-4D97-AF65-F5344CB8AC3E}">
        <p14:creationId xmlns:p14="http://schemas.microsoft.com/office/powerpoint/2010/main" val="1863481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456D7-FA24-8427-E904-392701409A28}"/>
            </a:ext>
          </a:extLst>
        </p:cNvPr>
        <p:cNvGrpSpPr/>
        <p:nvPr/>
      </p:nvGrpSpPr>
      <p:grpSpPr>
        <a:xfrm>
          <a:off x="0" y="0"/>
          <a:ext cx="0" cy="0"/>
          <a:chOff x="0" y="0"/>
          <a:chExt cx="0" cy="0"/>
        </a:xfrm>
      </p:grpSpPr>
      <p:sp>
        <p:nvSpPr>
          <p:cNvPr id="10" name="Rectangle 2">
            <a:extLst>
              <a:ext uri="{FF2B5EF4-FFF2-40B4-BE49-F238E27FC236}">
                <a16:creationId xmlns:a16="http://schemas.microsoft.com/office/drawing/2014/main" id="{DEDB7795-E563-EC4B-22F8-9F0615D8B9C2}"/>
              </a:ext>
            </a:extLst>
          </p:cNvPr>
          <p:cNvSpPr/>
          <p:nvPr/>
        </p:nvSpPr>
        <p:spPr>
          <a:xfrm>
            <a:off x="0" y="0"/>
            <a:ext cx="6570133" cy="507549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6" name="Title 1">
            <a:extLst>
              <a:ext uri="{FF2B5EF4-FFF2-40B4-BE49-F238E27FC236}">
                <a16:creationId xmlns:a16="http://schemas.microsoft.com/office/drawing/2014/main" id="{1EC3B4C0-5152-479C-4898-BA44A1891C10}"/>
              </a:ext>
            </a:extLst>
          </p:cNvPr>
          <p:cNvSpPr txBox="1">
            <a:spLocks/>
          </p:cNvSpPr>
          <p:nvPr/>
        </p:nvSpPr>
        <p:spPr>
          <a:xfrm>
            <a:off x="464531" y="1758399"/>
            <a:ext cx="3135489" cy="2627454"/>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Tahoma"/>
                <a:ea typeface="+mj-ea"/>
                <a:cs typeface="+mj-cs"/>
              </a:rPr>
              <a:t>HBA Community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3600">
              <a:solidFill>
                <a:prstClr val="white"/>
              </a:solidFill>
              <a:latin typeface="Tahoma"/>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1" u="none" strike="noStrike" kern="1200" cap="none" spc="0" normalizeH="0" baseline="0" noProof="0">
                <a:ln>
                  <a:noFill/>
                </a:ln>
                <a:solidFill>
                  <a:prstClr val="white"/>
                </a:solidFill>
                <a:effectLst/>
                <a:uLnTx/>
                <a:uFillTx/>
                <a:latin typeface="Tahoma"/>
                <a:ea typeface="+mj-ea"/>
                <a:cs typeface="+mj-cs"/>
              </a:rPr>
              <a:t>Your Virtual Networking Hub</a:t>
            </a:r>
          </a:p>
        </p:txBody>
      </p:sp>
      <p:sp>
        <p:nvSpPr>
          <p:cNvPr id="11" name="Rectangle 2">
            <a:extLst>
              <a:ext uri="{FF2B5EF4-FFF2-40B4-BE49-F238E27FC236}">
                <a16:creationId xmlns:a16="http://schemas.microsoft.com/office/drawing/2014/main" id="{03AF29F6-7F30-3425-184F-CCF550C39D16}"/>
              </a:ext>
            </a:extLst>
          </p:cNvPr>
          <p:cNvSpPr/>
          <p:nvPr/>
        </p:nvSpPr>
        <p:spPr>
          <a:xfrm>
            <a:off x="3916394" y="542106"/>
            <a:ext cx="7872103" cy="5060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9" name="Picture 8" descr="Graphical user interface&#10;&#10;Description automatically generated">
            <a:extLst>
              <a:ext uri="{FF2B5EF4-FFF2-40B4-BE49-F238E27FC236}">
                <a16:creationId xmlns:a16="http://schemas.microsoft.com/office/drawing/2014/main" id="{D03CCBBB-5DEC-63F4-05B4-04B6D8A6E0DE}"/>
              </a:ext>
            </a:extLst>
          </p:cNvPr>
          <p:cNvPicPr>
            <a:picLocks noChangeAspect="1"/>
          </p:cNvPicPr>
          <p:nvPr/>
        </p:nvPicPr>
        <p:blipFill rotWithShape="1">
          <a:blip r:embed="rId3"/>
          <a:srcRect l="2657" t="23568" r="17124" b="19132"/>
          <a:stretch/>
        </p:blipFill>
        <p:spPr>
          <a:xfrm>
            <a:off x="2077156" y="335306"/>
            <a:ext cx="10114844" cy="6021044"/>
          </a:xfrm>
          <a:prstGeom prst="rect">
            <a:avLst/>
          </a:prstGeom>
          <a:ln>
            <a:noFill/>
          </a:ln>
        </p:spPr>
      </p:pic>
      <p:grpSp>
        <p:nvGrpSpPr>
          <p:cNvPr id="12" name="Graphic 472">
            <a:extLst>
              <a:ext uri="{FF2B5EF4-FFF2-40B4-BE49-F238E27FC236}">
                <a16:creationId xmlns:a16="http://schemas.microsoft.com/office/drawing/2014/main" id="{57436FD7-DEC7-08E6-EB7A-9CAB81DE394F}"/>
              </a:ext>
            </a:extLst>
          </p:cNvPr>
          <p:cNvGrpSpPr/>
          <p:nvPr/>
        </p:nvGrpSpPr>
        <p:grpSpPr>
          <a:xfrm>
            <a:off x="838199" y="869246"/>
            <a:ext cx="610151" cy="639281"/>
            <a:chOff x="9976813" y="3033118"/>
            <a:chExt cx="442160" cy="463270"/>
          </a:xfrm>
          <a:solidFill>
            <a:schemeClr val="accent1"/>
          </a:solidFill>
        </p:grpSpPr>
        <p:sp>
          <p:nvSpPr>
            <p:cNvPr id="13" name="Freeform: Shape 12">
              <a:extLst>
                <a:ext uri="{FF2B5EF4-FFF2-40B4-BE49-F238E27FC236}">
                  <a16:creationId xmlns:a16="http://schemas.microsoft.com/office/drawing/2014/main" id="{0C90088D-1401-9C83-F882-29FC420EBD2A}"/>
                </a:ext>
              </a:extLst>
            </p:cNvPr>
            <p:cNvSpPr/>
            <p:nvPr/>
          </p:nvSpPr>
          <p:spPr>
            <a:xfrm>
              <a:off x="9976813" y="3033118"/>
              <a:ext cx="442160" cy="463270"/>
            </a:xfrm>
            <a:custGeom>
              <a:avLst/>
              <a:gdLst>
                <a:gd name="connsiteX0" fmla="*/ 435372 w 442160"/>
                <a:gd name="connsiteY0" fmla="*/ 22550 h 463270"/>
                <a:gd name="connsiteX1" fmla="*/ 343073 w 442160"/>
                <a:gd name="connsiteY1" fmla="*/ 22550 h 463270"/>
                <a:gd name="connsiteX2" fmla="*/ 343073 w 442160"/>
                <a:gd name="connsiteY2" fmla="*/ 6786 h 463270"/>
                <a:gd name="connsiteX3" fmla="*/ 336287 w 442160"/>
                <a:gd name="connsiteY3" fmla="*/ 0 h 463270"/>
                <a:gd name="connsiteX4" fmla="*/ 102642 w 442160"/>
                <a:gd name="connsiteY4" fmla="*/ 0 h 463270"/>
                <a:gd name="connsiteX5" fmla="*/ 95855 w 442160"/>
                <a:gd name="connsiteY5" fmla="*/ 6786 h 463270"/>
                <a:gd name="connsiteX6" fmla="*/ 95855 w 442160"/>
                <a:gd name="connsiteY6" fmla="*/ 22550 h 463270"/>
                <a:gd name="connsiteX7" fmla="*/ 6788 w 442160"/>
                <a:gd name="connsiteY7" fmla="*/ 22550 h 463270"/>
                <a:gd name="connsiteX8" fmla="*/ 0 w 442160"/>
                <a:gd name="connsiteY8" fmla="*/ 29337 h 463270"/>
                <a:gd name="connsiteX9" fmla="*/ 2 w 442160"/>
                <a:gd name="connsiteY9" fmla="*/ 207408 h 463270"/>
                <a:gd name="connsiteX10" fmla="*/ 6788 w 442160"/>
                <a:gd name="connsiteY10" fmla="*/ 214195 h 463270"/>
                <a:gd name="connsiteX11" fmla="*/ 95856 w 442160"/>
                <a:gd name="connsiteY11" fmla="*/ 214195 h 463270"/>
                <a:gd name="connsiteX12" fmla="*/ 95856 w 442160"/>
                <a:gd name="connsiteY12" fmla="*/ 263741 h 463270"/>
                <a:gd name="connsiteX13" fmla="*/ 102643 w 442160"/>
                <a:gd name="connsiteY13" fmla="*/ 270527 h 463270"/>
                <a:gd name="connsiteX14" fmla="*/ 123353 w 442160"/>
                <a:gd name="connsiteY14" fmla="*/ 270527 h 463270"/>
                <a:gd name="connsiteX15" fmla="*/ 120783 w 442160"/>
                <a:gd name="connsiteY15" fmla="*/ 278948 h 463270"/>
                <a:gd name="connsiteX16" fmla="*/ 111860 w 442160"/>
                <a:gd name="connsiteY16" fmla="*/ 356204 h 463270"/>
                <a:gd name="connsiteX17" fmla="*/ 111508 w 442160"/>
                <a:gd name="connsiteY17" fmla="*/ 362738 h 463270"/>
                <a:gd name="connsiteX18" fmla="*/ 133181 w 442160"/>
                <a:gd name="connsiteY18" fmla="*/ 405536 h 463270"/>
                <a:gd name="connsiteX19" fmla="*/ 155774 w 442160"/>
                <a:gd name="connsiteY19" fmla="*/ 424986 h 463270"/>
                <a:gd name="connsiteX20" fmla="*/ 155774 w 442160"/>
                <a:gd name="connsiteY20" fmla="*/ 456484 h 463270"/>
                <a:gd name="connsiteX21" fmla="*/ 162560 w 442160"/>
                <a:gd name="connsiteY21" fmla="*/ 463270 h 463270"/>
                <a:gd name="connsiteX22" fmla="*/ 183440 w 442160"/>
                <a:gd name="connsiteY22" fmla="*/ 463270 h 463270"/>
                <a:gd name="connsiteX23" fmla="*/ 190226 w 442160"/>
                <a:gd name="connsiteY23" fmla="*/ 456484 h 463270"/>
                <a:gd name="connsiteX24" fmla="*/ 183440 w 442160"/>
                <a:gd name="connsiteY24" fmla="*/ 449698 h 463270"/>
                <a:gd name="connsiteX25" fmla="*/ 169346 w 442160"/>
                <a:gd name="connsiteY25" fmla="*/ 449698 h 463270"/>
                <a:gd name="connsiteX26" fmla="*/ 169346 w 442160"/>
                <a:gd name="connsiteY26" fmla="*/ 421873 h 463270"/>
                <a:gd name="connsiteX27" fmla="*/ 166988 w 442160"/>
                <a:gd name="connsiteY27" fmla="*/ 416730 h 463270"/>
                <a:gd name="connsiteX28" fmla="*/ 144703 w 442160"/>
                <a:gd name="connsiteY28" fmla="*/ 397544 h 463270"/>
                <a:gd name="connsiteX29" fmla="*/ 125080 w 442160"/>
                <a:gd name="connsiteY29" fmla="*/ 362631 h 463270"/>
                <a:gd name="connsiteX30" fmla="*/ 125344 w 442160"/>
                <a:gd name="connsiteY30" fmla="*/ 357759 h 463270"/>
                <a:gd name="connsiteX31" fmla="*/ 134266 w 442160"/>
                <a:gd name="connsiteY31" fmla="*/ 280503 h 463270"/>
                <a:gd name="connsiteX32" fmla="*/ 144988 w 442160"/>
                <a:gd name="connsiteY32" fmla="*/ 270959 h 463270"/>
                <a:gd name="connsiteX33" fmla="*/ 153076 w 442160"/>
                <a:gd name="connsiteY33" fmla="*/ 274625 h 463270"/>
                <a:gd name="connsiteX34" fmla="*/ 155775 w 442160"/>
                <a:gd name="connsiteY34" fmla="*/ 281742 h 463270"/>
                <a:gd name="connsiteX35" fmla="*/ 155775 w 442160"/>
                <a:gd name="connsiteY35" fmla="*/ 338953 h 463270"/>
                <a:gd name="connsiteX36" fmla="*/ 162561 w 442160"/>
                <a:gd name="connsiteY36" fmla="*/ 345739 h 463270"/>
                <a:gd name="connsiteX37" fmla="*/ 169347 w 442160"/>
                <a:gd name="connsiteY37" fmla="*/ 338953 h 463270"/>
                <a:gd name="connsiteX38" fmla="*/ 169347 w 442160"/>
                <a:gd name="connsiteY38" fmla="*/ 155070 h 463270"/>
                <a:gd name="connsiteX39" fmla="*/ 180133 w 442160"/>
                <a:gd name="connsiteY39" fmla="*/ 144284 h 463270"/>
                <a:gd name="connsiteX40" fmla="*/ 190917 w 442160"/>
                <a:gd name="connsiteY40" fmla="*/ 155016 h 463270"/>
                <a:gd name="connsiteX41" fmla="*/ 190914 w 442160"/>
                <a:gd name="connsiteY41" fmla="*/ 155067 h 463270"/>
                <a:gd name="connsiteX42" fmla="*/ 190919 w 442160"/>
                <a:gd name="connsiteY42" fmla="*/ 155172 h 463270"/>
                <a:gd name="connsiteX43" fmla="*/ 190919 w 442160"/>
                <a:gd name="connsiteY43" fmla="*/ 240963 h 463270"/>
                <a:gd name="connsiteX44" fmla="*/ 204546 w 442160"/>
                <a:gd name="connsiteY44" fmla="*/ 241047 h 463270"/>
                <a:gd name="connsiteX45" fmla="*/ 204571 w 442160"/>
                <a:gd name="connsiteY45" fmla="*/ 234111 h 463270"/>
                <a:gd name="connsiteX46" fmla="*/ 228924 w 442160"/>
                <a:gd name="connsiteY46" fmla="*/ 234818 h 463270"/>
                <a:gd name="connsiteX47" fmla="*/ 228924 w 442160"/>
                <a:gd name="connsiteY47" fmla="*/ 245099 h 463270"/>
                <a:gd name="connsiteX48" fmla="*/ 242496 w 442160"/>
                <a:gd name="connsiteY48" fmla="*/ 245099 h 463270"/>
                <a:gd name="connsiteX49" fmla="*/ 253298 w 442160"/>
                <a:gd name="connsiteY49" fmla="*/ 234298 h 463270"/>
                <a:gd name="connsiteX50" fmla="*/ 266876 w 442160"/>
                <a:gd name="connsiteY50" fmla="*/ 245100 h 463270"/>
                <a:gd name="connsiteX51" fmla="*/ 266876 w 442160"/>
                <a:gd name="connsiteY51" fmla="*/ 251785 h 463270"/>
                <a:gd name="connsiteX52" fmla="*/ 280447 w 442160"/>
                <a:gd name="connsiteY52" fmla="*/ 251905 h 463270"/>
                <a:gd name="connsiteX53" fmla="*/ 280793 w 442160"/>
                <a:gd name="connsiteY53" fmla="*/ 249131 h 463270"/>
                <a:gd name="connsiteX54" fmla="*/ 302005 w 442160"/>
                <a:gd name="connsiteY54" fmla="*/ 249078 h 463270"/>
                <a:gd name="connsiteX55" fmla="*/ 310378 w 442160"/>
                <a:gd name="connsiteY55" fmla="*/ 281330 h 463270"/>
                <a:gd name="connsiteX56" fmla="*/ 309671 w 442160"/>
                <a:gd name="connsiteY56" fmla="*/ 352472 h 463270"/>
                <a:gd name="connsiteX57" fmla="*/ 290699 w 442160"/>
                <a:gd name="connsiteY57" fmla="*/ 420039 h 463270"/>
                <a:gd name="connsiteX58" fmla="*/ 290447 w 442160"/>
                <a:gd name="connsiteY58" fmla="*/ 421873 h 463270"/>
                <a:gd name="connsiteX59" fmla="*/ 290447 w 442160"/>
                <a:gd name="connsiteY59" fmla="*/ 449698 h 463270"/>
                <a:gd name="connsiteX60" fmla="*/ 215930 w 442160"/>
                <a:gd name="connsiteY60" fmla="*/ 449698 h 463270"/>
                <a:gd name="connsiteX61" fmla="*/ 209143 w 442160"/>
                <a:gd name="connsiteY61" fmla="*/ 456484 h 463270"/>
                <a:gd name="connsiteX62" fmla="*/ 215930 w 442160"/>
                <a:gd name="connsiteY62" fmla="*/ 463270 h 463270"/>
                <a:gd name="connsiteX63" fmla="*/ 297233 w 442160"/>
                <a:gd name="connsiteY63" fmla="*/ 463270 h 463270"/>
                <a:gd name="connsiteX64" fmla="*/ 304019 w 442160"/>
                <a:gd name="connsiteY64" fmla="*/ 456484 h 463270"/>
                <a:gd name="connsiteX65" fmla="*/ 304019 w 442160"/>
                <a:gd name="connsiteY65" fmla="*/ 422808 h 463270"/>
                <a:gd name="connsiteX66" fmla="*/ 322738 w 442160"/>
                <a:gd name="connsiteY66" fmla="*/ 356140 h 463270"/>
                <a:gd name="connsiteX67" fmla="*/ 323515 w 442160"/>
                <a:gd name="connsiteY67" fmla="*/ 277920 h 463270"/>
                <a:gd name="connsiteX68" fmla="*/ 321596 w 442160"/>
                <a:gd name="connsiteY68" fmla="*/ 270526 h 463270"/>
                <a:gd name="connsiteX69" fmla="*/ 336290 w 442160"/>
                <a:gd name="connsiteY69" fmla="*/ 270526 h 463270"/>
                <a:gd name="connsiteX70" fmla="*/ 343076 w 442160"/>
                <a:gd name="connsiteY70" fmla="*/ 263740 h 463270"/>
                <a:gd name="connsiteX71" fmla="*/ 343076 w 442160"/>
                <a:gd name="connsiteY71" fmla="*/ 63645 h 463270"/>
                <a:gd name="connsiteX72" fmla="*/ 428588 w 442160"/>
                <a:gd name="connsiteY72" fmla="*/ 63645 h 463270"/>
                <a:gd name="connsiteX73" fmla="*/ 428588 w 442160"/>
                <a:gd name="connsiteY73" fmla="*/ 200622 h 463270"/>
                <a:gd name="connsiteX74" fmla="*/ 368194 w 442160"/>
                <a:gd name="connsiteY74" fmla="*/ 200622 h 463270"/>
                <a:gd name="connsiteX75" fmla="*/ 361407 w 442160"/>
                <a:gd name="connsiteY75" fmla="*/ 207408 h 463270"/>
                <a:gd name="connsiteX76" fmla="*/ 368194 w 442160"/>
                <a:gd name="connsiteY76" fmla="*/ 214195 h 463270"/>
                <a:gd name="connsiteX77" fmla="*/ 435374 w 442160"/>
                <a:gd name="connsiteY77" fmla="*/ 214195 h 463270"/>
                <a:gd name="connsiteX78" fmla="*/ 442161 w 442160"/>
                <a:gd name="connsiteY78" fmla="*/ 207408 h 463270"/>
                <a:gd name="connsiteX79" fmla="*/ 442161 w 442160"/>
                <a:gd name="connsiteY79" fmla="*/ 29337 h 463270"/>
                <a:gd name="connsiteX80" fmla="*/ 442161 w 442160"/>
                <a:gd name="connsiteY80" fmla="*/ 29336 h 463270"/>
                <a:gd name="connsiteX81" fmla="*/ 435372 w 442160"/>
                <a:gd name="connsiteY81" fmla="*/ 22550 h 463270"/>
                <a:gd name="connsiteX82" fmla="*/ 13574 w 442160"/>
                <a:gd name="connsiteY82" fmla="*/ 36123 h 463270"/>
                <a:gd name="connsiteX83" fmla="*/ 95856 w 442160"/>
                <a:gd name="connsiteY83" fmla="*/ 36123 h 463270"/>
                <a:gd name="connsiteX84" fmla="*/ 95856 w 442160"/>
                <a:gd name="connsiteY84" fmla="*/ 50073 h 463270"/>
                <a:gd name="connsiteX85" fmla="*/ 13574 w 442160"/>
                <a:gd name="connsiteY85" fmla="*/ 50073 h 463270"/>
                <a:gd name="connsiteX86" fmla="*/ 109432 w 442160"/>
                <a:gd name="connsiteY86" fmla="*/ 13575 h 463270"/>
                <a:gd name="connsiteX87" fmla="*/ 329498 w 442160"/>
                <a:gd name="connsiteY87" fmla="*/ 13575 h 463270"/>
                <a:gd name="connsiteX88" fmla="*/ 329498 w 442160"/>
                <a:gd name="connsiteY88" fmla="*/ 50073 h 463270"/>
                <a:gd name="connsiteX89" fmla="*/ 109432 w 442160"/>
                <a:gd name="connsiteY89" fmla="*/ 50073 h 463270"/>
                <a:gd name="connsiteX90" fmla="*/ 13574 w 442160"/>
                <a:gd name="connsiteY90" fmla="*/ 200622 h 463270"/>
                <a:gd name="connsiteX91" fmla="*/ 13574 w 442160"/>
                <a:gd name="connsiteY91" fmla="*/ 63645 h 463270"/>
                <a:gd name="connsiteX92" fmla="*/ 95856 w 442160"/>
                <a:gd name="connsiteY92" fmla="*/ 63645 h 463270"/>
                <a:gd name="connsiteX93" fmla="*/ 95856 w 442160"/>
                <a:gd name="connsiteY93" fmla="*/ 200622 h 463270"/>
                <a:gd name="connsiteX94" fmla="*/ 318070 w 442160"/>
                <a:gd name="connsiteY94" fmla="*/ 256955 h 463270"/>
                <a:gd name="connsiteX95" fmla="*/ 315139 w 442160"/>
                <a:gd name="connsiteY95" fmla="*/ 245665 h 463270"/>
                <a:gd name="connsiteX96" fmla="*/ 276758 w 442160"/>
                <a:gd name="connsiteY96" fmla="*/ 232192 h 463270"/>
                <a:gd name="connsiteX97" fmla="*/ 240237 w 442160"/>
                <a:gd name="connsiteY97" fmla="*/ 224527 h 463270"/>
                <a:gd name="connsiteX98" fmla="*/ 204490 w 442160"/>
                <a:gd name="connsiteY98" fmla="*/ 213016 h 463270"/>
                <a:gd name="connsiteX99" fmla="*/ 204490 w 442160"/>
                <a:gd name="connsiteY99" fmla="*/ 161852 h 463270"/>
                <a:gd name="connsiteX100" fmla="*/ 266222 w 442160"/>
                <a:gd name="connsiteY100" fmla="*/ 161852 h 463270"/>
                <a:gd name="connsiteX101" fmla="*/ 272792 w 442160"/>
                <a:gd name="connsiteY101" fmla="*/ 168431 h 463270"/>
                <a:gd name="connsiteX102" fmla="*/ 272792 w 442160"/>
                <a:gd name="connsiteY102" fmla="*/ 181467 h 463270"/>
                <a:gd name="connsiteX103" fmla="*/ 266222 w 442160"/>
                <a:gd name="connsiteY103" fmla="*/ 188036 h 463270"/>
                <a:gd name="connsiteX104" fmla="*/ 229078 w 442160"/>
                <a:gd name="connsiteY104" fmla="*/ 188036 h 463270"/>
                <a:gd name="connsiteX105" fmla="*/ 222292 w 442160"/>
                <a:gd name="connsiteY105" fmla="*/ 194822 h 463270"/>
                <a:gd name="connsiteX106" fmla="*/ 229078 w 442160"/>
                <a:gd name="connsiteY106" fmla="*/ 201608 h 463270"/>
                <a:gd name="connsiteX107" fmla="*/ 266222 w 442160"/>
                <a:gd name="connsiteY107" fmla="*/ 201608 h 463270"/>
                <a:gd name="connsiteX108" fmla="*/ 286365 w 442160"/>
                <a:gd name="connsiteY108" fmla="*/ 181467 h 463270"/>
                <a:gd name="connsiteX109" fmla="*/ 286365 w 442160"/>
                <a:gd name="connsiteY109" fmla="*/ 168431 h 463270"/>
                <a:gd name="connsiteX110" fmla="*/ 266222 w 442160"/>
                <a:gd name="connsiteY110" fmla="*/ 148280 h 463270"/>
                <a:gd name="connsiteX111" fmla="*/ 203520 w 442160"/>
                <a:gd name="connsiteY111" fmla="*/ 148280 h 463270"/>
                <a:gd name="connsiteX112" fmla="*/ 180131 w 442160"/>
                <a:gd name="connsiteY112" fmla="*/ 130711 h 463270"/>
                <a:gd name="connsiteX113" fmla="*/ 155773 w 442160"/>
                <a:gd name="connsiteY113" fmla="*/ 155069 h 463270"/>
                <a:gd name="connsiteX114" fmla="*/ 155773 w 442160"/>
                <a:gd name="connsiteY114" fmla="*/ 256954 h 463270"/>
                <a:gd name="connsiteX115" fmla="*/ 109428 w 442160"/>
                <a:gd name="connsiteY115" fmla="*/ 256954 h 463270"/>
                <a:gd name="connsiteX116" fmla="*/ 109428 w 442160"/>
                <a:gd name="connsiteY116" fmla="*/ 63645 h 463270"/>
                <a:gd name="connsiteX117" fmla="*/ 329501 w 442160"/>
                <a:gd name="connsiteY117" fmla="*/ 63645 h 463270"/>
                <a:gd name="connsiteX118" fmla="*/ 329501 w 442160"/>
                <a:gd name="connsiteY118" fmla="*/ 256955 h 463270"/>
                <a:gd name="connsiteX119" fmla="*/ 343073 w 442160"/>
                <a:gd name="connsiteY119" fmla="*/ 50073 h 463270"/>
                <a:gd name="connsiteX120" fmla="*/ 343073 w 442160"/>
                <a:gd name="connsiteY120" fmla="*/ 36123 h 463270"/>
                <a:gd name="connsiteX121" fmla="*/ 428585 w 442160"/>
                <a:gd name="connsiteY121" fmla="*/ 36123 h 463270"/>
                <a:gd name="connsiteX122" fmla="*/ 428585 w 442160"/>
                <a:gd name="connsiteY122" fmla="*/ 50073 h 46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442160" h="463270">
                  <a:moveTo>
                    <a:pt x="435372" y="22550"/>
                  </a:moveTo>
                  <a:lnTo>
                    <a:pt x="343073" y="22550"/>
                  </a:lnTo>
                  <a:lnTo>
                    <a:pt x="343073" y="6786"/>
                  </a:lnTo>
                  <a:cubicBezTo>
                    <a:pt x="343073" y="3038"/>
                    <a:pt x="340035" y="0"/>
                    <a:pt x="336287" y="0"/>
                  </a:cubicBezTo>
                  <a:lnTo>
                    <a:pt x="102642" y="0"/>
                  </a:lnTo>
                  <a:cubicBezTo>
                    <a:pt x="98893" y="0"/>
                    <a:pt x="95855" y="3038"/>
                    <a:pt x="95855" y="6786"/>
                  </a:cubicBezTo>
                  <a:lnTo>
                    <a:pt x="95855" y="22550"/>
                  </a:lnTo>
                  <a:lnTo>
                    <a:pt x="6788" y="22550"/>
                  </a:lnTo>
                  <a:cubicBezTo>
                    <a:pt x="3087" y="22550"/>
                    <a:pt x="0" y="25645"/>
                    <a:pt x="0" y="29337"/>
                  </a:cubicBezTo>
                  <a:lnTo>
                    <a:pt x="2" y="207408"/>
                  </a:lnTo>
                  <a:cubicBezTo>
                    <a:pt x="2" y="211156"/>
                    <a:pt x="3039" y="214195"/>
                    <a:pt x="6788" y="214195"/>
                  </a:cubicBezTo>
                  <a:lnTo>
                    <a:pt x="95856" y="214195"/>
                  </a:lnTo>
                  <a:lnTo>
                    <a:pt x="95856" y="263741"/>
                  </a:lnTo>
                  <a:cubicBezTo>
                    <a:pt x="95856" y="267489"/>
                    <a:pt x="98894" y="270527"/>
                    <a:pt x="102643" y="270527"/>
                  </a:cubicBezTo>
                  <a:lnTo>
                    <a:pt x="123353" y="270527"/>
                  </a:lnTo>
                  <a:cubicBezTo>
                    <a:pt x="122024" y="273090"/>
                    <a:pt x="121130" y="275927"/>
                    <a:pt x="120783" y="278948"/>
                  </a:cubicBezTo>
                  <a:lnTo>
                    <a:pt x="111860" y="356204"/>
                  </a:lnTo>
                  <a:cubicBezTo>
                    <a:pt x="111609" y="358388"/>
                    <a:pt x="111491" y="360605"/>
                    <a:pt x="111508" y="362738"/>
                  </a:cubicBezTo>
                  <a:cubicBezTo>
                    <a:pt x="111508" y="380156"/>
                    <a:pt x="120367" y="394503"/>
                    <a:pt x="133181" y="405536"/>
                  </a:cubicBezTo>
                  <a:cubicBezTo>
                    <a:pt x="140712" y="412019"/>
                    <a:pt x="148243" y="418503"/>
                    <a:pt x="155774" y="424986"/>
                  </a:cubicBezTo>
                  <a:lnTo>
                    <a:pt x="155774" y="456484"/>
                  </a:lnTo>
                  <a:cubicBezTo>
                    <a:pt x="155774" y="460232"/>
                    <a:pt x="158811" y="463270"/>
                    <a:pt x="162560" y="463270"/>
                  </a:cubicBezTo>
                  <a:lnTo>
                    <a:pt x="183440" y="463270"/>
                  </a:lnTo>
                  <a:cubicBezTo>
                    <a:pt x="187189" y="463270"/>
                    <a:pt x="190226" y="460232"/>
                    <a:pt x="190226" y="456484"/>
                  </a:cubicBezTo>
                  <a:cubicBezTo>
                    <a:pt x="190226" y="452736"/>
                    <a:pt x="187189" y="449698"/>
                    <a:pt x="183440" y="449698"/>
                  </a:cubicBezTo>
                  <a:lnTo>
                    <a:pt x="169346" y="449698"/>
                  </a:lnTo>
                  <a:lnTo>
                    <a:pt x="169346" y="421873"/>
                  </a:lnTo>
                  <a:cubicBezTo>
                    <a:pt x="169346" y="419897"/>
                    <a:pt x="168485" y="418020"/>
                    <a:pt x="166988" y="416730"/>
                  </a:cubicBezTo>
                  <a:cubicBezTo>
                    <a:pt x="159560" y="410335"/>
                    <a:pt x="152131" y="403939"/>
                    <a:pt x="144703" y="397544"/>
                  </a:cubicBezTo>
                  <a:cubicBezTo>
                    <a:pt x="133815" y="388171"/>
                    <a:pt x="125361" y="377913"/>
                    <a:pt x="125080" y="362631"/>
                  </a:cubicBezTo>
                  <a:cubicBezTo>
                    <a:pt x="125069" y="361013"/>
                    <a:pt x="125158" y="359374"/>
                    <a:pt x="125344" y="357759"/>
                  </a:cubicBezTo>
                  <a:lnTo>
                    <a:pt x="134266" y="280503"/>
                  </a:lnTo>
                  <a:cubicBezTo>
                    <a:pt x="134891" y="275062"/>
                    <a:pt x="139502" y="270959"/>
                    <a:pt x="144988" y="270959"/>
                  </a:cubicBezTo>
                  <a:cubicBezTo>
                    <a:pt x="148587" y="270959"/>
                    <a:pt x="151594" y="272934"/>
                    <a:pt x="153076" y="274625"/>
                  </a:cubicBezTo>
                  <a:cubicBezTo>
                    <a:pt x="155512" y="277406"/>
                    <a:pt x="155775" y="280529"/>
                    <a:pt x="155775" y="281742"/>
                  </a:cubicBezTo>
                  <a:lnTo>
                    <a:pt x="155775" y="338953"/>
                  </a:lnTo>
                  <a:cubicBezTo>
                    <a:pt x="155775" y="342700"/>
                    <a:pt x="158812" y="345739"/>
                    <a:pt x="162561" y="345739"/>
                  </a:cubicBezTo>
                  <a:cubicBezTo>
                    <a:pt x="166310" y="345739"/>
                    <a:pt x="169347" y="342700"/>
                    <a:pt x="169347" y="338953"/>
                  </a:cubicBezTo>
                  <a:lnTo>
                    <a:pt x="169347" y="155070"/>
                  </a:lnTo>
                  <a:cubicBezTo>
                    <a:pt x="169347" y="149122"/>
                    <a:pt x="174186" y="144284"/>
                    <a:pt x="180133" y="144284"/>
                  </a:cubicBezTo>
                  <a:cubicBezTo>
                    <a:pt x="186062" y="144284"/>
                    <a:pt x="190887" y="149094"/>
                    <a:pt x="190917" y="155016"/>
                  </a:cubicBezTo>
                  <a:cubicBezTo>
                    <a:pt x="190917" y="155033"/>
                    <a:pt x="190914" y="155050"/>
                    <a:pt x="190914" y="155067"/>
                  </a:cubicBezTo>
                  <a:cubicBezTo>
                    <a:pt x="190914" y="155102"/>
                    <a:pt x="190918" y="155137"/>
                    <a:pt x="190919" y="155172"/>
                  </a:cubicBezTo>
                  <a:lnTo>
                    <a:pt x="190919" y="240963"/>
                  </a:lnTo>
                  <a:cubicBezTo>
                    <a:pt x="190919" y="251329"/>
                    <a:pt x="204561" y="251302"/>
                    <a:pt x="204546" y="241047"/>
                  </a:cubicBezTo>
                  <a:cubicBezTo>
                    <a:pt x="204544" y="239573"/>
                    <a:pt x="204538" y="235236"/>
                    <a:pt x="204571" y="234111"/>
                  </a:cubicBezTo>
                  <a:cubicBezTo>
                    <a:pt x="205782" y="220306"/>
                    <a:pt x="228924" y="220634"/>
                    <a:pt x="228924" y="234818"/>
                  </a:cubicBezTo>
                  <a:lnTo>
                    <a:pt x="228924" y="245099"/>
                  </a:lnTo>
                  <a:cubicBezTo>
                    <a:pt x="228924" y="253851"/>
                    <a:pt x="242496" y="253851"/>
                    <a:pt x="242496" y="245099"/>
                  </a:cubicBezTo>
                  <a:cubicBezTo>
                    <a:pt x="242497" y="239143"/>
                    <a:pt x="247341" y="234298"/>
                    <a:pt x="253298" y="234298"/>
                  </a:cubicBezTo>
                  <a:cubicBezTo>
                    <a:pt x="260043" y="234298"/>
                    <a:pt x="266876" y="237221"/>
                    <a:pt x="266876" y="245100"/>
                  </a:cubicBezTo>
                  <a:lnTo>
                    <a:pt x="266876" y="251785"/>
                  </a:lnTo>
                  <a:cubicBezTo>
                    <a:pt x="266876" y="260449"/>
                    <a:pt x="280293" y="260595"/>
                    <a:pt x="280447" y="251905"/>
                  </a:cubicBezTo>
                  <a:cubicBezTo>
                    <a:pt x="280472" y="250490"/>
                    <a:pt x="280546" y="250174"/>
                    <a:pt x="280793" y="249131"/>
                  </a:cubicBezTo>
                  <a:cubicBezTo>
                    <a:pt x="283515" y="238510"/>
                    <a:pt x="299246" y="238459"/>
                    <a:pt x="302005" y="249078"/>
                  </a:cubicBezTo>
                  <a:lnTo>
                    <a:pt x="310378" y="281330"/>
                  </a:lnTo>
                  <a:cubicBezTo>
                    <a:pt x="316431" y="304664"/>
                    <a:pt x="316188" y="329265"/>
                    <a:pt x="309671" y="352472"/>
                  </a:cubicBezTo>
                  <a:lnTo>
                    <a:pt x="290699" y="420039"/>
                  </a:lnTo>
                  <a:cubicBezTo>
                    <a:pt x="290531" y="420636"/>
                    <a:pt x="290447" y="421254"/>
                    <a:pt x="290447" y="421873"/>
                  </a:cubicBezTo>
                  <a:lnTo>
                    <a:pt x="290447" y="449698"/>
                  </a:lnTo>
                  <a:lnTo>
                    <a:pt x="215930" y="449698"/>
                  </a:lnTo>
                  <a:cubicBezTo>
                    <a:pt x="212181" y="449698"/>
                    <a:pt x="209143" y="452736"/>
                    <a:pt x="209143" y="456484"/>
                  </a:cubicBezTo>
                  <a:cubicBezTo>
                    <a:pt x="209143" y="460232"/>
                    <a:pt x="212181" y="463270"/>
                    <a:pt x="215930" y="463270"/>
                  </a:cubicBezTo>
                  <a:lnTo>
                    <a:pt x="297233" y="463270"/>
                  </a:lnTo>
                  <a:cubicBezTo>
                    <a:pt x="300981" y="463270"/>
                    <a:pt x="304019" y="460232"/>
                    <a:pt x="304019" y="456484"/>
                  </a:cubicBezTo>
                  <a:lnTo>
                    <a:pt x="304019" y="422808"/>
                  </a:lnTo>
                  <a:lnTo>
                    <a:pt x="322738" y="356140"/>
                  </a:lnTo>
                  <a:cubicBezTo>
                    <a:pt x="329902" y="330625"/>
                    <a:pt x="330172" y="303577"/>
                    <a:pt x="323515" y="277920"/>
                  </a:cubicBezTo>
                  <a:lnTo>
                    <a:pt x="321596" y="270526"/>
                  </a:lnTo>
                  <a:lnTo>
                    <a:pt x="336290" y="270526"/>
                  </a:lnTo>
                  <a:cubicBezTo>
                    <a:pt x="340038" y="270526"/>
                    <a:pt x="343076" y="267488"/>
                    <a:pt x="343076" y="263740"/>
                  </a:cubicBezTo>
                  <a:lnTo>
                    <a:pt x="343076" y="63645"/>
                  </a:lnTo>
                  <a:lnTo>
                    <a:pt x="428588" y="63645"/>
                  </a:lnTo>
                  <a:lnTo>
                    <a:pt x="428588" y="200622"/>
                  </a:lnTo>
                  <a:lnTo>
                    <a:pt x="368194" y="200622"/>
                  </a:lnTo>
                  <a:cubicBezTo>
                    <a:pt x="364445" y="200622"/>
                    <a:pt x="361407" y="203661"/>
                    <a:pt x="361407" y="207408"/>
                  </a:cubicBezTo>
                  <a:cubicBezTo>
                    <a:pt x="361407" y="211156"/>
                    <a:pt x="364445" y="214195"/>
                    <a:pt x="368194" y="214195"/>
                  </a:cubicBezTo>
                  <a:lnTo>
                    <a:pt x="435374" y="214195"/>
                  </a:lnTo>
                  <a:cubicBezTo>
                    <a:pt x="439123" y="214195"/>
                    <a:pt x="442161" y="211156"/>
                    <a:pt x="442161" y="207408"/>
                  </a:cubicBezTo>
                  <a:lnTo>
                    <a:pt x="442161" y="29337"/>
                  </a:lnTo>
                  <a:lnTo>
                    <a:pt x="442161" y="29336"/>
                  </a:lnTo>
                  <a:cubicBezTo>
                    <a:pt x="442158" y="25588"/>
                    <a:pt x="439120" y="22550"/>
                    <a:pt x="435372" y="22550"/>
                  </a:cubicBezTo>
                  <a:close/>
                  <a:moveTo>
                    <a:pt x="13574" y="36123"/>
                  </a:moveTo>
                  <a:lnTo>
                    <a:pt x="95856" y="36123"/>
                  </a:lnTo>
                  <a:lnTo>
                    <a:pt x="95856" y="50073"/>
                  </a:lnTo>
                  <a:lnTo>
                    <a:pt x="13574" y="50073"/>
                  </a:lnTo>
                  <a:close/>
                  <a:moveTo>
                    <a:pt x="109432" y="13575"/>
                  </a:moveTo>
                  <a:lnTo>
                    <a:pt x="329498" y="13575"/>
                  </a:lnTo>
                  <a:lnTo>
                    <a:pt x="329498" y="50073"/>
                  </a:lnTo>
                  <a:lnTo>
                    <a:pt x="109432" y="50073"/>
                  </a:lnTo>
                  <a:close/>
                  <a:moveTo>
                    <a:pt x="13574" y="200622"/>
                  </a:moveTo>
                  <a:lnTo>
                    <a:pt x="13574" y="63645"/>
                  </a:lnTo>
                  <a:lnTo>
                    <a:pt x="95856" y="63645"/>
                  </a:lnTo>
                  <a:lnTo>
                    <a:pt x="95856" y="200622"/>
                  </a:lnTo>
                  <a:close/>
                  <a:moveTo>
                    <a:pt x="318070" y="256955"/>
                  </a:moveTo>
                  <a:lnTo>
                    <a:pt x="315139" y="245665"/>
                  </a:lnTo>
                  <a:cubicBezTo>
                    <a:pt x="310854" y="229177"/>
                    <a:pt x="290459" y="222033"/>
                    <a:pt x="276758" y="232192"/>
                  </a:cubicBezTo>
                  <a:cubicBezTo>
                    <a:pt x="269333" y="220343"/>
                    <a:pt x="251920" y="217085"/>
                    <a:pt x="240237" y="224527"/>
                  </a:cubicBezTo>
                  <a:cubicBezTo>
                    <a:pt x="234183" y="211507"/>
                    <a:pt x="217082" y="206684"/>
                    <a:pt x="204490" y="213016"/>
                  </a:cubicBezTo>
                  <a:lnTo>
                    <a:pt x="204490" y="161852"/>
                  </a:lnTo>
                  <a:lnTo>
                    <a:pt x="266222" y="161852"/>
                  </a:lnTo>
                  <a:cubicBezTo>
                    <a:pt x="269845" y="161852"/>
                    <a:pt x="272792" y="164804"/>
                    <a:pt x="272792" y="168431"/>
                  </a:cubicBezTo>
                  <a:lnTo>
                    <a:pt x="272792" y="181467"/>
                  </a:lnTo>
                  <a:cubicBezTo>
                    <a:pt x="272792" y="185089"/>
                    <a:pt x="269845" y="188036"/>
                    <a:pt x="266222" y="188036"/>
                  </a:cubicBezTo>
                  <a:lnTo>
                    <a:pt x="229078" y="188036"/>
                  </a:lnTo>
                  <a:cubicBezTo>
                    <a:pt x="225330" y="188036"/>
                    <a:pt x="222292" y="191074"/>
                    <a:pt x="222292" y="194822"/>
                  </a:cubicBezTo>
                  <a:cubicBezTo>
                    <a:pt x="222292" y="198570"/>
                    <a:pt x="225330" y="201608"/>
                    <a:pt x="229078" y="201608"/>
                  </a:cubicBezTo>
                  <a:lnTo>
                    <a:pt x="266222" y="201608"/>
                  </a:lnTo>
                  <a:cubicBezTo>
                    <a:pt x="277328" y="201608"/>
                    <a:pt x="286365" y="192573"/>
                    <a:pt x="286365" y="181467"/>
                  </a:cubicBezTo>
                  <a:lnTo>
                    <a:pt x="286365" y="168431"/>
                  </a:lnTo>
                  <a:cubicBezTo>
                    <a:pt x="286365" y="157320"/>
                    <a:pt x="277329" y="148280"/>
                    <a:pt x="266222" y="148280"/>
                  </a:cubicBezTo>
                  <a:lnTo>
                    <a:pt x="203520" y="148280"/>
                  </a:lnTo>
                  <a:cubicBezTo>
                    <a:pt x="200572" y="138143"/>
                    <a:pt x="191206" y="130711"/>
                    <a:pt x="180131" y="130711"/>
                  </a:cubicBezTo>
                  <a:cubicBezTo>
                    <a:pt x="166700" y="130711"/>
                    <a:pt x="155773" y="141638"/>
                    <a:pt x="155773" y="155069"/>
                  </a:cubicBezTo>
                  <a:lnTo>
                    <a:pt x="155773" y="256954"/>
                  </a:lnTo>
                  <a:lnTo>
                    <a:pt x="109428" y="256954"/>
                  </a:lnTo>
                  <a:lnTo>
                    <a:pt x="109428" y="63645"/>
                  </a:lnTo>
                  <a:lnTo>
                    <a:pt x="329501" y="63645"/>
                  </a:lnTo>
                  <a:lnTo>
                    <a:pt x="329501" y="256955"/>
                  </a:lnTo>
                  <a:close/>
                  <a:moveTo>
                    <a:pt x="343073" y="50073"/>
                  </a:moveTo>
                  <a:lnTo>
                    <a:pt x="343073" y="36123"/>
                  </a:lnTo>
                  <a:lnTo>
                    <a:pt x="428585" y="36123"/>
                  </a:lnTo>
                  <a:lnTo>
                    <a:pt x="428585" y="50073"/>
                  </a:ln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14" name="Freeform: Shape 13">
              <a:extLst>
                <a:ext uri="{FF2B5EF4-FFF2-40B4-BE49-F238E27FC236}">
                  <a16:creationId xmlns:a16="http://schemas.microsoft.com/office/drawing/2014/main" id="{49E7A011-2CE5-B8C8-48FB-959E087147C4}"/>
                </a:ext>
              </a:extLst>
            </p:cNvPr>
            <p:cNvSpPr/>
            <p:nvPr/>
          </p:nvSpPr>
          <p:spPr>
            <a:xfrm>
              <a:off x="10150146" y="3058485"/>
              <a:ext cx="92264" cy="13572"/>
            </a:xfrm>
            <a:custGeom>
              <a:avLst/>
              <a:gdLst>
                <a:gd name="connsiteX0" fmla="*/ 85478 w 92264"/>
                <a:gd name="connsiteY0" fmla="*/ 0 h 13572"/>
                <a:gd name="connsiteX1" fmla="*/ 6786 w 92264"/>
                <a:gd name="connsiteY1" fmla="*/ 0 h 13572"/>
                <a:gd name="connsiteX2" fmla="*/ 0 w 92264"/>
                <a:gd name="connsiteY2" fmla="*/ 6786 h 13572"/>
                <a:gd name="connsiteX3" fmla="*/ 6786 w 92264"/>
                <a:gd name="connsiteY3" fmla="*/ 13572 h 13572"/>
                <a:gd name="connsiteX4" fmla="*/ 85478 w 92264"/>
                <a:gd name="connsiteY4" fmla="*/ 13572 h 13572"/>
                <a:gd name="connsiteX5" fmla="*/ 92264 w 92264"/>
                <a:gd name="connsiteY5" fmla="*/ 6786 h 13572"/>
                <a:gd name="connsiteX6" fmla="*/ 85478 w 92264"/>
                <a:gd name="connsiteY6" fmla="*/ 0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264" h="13572">
                  <a:moveTo>
                    <a:pt x="85478" y="0"/>
                  </a:moveTo>
                  <a:lnTo>
                    <a:pt x="6786" y="0"/>
                  </a:lnTo>
                  <a:cubicBezTo>
                    <a:pt x="3038" y="0"/>
                    <a:pt x="0" y="3038"/>
                    <a:pt x="0" y="6786"/>
                  </a:cubicBezTo>
                  <a:cubicBezTo>
                    <a:pt x="0" y="10534"/>
                    <a:pt x="3038" y="13572"/>
                    <a:pt x="6786" y="13572"/>
                  </a:cubicBezTo>
                  <a:lnTo>
                    <a:pt x="85478" y="13572"/>
                  </a:lnTo>
                  <a:cubicBezTo>
                    <a:pt x="89227" y="13572"/>
                    <a:pt x="92264" y="10534"/>
                    <a:pt x="92264" y="6786"/>
                  </a:cubicBezTo>
                  <a:cubicBezTo>
                    <a:pt x="92264" y="3038"/>
                    <a:pt x="89227" y="0"/>
                    <a:pt x="85478" y="0"/>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15" name="Freeform: Shape 14">
              <a:extLst>
                <a:ext uri="{FF2B5EF4-FFF2-40B4-BE49-F238E27FC236}">
                  <a16:creationId xmlns:a16="http://schemas.microsoft.com/office/drawing/2014/main" id="{19591FA4-150C-449B-5843-EA90C4F2C788}"/>
                </a:ext>
              </a:extLst>
            </p:cNvPr>
            <p:cNvSpPr/>
            <p:nvPr/>
          </p:nvSpPr>
          <p:spPr>
            <a:xfrm>
              <a:off x="10107955" y="3109787"/>
              <a:ext cx="67156" cy="44566"/>
            </a:xfrm>
            <a:custGeom>
              <a:avLst/>
              <a:gdLst>
                <a:gd name="connsiteX0" fmla="*/ 60370 w 67156"/>
                <a:gd name="connsiteY0" fmla="*/ 0 h 44566"/>
                <a:gd name="connsiteX1" fmla="*/ 6786 w 67156"/>
                <a:gd name="connsiteY1" fmla="*/ 0 h 44566"/>
                <a:gd name="connsiteX2" fmla="*/ 0 w 67156"/>
                <a:gd name="connsiteY2" fmla="*/ 6786 h 44566"/>
                <a:gd name="connsiteX3" fmla="*/ 0 w 67156"/>
                <a:gd name="connsiteY3" fmla="*/ 37780 h 44566"/>
                <a:gd name="connsiteX4" fmla="*/ 6786 w 67156"/>
                <a:gd name="connsiteY4" fmla="*/ 44566 h 44566"/>
                <a:gd name="connsiteX5" fmla="*/ 60370 w 67156"/>
                <a:gd name="connsiteY5" fmla="*/ 44566 h 44566"/>
                <a:gd name="connsiteX6" fmla="*/ 67156 w 67156"/>
                <a:gd name="connsiteY6" fmla="*/ 37780 h 44566"/>
                <a:gd name="connsiteX7" fmla="*/ 67156 w 67156"/>
                <a:gd name="connsiteY7" fmla="*/ 6786 h 44566"/>
                <a:gd name="connsiteX8" fmla="*/ 60370 w 67156"/>
                <a:gd name="connsiteY8" fmla="*/ 0 h 44566"/>
                <a:gd name="connsiteX9" fmla="*/ 53584 w 67156"/>
                <a:gd name="connsiteY9" fmla="*/ 30994 h 44566"/>
                <a:gd name="connsiteX10" fmla="*/ 13572 w 67156"/>
                <a:gd name="connsiteY10" fmla="*/ 30994 h 44566"/>
                <a:gd name="connsiteX11" fmla="*/ 13572 w 67156"/>
                <a:gd name="connsiteY11" fmla="*/ 13572 h 44566"/>
                <a:gd name="connsiteX12" fmla="*/ 53584 w 67156"/>
                <a:gd name="connsiteY12" fmla="*/ 13572 h 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156" h="44566">
                  <a:moveTo>
                    <a:pt x="60370" y="0"/>
                  </a:moveTo>
                  <a:lnTo>
                    <a:pt x="6786" y="0"/>
                  </a:lnTo>
                  <a:cubicBezTo>
                    <a:pt x="3038" y="0"/>
                    <a:pt x="0" y="3038"/>
                    <a:pt x="0" y="6786"/>
                  </a:cubicBezTo>
                  <a:lnTo>
                    <a:pt x="0" y="37780"/>
                  </a:lnTo>
                  <a:cubicBezTo>
                    <a:pt x="0" y="41528"/>
                    <a:pt x="3038" y="44566"/>
                    <a:pt x="6786" y="44566"/>
                  </a:cubicBezTo>
                  <a:lnTo>
                    <a:pt x="60370" y="44566"/>
                  </a:lnTo>
                  <a:cubicBezTo>
                    <a:pt x="64119" y="44566"/>
                    <a:pt x="67156" y="41528"/>
                    <a:pt x="67156" y="37780"/>
                  </a:cubicBezTo>
                  <a:lnTo>
                    <a:pt x="67156" y="6786"/>
                  </a:lnTo>
                  <a:cubicBezTo>
                    <a:pt x="67156" y="3038"/>
                    <a:pt x="64119" y="0"/>
                    <a:pt x="60370" y="0"/>
                  </a:cubicBezTo>
                  <a:close/>
                  <a:moveTo>
                    <a:pt x="53584" y="30994"/>
                  </a:moveTo>
                  <a:lnTo>
                    <a:pt x="13572" y="30994"/>
                  </a:lnTo>
                  <a:lnTo>
                    <a:pt x="13572" y="13572"/>
                  </a:lnTo>
                  <a:lnTo>
                    <a:pt x="53584" y="13572"/>
                  </a:ln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16" name="Freeform: Shape 15">
              <a:extLst>
                <a:ext uri="{FF2B5EF4-FFF2-40B4-BE49-F238E27FC236}">
                  <a16:creationId xmlns:a16="http://schemas.microsoft.com/office/drawing/2014/main" id="{56400133-CE80-741B-20D9-23D01BDBC103}"/>
                </a:ext>
              </a:extLst>
            </p:cNvPr>
            <p:cNvSpPr/>
            <p:nvPr/>
          </p:nvSpPr>
          <p:spPr>
            <a:xfrm>
              <a:off x="10333487" y="3132401"/>
              <a:ext cx="53885" cy="13572"/>
            </a:xfrm>
            <a:custGeom>
              <a:avLst/>
              <a:gdLst>
                <a:gd name="connsiteX0" fmla="*/ 6786 w 53885"/>
                <a:gd name="connsiteY0" fmla="*/ 13572 h 13572"/>
                <a:gd name="connsiteX1" fmla="*/ 47099 w 53885"/>
                <a:gd name="connsiteY1" fmla="*/ 13572 h 13572"/>
                <a:gd name="connsiteX2" fmla="*/ 53885 w 53885"/>
                <a:gd name="connsiteY2" fmla="*/ 6786 h 13572"/>
                <a:gd name="connsiteX3" fmla="*/ 47099 w 53885"/>
                <a:gd name="connsiteY3" fmla="*/ 0 h 13572"/>
                <a:gd name="connsiteX4" fmla="*/ 6786 w 53885"/>
                <a:gd name="connsiteY4" fmla="*/ 0 h 13572"/>
                <a:gd name="connsiteX5" fmla="*/ 0 w 53885"/>
                <a:gd name="connsiteY5" fmla="*/ 6786 h 13572"/>
                <a:gd name="connsiteX6" fmla="*/ 6786 w 53885"/>
                <a:gd name="connsiteY6" fmla="*/ 13572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85" h="13572">
                  <a:moveTo>
                    <a:pt x="6786" y="13572"/>
                  </a:moveTo>
                  <a:lnTo>
                    <a:pt x="47099" y="13572"/>
                  </a:lnTo>
                  <a:cubicBezTo>
                    <a:pt x="50848" y="13572"/>
                    <a:pt x="53885" y="10534"/>
                    <a:pt x="53885" y="6786"/>
                  </a:cubicBezTo>
                  <a:cubicBezTo>
                    <a:pt x="53885" y="3038"/>
                    <a:pt x="50848" y="0"/>
                    <a:pt x="47099" y="0"/>
                  </a:cubicBezTo>
                  <a:lnTo>
                    <a:pt x="6786" y="0"/>
                  </a:lnTo>
                  <a:cubicBezTo>
                    <a:pt x="3037" y="0"/>
                    <a:pt x="0" y="3038"/>
                    <a:pt x="0" y="6786"/>
                  </a:cubicBezTo>
                  <a:cubicBezTo>
                    <a:pt x="0" y="10534"/>
                    <a:pt x="3038" y="13572"/>
                    <a:pt x="6786" y="13572"/>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17" name="Freeform: Shape 16">
              <a:extLst>
                <a:ext uri="{FF2B5EF4-FFF2-40B4-BE49-F238E27FC236}">
                  <a16:creationId xmlns:a16="http://schemas.microsoft.com/office/drawing/2014/main" id="{4C1E6182-8BAF-FE90-E521-5FA5B6AC789A}"/>
                </a:ext>
              </a:extLst>
            </p:cNvPr>
            <p:cNvSpPr/>
            <p:nvPr/>
          </p:nvSpPr>
          <p:spPr>
            <a:xfrm>
              <a:off x="10333487" y="3161594"/>
              <a:ext cx="53885" cy="13572"/>
            </a:xfrm>
            <a:custGeom>
              <a:avLst/>
              <a:gdLst>
                <a:gd name="connsiteX0" fmla="*/ 47099 w 53885"/>
                <a:gd name="connsiteY0" fmla="*/ 13572 h 13572"/>
                <a:gd name="connsiteX1" fmla="*/ 53885 w 53885"/>
                <a:gd name="connsiteY1" fmla="*/ 6786 h 13572"/>
                <a:gd name="connsiteX2" fmla="*/ 47099 w 53885"/>
                <a:gd name="connsiteY2" fmla="*/ 0 h 13572"/>
                <a:gd name="connsiteX3" fmla="*/ 6786 w 53885"/>
                <a:gd name="connsiteY3" fmla="*/ 0 h 13572"/>
                <a:gd name="connsiteX4" fmla="*/ 0 w 53885"/>
                <a:gd name="connsiteY4" fmla="*/ 6786 h 13572"/>
                <a:gd name="connsiteX5" fmla="*/ 6786 w 53885"/>
                <a:gd name="connsiteY5" fmla="*/ 13572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85" h="13572">
                  <a:moveTo>
                    <a:pt x="47099" y="13572"/>
                  </a:moveTo>
                  <a:cubicBezTo>
                    <a:pt x="50848" y="13572"/>
                    <a:pt x="53885" y="10534"/>
                    <a:pt x="53885" y="6786"/>
                  </a:cubicBezTo>
                  <a:cubicBezTo>
                    <a:pt x="53885" y="3038"/>
                    <a:pt x="50848" y="0"/>
                    <a:pt x="47099" y="0"/>
                  </a:cubicBezTo>
                  <a:lnTo>
                    <a:pt x="6786" y="0"/>
                  </a:lnTo>
                  <a:cubicBezTo>
                    <a:pt x="3037" y="0"/>
                    <a:pt x="0" y="3038"/>
                    <a:pt x="0" y="6786"/>
                  </a:cubicBezTo>
                  <a:cubicBezTo>
                    <a:pt x="0" y="10534"/>
                    <a:pt x="3037" y="13572"/>
                    <a:pt x="6786" y="13572"/>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18" name="Freeform: Shape 17">
              <a:extLst>
                <a:ext uri="{FF2B5EF4-FFF2-40B4-BE49-F238E27FC236}">
                  <a16:creationId xmlns:a16="http://schemas.microsoft.com/office/drawing/2014/main" id="{78E90D0C-05BC-6125-A7F0-46DA2E54E69D}"/>
                </a:ext>
              </a:extLst>
            </p:cNvPr>
            <p:cNvSpPr/>
            <p:nvPr/>
          </p:nvSpPr>
          <p:spPr>
            <a:xfrm>
              <a:off x="10004204" y="3132401"/>
              <a:ext cx="53884" cy="13572"/>
            </a:xfrm>
            <a:custGeom>
              <a:avLst/>
              <a:gdLst>
                <a:gd name="connsiteX0" fmla="*/ 6786 w 53884"/>
                <a:gd name="connsiteY0" fmla="*/ 13572 h 13572"/>
                <a:gd name="connsiteX1" fmla="*/ 47098 w 53884"/>
                <a:gd name="connsiteY1" fmla="*/ 13572 h 13572"/>
                <a:gd name="connsiteX2" fmla="*/ 53884 w 53884"/>
                <a:gd name="connsiteY2" fmla="*/ 6786 h 13572"/>
                <a:gd name="connsiteX3" fmla="*/ 47098 w 53884"/>
                <a:gd name="connsiteY3" fmla="*/ 0 h 13572"/>
                <a:gd name="connsiteX4" fmla="*/ 6786 w 53884"/>
                <a:gd name="connsiteY4" fmla="*/ 0 h 13572"/>
                <a:gd name="connsiteX5" fmla="*/ 0 w 53884"/>
                <a:gd name="connsiteY5" fmla="*/ 6786 h 13572"/>
                <a:gd name="connsiteX6" fmla="*/ 6786 w 53884"/>
                <a:gd name="connsiteY6" fmla="*/ 13572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84" h="13572">
                  <a:moveTo>
                    <a:pt x="6786" y="13572"/>
                  </a:moveTo>
                  <a:lnTo>
                    <a:pt x="47098" y="13572"/>
                  </a:lnTo>
                  <a:cubicBezTo>
                    <a:pt x="50847" y="13572"/>
                    <a:pt x="53884" y="10534"/>
                    <a:pt x="53884" y="6786"/>
                  </a:cubicBezTo>
                  <a:cubicBezTo>
                    <a:pt x="53884" y="3038"/>
                    <a:pt x="50847" y="0"/>
                    <a:pt x="47098" y="0"/>
                  </a:cubicBezTo>
                  <a:lnTo>
                    <a:pt x="6786" y="0"/>
                  </a:lnTo>
                  <a:cubicBezTo>
                    <a:pt x="3038" y="0"/>
                    <a:pt x="0" y="3038"/>
                    <a:pt x="0" y="6786"/>
                  </a:cubicBezTo>
                  <a:cubicBezTo>
                    <a:pt x="0" y="10534"/>
                    <a:pt x="3038" y="13572"/>
                    <a:pt x="6786" y="13572"/>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19" name="Freeform: Shape 18">
              <a:extLst>
                <a:ext uri="{FF2B5EF4-FFF2-40B4-BE49-F238E27FC236}">
                  <a16:creationId xmlns:a16="http://schemas.microsoft.com/office/drawing/2014/main" id="{7E8E72CF-4097-6917-A614-8B3494A61CFF}"/>
                </a:ext>
              </a:extLst>
            </p:cNvPr>
            <p:cNvSpPr/>
            <p:nvPr/>
          </p:nvSpPr>
          <p:spPr>
            <a:xfrm>
              <a:off x="10004204" y="3161594"/>
              <a:ext cx="53884" cy="13572"/>
            </a:xfrm>
            <a:custGeom>
              <a:avLst/>
              <a:gdLst>
                <a:gd name="connsiteX0" fmla="*/ 47098 w 53884"/>
                <a:gd name="connsiteY0" fmla="*/ 0 h 13572"/>
                <a:gd name="connsiteX1" fmla="*/ 6786 w 53884"/>
                <a:gd name="connsiteY1" fmla="*/ 0 h 13572"/>
                <a:gd name="connsiteX2" fmla="*/ 0 w 53884"/>
                <a:gd name="connsiteY2" fmla="*/ 6786 h 13572"/>
                <a:gd name="connsiteX3" fmla="*/ 6786 w 53884"/>
                <a:gd name="connsiteY3" fmla="*/ 13572 h 13572"/>
                <a:gd name="connsiteX4" fmla="*/ 47098 w 53884"/>
                <a:gd name="connsiteY4" fmla="*/ 13572 h 13572"/>
                <a:gd name="connsiteX5" fmla="*/ 53884 w 53884"/>
                <a:gd name="connsiteY5" fmla="*/ 6786 h 13572"/>
                <a:gd name="connsiteX6" fmla="*/ 47098 w 53884"/>
                <a:gd name="connsiteY6" fmla="*/ 0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84" h="13572">
                  <a:moveTo>
                    <a:pt x="47098" y="0"/>
                  </a:moveTo>
                  <a:lnTo>
                    <a:pt x="6786" y="0"/>
                  </a:lnTo>
                  <a:cubicBezTo>
                    <a:pt x="3038" y="0"/>
                    <a:pt x="0" y="3038"/>
                    <a:pt x="0" y="6786"/>
                  </a:cubicBezTo>
                  <a:cubicBezTo>
                    <a:pt x="0" y="10534"/>
                    <a:pt x="3038" y="13572"/>
                    <a:pt x="6786" y="13572"/>
                  </a:cubicBezTo>
                  <a:lnTo>
                    <a:pt x="47098" y="13572"/>
                  </a:lnTo>
                  <a:cubicBezTo>
                    <a:pt x="50847" y="13572"/>
                    <a:pt x="53884" y="10534"/>
                    <a:pt x="53884" y="6786"/>
                  </a:cubicBezTo>
                  <a:cubicBezTo>
                    <a:pt x="53884" y="3038"/>
                    <a:pt x="50847" y="0"/>
                    <a:pt x="47098" y="0"/>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20" name="Freeform: Shape 19">
              <a:extLst>
                <a:ext uri="{FF2B5EF4-FFF2-40B4-BE49-F238E27FC236}">
                  <a16:creationId xmlns:a16="http://schemas.microsoft.com/office/drawing/2014/main" id="{3E1B3C71-84DF-E199-1A75-A7AA1F719581}"/>
                </a:ext>
              </a:extLst>
            </p:cNvPr>
            <p:cNvSpPr/>
            <p:nvPr/>
          </p:nvSpPr>
          <p:spPr>
            <a:xfrm>
              <a:off x="10195263" y="3125284"/>
              <a:ext cx="85563" cy="13572"/>
            </a:xfrm>
            <a:custGeom>
              <a:avLst/>
              <a:gdLst>
                <a:gd name="connsiteX0" fmla="*/ 78778 w 85563"/>
                <a:gd name="connsiteY0" fmla="*/ 0 h 13572"/>
                <a:gd name="connsiteX1" fmla="*/ 6786 w 85563"/>
                <a:gd name="connsiteY1" fmla="*/ 0 h 13572"/>
                <a:gd name="connsiteX2" fmla="*/ 0 w 85563"/>
                <a:gd name="connsiteY2" fmla="*/ 6786 h 13572"/>
                <a:gd name="connsiteX3" fmla="*/ 6786 w 85563"/>
                <a:gd name="connsiteY3" fmla="*/ 13572 h 13572"/>
                <a:gd name="connsiteX4" fmla="*/ 78778 w 85563"/>
                <a:gd name="connsiteY4" fmla="*/ 13572 h 13572"/>
                <a:gd name="connsiteX5" fmla="*/ 85564 w 85563"/>
                <a:gd name="connsiteY5" fmla="*/ 6786 h 13572"/>
                <a:gd name="connsiteX6" fmla="*/ 78778 w 85563"/>
                <a:gd name="connsiteY6" fmla="*/ 0 h 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63" h="13572">
                  <a:moveTo>
                    <a:pt x="78778" y="0"/>
                  </a:moveTo>
                  <a:lnTo>
                    <a:pt x="6786" y="0"/>
                  </a:lnTo>
                  <a:cubicBezTo>
                    <a:pt x="3037" y="0"/>
                    <a:pt x="0" y="3038"/>
                    <a:pt x="0" y="6786"/>
                  </a:cubicBezTo>
                  <a:cubicBezTo>
                    <a:pt x="0" y="10534"/>
                    <a:pt x="3037" y="13572"/>
                    <a:pt x="6786" y="13572"/>
                  </a:cubicBezTo>
                  <a:lnTo>
                    <a:pt x="78778" y="13572"/>
                  </a:lnTo>
                  <a:cubicBezTo>
                    <a:pt x="82526" y="13572"/>
                    <a:pt x="85564" y="10534"/>
                    <a:pt x="85564" y="6786"/>
                  </a:cubicBezTo>
                  <a:cubicBezTo>
                    <a:pt x="85564" y="3038"/>
                    <a:pt x="82526" y="0"/>
                    <a:pt x="78778" y="0"/>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grpSp>
      <p:pic>
        <p:nvPicPr>
          <p:cNvPr id="5" name="Picture 4">
            <a:extLst>
              <a:ext uri="{FF2B5EF4-FFF2-40B4-BE49-F238E27FC236}">
                <a16:creationId xmlns:a16="http://schemas.microsoft.com/office/drawing/2014/main" id="{5886B32B-A083-B77E-1E49-0EAE3541A318}"/>
              </a:ext>
            </a:extLst>
          </p:cNvPr>
          <p:cNvPicPr>
            <a:picLocks noChangeAspect="1"/>
          </p:cNvPicPr>
          <p:nvPr/>
        </p:nvPicPr>
        <p:blipFill>
          <a:blip r:embed="rId4"/>
          <a:stretch>
            <a:fillRect/>
          </a:stretch>
        </p:blipFill>
        <p:spPr>
          <a:xfrm>
            <a:off x="3916394" y="619481"/>
            <a:ext cx="7870084" cy="2293052"/>
          </a:xfrm>
          <a:prstGeom prst="rect">
            <a:avLst/>
          </a:prstGeom>
        </p:spPr>
      </p:pic>
      <p:pic>
        <p:nvPicPr>
          <p:cNvPr id="21" name="Picture 20">
            <a:extLst>
              <a:ext uri="{FF2B5EF4-FFF2-40B4-BE49-F238E27FC236}">
                <a16:creationId xmlns:a16="http://schemas.microsoft.com/office/drawing/2014/main" id="{A2E2F418-23FF-B072-B175-4AEEF616F584}"/>
              </a:ext>
            </a:extLst>
          </p:cNvPr>
          <p:cNvPicPr>
            <a:picLocks noChangeAspect="1"/>
          </p:cNvPicPr>
          <p:nvPr/>
        </p:nvPicPr>
        <p:blipFill>
          <a:blip r:embed="rId5"/>
          <a:srcRect t="-1" b="1119"/>
          <a:stretch/>
        </p:blipFill>
        <p:spPr>
          <a:xfrm>
            <a:off x="3914423" y="2907029"/>
            <a:ext cx="7870084" cy="2746751"/>
          </a:xfrm>
          <a:prstGeom prst="rect">
            <a:avLst/>
          </a:prstGeom>
        </p:spPr>
      </p:pic>
      <p:sp>
        <p:nvSpPr>
          <p:cNvPr id="8" name="TextBox 7">
            <a:extLst>
              <a:ext uri="{FF2B5EF4-FFF2-40B4-BE49-F238E27FC236}">
                <a16:creationId xmlns:a16="http://schemas.microsoft.com/office/drawing/2014/main" id="{17934E5E-F877-1D71-FD21-3DC29C496383}"/>
              </a:ext>
            </a:extLst>
          </p:cNvPr>
          <p:cNvSpPr txBox="1"/>
          <p:nvPr/>
        </p:nvSpPr>
        <p:spPr>
          <a:xfrm>
            <a:off x="6405522" y="6349136"/>
            <a:ext cx="3869055" cy="369332"/>
          </a:xfrm>
          <a:prstGeom prst="rect">
            <a:avLst/>
          </a:prstGeom>
          <a:noFill/>
        </p:spPr>
        <p:txBody>
          <a:bodyPr wrap="square" lIns="91440" tIns="45720" rIns="91440" bIns="45720" rtlCol="0" anchor="t">
            <a:spAutoFit/>
          </a:bodyPr>
          <a:lstStyle/>
          <a:p>
            <a:r>
              <a:rPr lang="en-US" i="1"/>
              <a:t>Visit </a:t>
            </a:r>
            <a:r>
              <a:rPr lang="en-US" i="1">
                <a:hlinkClick r:id="rId6"/>
              </a:rPr>
              <a:t>Community.HBAnet.org</a:t>
            </a:r>
            <a:endParaRPr lang="en-US" i="1"/>
          </a:p>
        </p:txBody>
      </p:sp>
    </p:spTree>
    <p:extLst>
      <p:ext uri="{BB962C8B-B14F-4D97-AF65-F5344CB8AC3E}">
        <p14:creationId xmlns:p14="http://schemas.microsoft.com/office/powerpoint/2010/main" val="3017237554"/>
      </p:ext>
    </p:extLst>
  </p:cSld>
  <p:clrMapOvr>
    <a:masterClrMapping/>
  </p:clrMapOvr>
  <mc:AlternateContent xmlns:mc="http://schemas.openxmlformats.org/markup-compatibility/2006" xmlns:p14="http://schemas.microsoft.com/office/powerpoint/2010/main">
    <mc:Choice Requires="p14">
      <p:transition p14:dur="0" advTm="23846"/>
    </mc:Choice>
    <mc:Fallback xmlns="">
      <p:transition advTm="23846"/>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7544C-96C5-DEB7-253C-DC88BA851D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325B6D-3ECD-410A-A7EF-851782D2B9B4}"/>
              </a:ext>
            </a:extLst>
          </p:cNvPr>
          <p:cNvSpPr>
            <a:spLocks noGrp="1"/>
          </p:cNvSpPr>
          <p:nvPr>
            <p:ph type="title"/>
          </p:nvPr>
        </p:nvSpPr>
        <p:spPr/>
        <p:txBody>
          <a:bodyPr/>
          <a:lstStyle/>
          <a:p>
            <a:r>
              <a:rPr lang="en-US">
                <a:solidFill>
                  <a:schemeClr val="accent1"/>
                </a:solidFill>
                <a:latin typeface="Tahoma"/>
                <a:ea typeface="Tahoma"/>
                <a:cs typeface="Tahoma"/>
              </a:rPr>
              <a:t>Career Conversations</a:t>
            </a:r>
            <a:endParaRPr lang="en-US"/>
          </a:p>
        </p:txBody>
      </p:sp>
      <p:sp>
        <p:nvSpPr>
          <p:cNvPr id="3" name="Text Placeholder 2">
            <a:extLst>
              <a:ext uri="{FF2B5EF4-FFF2-40B4-BE49-F238E27FC236}">
                <a16:creationId xmlns:a16="http://schemas.microsoft.com/office/drawing/2014/main" id="{6A9F46CB-F638-D928-0294-48A0F2068EBA}"/>
              </a:ext>
            </a:extLst>
          </p:cNvPr>
          <p:cNvSpPr>
            <a:spLocks noGrp="1"/>
          </p:cNvSpPr>
          <p:nvPr>
            <p:ph type="body" sz="quarter" idx="10"/>
          </p:nvPr>
        </p:nvSpPr>
        <p:spPr>
          <a:xfrm>
            <a:off x="678154" y="2496173"/>
            <a:ext cx="10834396" cy="3732273"/>
          </a:xfrm>
        </p:spPr>
        <p:txBody>
          <a:bodyPr vert="horz" lIns="91440" tIns="45720" rIns="91440" bIns="45720" rtlCol="0" anchor="t">
            <a:normAutofit/>
          </a:bodyPr>
          <a:lstStyle/>
          <a:p>
            <a:pPr marL="0" indent="0" algn="ctr">
              <a:buNone/>
            </a:pPr>
            <a:r>
              <a:rPr lang="en-US" sz="2100" b="1" i="1">
                <a:solidFill>
                  <a:schemeClr val="tx1">
                    <a:lumMod val="49000"/>
                  </a:schemeClr>
                </a:solidFill>
                <a:latin typeface="Tahoma"/>
                <a:ea typeface="Tahoma"/>
                <a:cs typeface="Tahoma"/>
              </a:rPr>
              <a:t>Join us for quarterly virtual conversations that transcend conventional boundaries by exploring the pivotal discussions that propel leaders forward! </a:t>
            </a:r>
            <a:endParaRPr lang="en-US" sz="2100">
              <a:solidFill>
                <a:schemeClr val="tx1">
                  <a:lumMod val="49000"/>
                </a:schemeClr>
              </a:solidFill>
            </a:endParaRPr>
          </a:p>
          <a:p>
            <a:pPr marL="342900" indent="-342900"/>
            <a:endParaRPr lang="en-US" sz="2200">
              <a:solidFill>
                <a:schemeClr val="tx1">
                  <a:lumMod val="49000"/>
                </a:schemeClr>
              </a:solidFill>
              <a:latin typeface="Tahoma"/>
              <a:ea typeface="Tahoma"/>
              <a:cs typeface="Tahoma"/>
            </a:endParaRPr>
          </a:p>
          <a:p>
            <a:pPr marL="342900" indent="-342900">
              <a:lnSpc>
                <a:spcPct val="100000"/>
              </a:lnSpc>
            </a:pPr>
            <a:r>
              <a:rPr lang="en-US" sz="2200">
                <a:solidFill>
                  <a:schemeClr val="tx1">
                    <a:lumMod val="49000"/>
                  </a:schemeClr>
                </a:solidFill>
                <a:latin typeface="Tahoma"/>
                <a:ea typeface="Tahoma"/>
                <a:cs typeface="Tahoma"/>
              </a:rPr>
              <a:t>The 2025 HBA Career Conversations webinar series, </a:t>
            </a:r>
            <a:r>
              <a:rPr lang="en-US" sz="2200" b="1" i="1">
                <a:solidFill>
                  <a:schemeClr val="tx1">
                    <a:lumMod val="49000"/>
                  </a:schemeClr>
                </a:solidFill>
                <a:latin typeface="Tahoma"/>
                <a:ea typeface="Tahoma"/>
                <a:cs typeface="Tahoma"/>
              </a:rPr>
              <a:t>Rise and Shine</a:t>
            </a:r>
            <a:r>
              <a:rPr lang="en-US" sz="2200">
                <a:solidFill>
                  <a:schemeClr val="tx1">
                    <a:lumMod val="49000"/>
                  </a:schemeClr>
                </a:solidFill>
                <a:latin typeface="Tahoma"/>
                <a:ea typeface="Tahoma"/>
                <a:cs typeface="Tahoma"/>
              </a:rPr>
              <a:t>, is your blueprint for becoming an unstoppable force in leadership.  </a:t>
            </a:r>
          </a:p>
          <a:p>
            <a:pPr marL="342900" indent="-342900">
              <a:lnSpc>
                <a:spcPct val="100000"/>
              </a:lnSpc>
            </a:pPr>
            <a:r>
              <a:rPr lang="en-US" sz="2200">
                <a:solidFill>
                  <a:schemeClr val="tx1">
                    <a:lumMod val="49000"/>
                  </a:schemeClr>
                </a:solidFill>
                <a:latin typeface="Tahoma"/>
                <a:ea typeface="Tahoma"/>
                <a:cs typeface="Tahoma"/>
              </a:rPr>
              <a:t>Join us to experience stimulating dialogue, gain insights, and connect with peers in quarterly virtual sessions crafted to stimulate growth and transform apprehension into empowerment.</a:t>
            </a:r>
            <a:endParaRPr lang="en-US" sz="2200">
              <a:solidFill>
                <a:schemeClr val="tx1">
                  <a:lumMod val="49000"/>
                </a:schemeClr>
              </a:solidFill>
            </a:endParaRPr>
          </a:p>
          <a:p>
            <a:pPr marL="342900" indent="-342900">
              <a:lnSpc>
                <a:spcPct val="100000"/>
              </a:lnSpc>
            </a:pPr>
            <a:r>
              <a:rPr lang="en-US" sz="2200">
                <a:solidFill>
                  <a:schemeClr val="tx1">
                    <a:lumMod val="49000"/>
                  </a:schemeClr>
                </a:solidFill>
                <a:latin typeface="Tahoma"/>
                <a:ea typeface="Tahoma"/>
                <a:cs typeface="Tahoma"/>
              </a:rPr>
              <a:t>Learn more about Career Conversations</a:t>
            </a:r>
            <a:r>
              <a:rPr lang="en-US" sz="2200">
                <a:solidFill>
                  <a:srgbClr val="58595B"/>
                </a:solidFill>
                <a:latin typeface="Tahoma"/>
                <a:ea typeface="Tahoma"/>
                <a:cs typeface="Tahoma"/>
              </a:rPr>
              <a:t> </a:t>
            </a:r>
            <a:r>
              <a:rPr lang="en-US" sz="2200">
                <a:latin typeface="Tahoma"/>
                <a:ea typeface="Tahoma"/>
                <a:cs typeface="Tahoma"/>
                <a:hlinkClick r:id="rId2"/>
              </a:rPr>
              <a:t>here</a:t>
            </a:r>
            <a:r>
              <a:rPr lang="en-US" sz="2200">
                <a:latin typeface="Tahoma"/>
                <a:ea typeface="Tahoma"/>
                <a:cs typeface="Tahoma"/>
              </a:rPr>
              <a:t>.</a:t>
            </a:r>
            <a:endParaRPr lang="en-US"/>
          </a:p>
          <a:p>
            <a:endParaRPr lang="en-US"/>
          </a:p>
        </p:txBody>
      </p:sp>
    </p:spTree>
    <p:extLst>
      <p:ext uri="{BB962C8B-B14F-4D97-AF65-F5344CB8AC3E}">
        <p14:creationId xmlns:p14="http://schemas.microsoft.com/office/powerpoint/2010/main" val="2043705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AE3E1-0C2B-2B52-C212-2DA2ED2FF0B4}"/>
              </a:ext>
            </a:extLst>
          </p:cNvPr>
          <p:cNvSpPr>
            <a:spLocks noGrp="1"/>
          </p:cNvSpPr>
          <p:nvPr>
            <p:ph type="title"/>
          </p:nvPr>
        </p:nvSpPr>
        <p:spPr>
          <a:xfrm>
            <a:off x="4626548" y="2153192"/>
            <a:ext cx="5470865" cy="2097088"/>
          </a:xfrm>
        </p:spPr>
        <p:txBody>
          <a:bodyPr>
            <a:noAutofit/>
          </a:bodyPr>
          <a:lstStyle/>
          <a:p>
            <a:r>
              <a:rPr lang="en-US" sz="6000">
                <a:latin typeface="Tahoma"/>
                <a:ea typeface="Tahoma"/>
                <a:cs typeface="Tahoma"/>
              </a:rPr>
              <a:t>Signature Programs</a:t>
            </a:r>
          </a:p>
        </p:txBody>
      </p:sp>
    </p:spTree>
    <p:extLst>
      <p:ext uri="{BB962C8B-B14F-4D97-AF65-F5344CB8AC3E}">
        <p14:creationId xmlns:p14="http://schemas.microsoft.com/office/powerpoint/2010/main" val="4273890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F44C5F-8C72-0E5C-CFB2-59B897D60F08}"/>
              </a:ext>
            </a:extLst>
          </p:cNvPr>
          <p:cNvSpPr>
            <a:spLocks noGrp="1"/>
          </p:cNvSpPr>
          <p:nvPr>
            <p:ph type="body" sz="quarter" idx="10"/>
          </p:nvPr>
        </p:nvSpPr>
        <p:spPr>
          <a:xfrm>
            <a:off x="7520373" y="2748768"/>
            <a:ext cx="4377886" cy="3213535"/>
          </a:xfrm>
        </p:spPr>
        <p:txBody>
          <a:bodyPr vert="horz" lIns="91440" tIns="45720" rIns="91440" bIns="45720" rtlCol="0" anchor="t">
            <a:noAutofit/>
          </a:bodyPr>
          <a:lstStyle/>
          <a:p>
            <a:pPr marL="0" indent="0">
              <a:buNone/>
            </a:pPr>
            <a:r>
              <a:rPr lang="en-US" sz="1700">
                <a:solidFill>
                  <a:schemeClr val="tx1">
                    <a:lumMod val="49000"/>
                  </a:schemeClr>
                </a:solidFill>
                <a:latin typeface="+mn-lt"/>
                <a:ea typeface="Tahoma"/>
                <a:cs typeface="Tahoma"/>
              </a:rPr>
              <a:t>Join a powerful network that has empowered more than 7,000 healthcare leaders since 2014, accelerating advancement into influential roles and strengthening the industry's leadership pipeline.</a:t>
            </a:r>
            <a:endParaRPr lang="en-US" sz="1700">
              <a:solidFill>
                <a:schemeClr val="tx1">
                  <a:lumMod val="49000"/>
                </a:schemeClr>
              </a:solidFill>
            </a:endParaRPr>
          </a:p>
          <a:p>
            <a:pPr marL="0" indent="0">
              <a:buNone/>
            </a:pPr>
            <a:r>
              <a:rPr lang="en-US" sz="1700">
                <a:solidFill>
                  <a:schemeClr val="tx1">
                    <a:lumMod val="49000"/>
                  </a:schemeClr>
                </a:solidFill>
                <a:latin typeface="+mn-lt"/>
                <a:ea typeface="Tahoma"/>
                <a:cs typeface="Tahoma"/>
              </a:rPr>
              <a:t>Elevate </a:t>
            </a:r>
            <a:r>
              <a:rPr lang="en-US" sz="1700">
                <a:solidFill>
                  <a:schemeClr val="tx1">
                    <a:lumMod val="49000"/>
                  </a:schemeClr>
                </a:solidFill>
                <a:effectLst/>
                <a:latin typeface="+mn-lt"/>
                <a:ea typeface="Tahoma"/>
                <a:cs typeface="Tahoma"/>
              </a:rPr>
              <a:t>your skills, </a:t>
            </a:r>
            <a:r>
              <a:rPr lang="en-US" sz="1700">
                <a:solidFill>
                  <a:schemeClr val="tx1">
                    <a:lumMod val="49000"/>
                  </a:schemeClr>
                </a:solidFill>
                <a:latin typeface="+mn-lt"/>
                <a:ea typeface="Tahoma"/>
                <a:cs typeface="Tahoma"/>
              </a:rPr>
              <a:t>expand </a:t>
            </a:r>
            <a:r>
              <a:rPr lang="en-US" sz="1700">
                <a:solidFill>
                  <a:schemeClr val="tx1">
                    <a:lumMod val="49000"/>
                  </a:schemeClr>
                </a:solidFill>
                <a:effectLst/>
                <a:latin typeface="+mn-lt"/>
                <a:ea typeface="Tahoma"/>
                <a:cs typeface="Tahoma"/>
              </a:rPr>
              <a:t>your visibility, and </a:t>
            </a:r>
            <a:r>
              <a:rPr lang="en-US" sz="1700">
                <a:solidFill>
                  <a:schemeClr val="tx1">
                    <a:lumMod val="49000"/>
                  </a:schemeClr>
                </a:solidFill>
                <a:latin typeface="+mn-lt"/>
                <a:ea typeface="Tahoma"/>
                <a:cs typeface="Tahoma"/>
              </a:rPr>
              <a:t>unlock </a:t>
            </a:r>
            <a:r>
              <a:rPr lang="en-US" sz="1700">
                <a:solidFill>
                  <a:schemeClr val="tx1">
                    <a:lumMod val="49000"/>
                  </a:schemeClr>
                </a:solidFill>
                <a:effectLst/>
                <a:latin typeface="+mn-lt"/>
                <a:ea typeface="Tahoma"/>
                <a:cs typeface="Tahoma"/>
              </a:rPr>
              <a:t>your leadership potential through mentorship </a:t>
            </a:r>
            <a:r>
              <a:rPr lang="en-US" sz="1700">
                <a:solidFill>
                  <a:schemeClr val="tx1">
                    <a:lumMod val="49000"/>
                  </a:schemeClr>
                </a:solidFill>
                <a:latin typeface="+mn-lt"/>
                <a:ea typeface="Tahoma"/>
                <a:cs typeface="Tahoma"/>
              </a:rPr>
              <a:t>experiences </a:t>
            </a:r>
            <a:r>
              <a:rPr lang="en-US" sz="1700">
                <a:solidFill>
                  <a:schemeClr val="tx1">
                    <a:lumMod val="49000"/>
                  </a:schemeClr>
                </a:solidFill>
                <a:effectLst/>
                <a:latin typeface="+mn-lt"/>
                <a:ea typeface="Tahoma"/>
                <a:cs typeface="Tahoma"/>
              </a:rPr>
              <a:t>that </a:t>
            </a:r>
            <a:r>
              <a:rPr lang="en-US" sz="1700">
                <a:solidFill>
                  <a:schemeClr val="tx1">
                    <a:lumMod val="49000"/>
                  </a:schemeClr>
                </a:solidFill>
                <a:latin typeface="+mn-lt"/>
                <a:ea typeface="Tahoma"/>
                <a:cs typeface="Tahoma"/>
              </a:rPr>
              <a:t>drive growth for </a:t>
            </a:r>
            <a:r>
              <a:rPr lang="en-US" sz="1700">
                <a:solidFill>
                  <a:schemeClr val="tx1">
                    <a:lumMod val="49000"/>
                  </a:schemeClr>
                </a:solidFill>
                <a:effectLst/>
                <a:latin typeface="+mn-lt"/>
                <a:ea typeface="Tahoma"/>
                <a:cs typeface="Tahoma"/>
              </a:rPr>
              <a:t>both mentors and </a:t>
            </a:r>
            <a:r>
              <a:rPr lang="en-US" sz="1700">
                <a:solidFill>
                  <a:schemeClr val="tx1">
                    <a:lumMod val="49000"/>
                  </a:schemeClr>
                </a:solidFill>
                <a:latin typeface="+mn-lt"/>
                <a:ea typeface="Tahoma"/>
                <a:cs typeface="Tahoma"/>
              </a:rPr>
              <a:t>mentees, delivering measurable impact in the workplace</a:t>
            </a:r>
            <a:r>
              <a:rPr lang="en-US" sz="1700">
                <a:solidFill>
                  <a:schemeClr val="tx1">
                    <a:lumMod val="49000"/>
                  </a:schemeClr>
                </a:solidFill>
                <a:effectLst/>
                <a:latin typeface="+mn-lt"/>
                <a:ea typeface="Tahoma"/>
                <a:cs typeface="Tahoma"/>
              </a:rPr>
              <a:t>.</a:t>
            </a:r>
            <a:endParaRPr lang="en-US" sz="1700">
              <a:solidFill>
                <a:schemeClr val="tx1">
                  <a:lumMod val="49000"/>
                </a:schemeClr>
              </a:solidFill>
            </a:endParaRPr>
          </a:p>
          <a:p>
            <a:pPr marL="0" indent="0">
              <a:buNone/>
            </a:pPr>
            <a:r>
              <a:rPr lang="en-US" sz="1700">
                <a:solidFill>
                  <a:schemeClr val="tx1">
                    <a:lumMod val="49000"/>
                  </a:schemeClr>
                </a:solidFill>
                <a:latin typeface="+mn-lt"/>
                <a:ea typeface="Tahoma"/>
                <a:cs typeface="Tahoma"/>
              </a:rPr>
              <a:t>Learn more about the HBA Mentoring Program</a:t>
            </a:r>
            <a:r>
              <a:rPr lang="en-US" sz="1700">
                <a:latin typeface="+mn-lt"/>
                <a:ea typeface="Tahoma"/>
                <a:cs typeface="Tahoma"/>
              </a:rPr>
              <a:t> </a:t>
            </a:r>
            <a:r>
              <a:rPr lang="en-US" sz="1700">
                <a:latin typeface="+mn-lt"/>
                <a:ea typeface="Tahoma"/>
                <a:cs typeface="Tahoma"/>
                <a:hlinkClick r:id="rId3"/>
              </a:rPr>
              <a:t>here</a:t>
            </a:r>
            <a:r>
              <a:rPr lang="en-US" sz="1700">
                <a:latin typeface="+mn-lt"/>
                <a:ea typeface="Tahoma"/>
                <a:cs typeface="Tahoma"/>
              </a:rPr>
              <a:t>. </a:t>
            </a:r>
          </a:p>
        </p:txBody>
      </p:sp>
      <p:sp>
        <p:nvSpPr>
          <p:cNvPr id="4" name="Rectangle 3">
            <a:extLst>
              <a:ext uri="{FF2B5EF4-FFF2-40B4-BE49-F238E27FC236}">
                <a16:creationId xmlns:a16="http://schemas.microsoft.com/office/drawing/2014/main" id="{E32BF996-E5B9-5FEF-A9B7-CEFB81788464}"/>
              </a:ext>
            </a:extLst>
          </p:cNvPr>
          <p:cNvSpPr/>
          <p:nvPr/>
        </p:nvSpPr>
        <p:spPr>
          <a:xfrm>
            <a:off x="-1" y="883031"/>
            <a:ext cx="12192001" cy="15535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6025738F-A593-84EA-1368-2C2215F52E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081" t="118" r="21239" b="1053"/>
          <a:stretch/>
        </p:blipFill>
        <p:spPr bwMode="auto">
          <a:xfrm>
            <a:off x="1891146" y="547196"/>
            <a:ext cx="5140037" cy="63108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F7C19D3-E513-0E43-A61A-AF8F87F21C8B}"/>
              </a:ext>
            </a:extLst>
          </p:cNvPr>
          <p:cNvSpPr/>
          <p:nvPr/>
        </p:nvSpPr>
        <p:spPr>
          <a:xfrm>
            <a:off x="0" y="1055159"/>
            <a:ext cx="12192000" cy="1236647"/>
          </a:xfrm>
          <a:prstGeom prst="rect">
            <a:avLst/>
          </a:prstGeom>
          <a:gradFill>
            <a:gsLst>
              <a:gs pos="100000">
                <a:schemeClr val="accent3"/>
              </a:gs>
              <a:gs pos="699">
                <a:schemeClr val="accent1">
                  <a:alpha val="78000"/>
                </a:schemeClr>
              </a:gs>
              <a:gs pos="44000">
                <a:schemeClr val="accent1"/>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white text on a black background&#10;&#10;Description automatically generated">
            <a:extLst>
              <a:ext uri="{FF2B5EF4-FFF2-40B4-BE49-F238E27FC236}">
                <a16:creationId xmlns:a16="http://schemas.microsoft.com/office/drawing/2014/main" id="{8DC0DA13-1325-7D68-528E-F026A9C2FA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0373" y="1123409"/>
            <a:ext cx="3916903" cy="1043155"/>
          </a:xfrm>
          <a:prstGeom prst="rect">
            <a:avLst/>
          </a:prstGeom>
        </p:spPr>
      </p:pic>
    </p:spTree>
    <p:extLst>
      <p:ext uri="{BB962C8B-B14F-4D97-AF65-F5344CB8AC3E}">
        <p14:creationId xmlns:p14="http://schemas.microsoft.com/office/powerpoint/2010/main" val="2000715086"/>
      </p:ext>
    </p:extLst>
  </p:cSld>
  <p:clrMapOvr>
    <a:masterClrMapping/>
  </p:clrMapOvr>
  <mc:AlternateContent xmlns:mc="http://schemas.openxmlformats.org/markup-compatibility/2006" xmlns:p14="http://schemas.microsoft.com/office/powerpoint/2010/main">
    <mc:Choice Requires="p14">
      <p:transition p14:dur="0" advTm="36254"/>
    </mc:Choice>
    <mc:Fallback xmlns="">
      <p:transition advTm="36254"/>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2D615-E0EB-7345-6BA2-C434FA6111D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65199DD-CC04-2017-44E3-F4B2728CF272}"/>
              </a:ext>
            </a:extLst>
          </p:cNvPr>
          <p:cNvSpPr/>
          <p:nvPr/>
        </p:nvSpPr>
        <p:spPr>
          <a:xfrm rot="10800000">
            <a:off x="-288234" y="373756"/>
            <a:ext cx="12811538" cy="15535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women sitting at a table&#10;&#10;Description automatically generated">
            <a:extLst>
              <a:ext uri="{FF2B5EF4-FFF2-40B4-BE49-F238E27FC236}">
                <a16:creationId xmlns:a16="http://schemas.microsoft.com/office/drawing/2014/main" id="{21EFEBDF-4AD6-3717-25B5-0D7AA875001B}"/>
              </a:ext>
            </a:extLst>
          </p:cNvPr>
          <p:cNvPicPr>
            <a:picLocks noChangeAspect="1"/>
          </p:cNvPicPr>
          <p:nvPr/>
        </p:nvPicPr>
        <p:blipFill>
          <a:blip r:embed="rId3">
            <a:extLst>
              <a:ext uri="{28A0092B-C50C-407E-A947-70E740481C1C}">
                <a14:useLocalDpi xmlns:a14="http://schemas.microsoft.com/office/drawing/2010/main" val="0"/>
              </a:ext>
            </a:extLst>
          </a:blip>
          <a:srcRect r="34931"/>
          <a:stretch/>
        </p:blipFill>
        <p:spPr>
          <a:xfrm>
            <a:off x="3379459" y="1692998"/>
            <a:ext cx="4257715" cy="4372382"/>
          </a:xfrm>
          <a:prstGeom prst="rect">
            <a:avLst/>
          </a:prstGeom>
        </p:spPr>
      </p:pic>
      <p:sp>
        <p:nvSpPr>
          <p:cNvPr id="7" name="Rectangle 6">
            <a:extLst>
              <a:ext uri="{FF2B5EF4-FFF2-40B4-BE49-F238E27FC236}">
                <a16:creationId xmlns:a16="http://schemas.microsoft.com/office/drawing/2014/main" id="{A066C761-BF3A-1788-26FA-85A08C849B26}"/>
              </a:ext>
            </a:extLst>
          </p:cNvPr>
          <p:cNvSpPr/>
          <p:nvPr/>
        </p:nvSpPr>
        <p:spPr>
          <a:xfrm rot="10800000">
            <a:off x="-288235" y="545883"/>
            <a:ext cx="13076582" cy="1236647"/>
          </a:xfrm>
          <a:prstGeom prst="rect">
            <a:avLst/>
          </a:prstGeom>
          <a:gradFill>
            <a:gsLst>
              <a:gs pos="100000">
                <a:schemeClr val="accent3"/>
              </a:gs>
              <a:gs pos="699">
                <a:schemeClr val="accent1">
                  <a:alpha val="78000"/>
                </a:schemeClr>
              </a:gs>
              <a:gs pos="44000">
                <a:schemeClr val="accent1"/>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phone&#10;&#10;Description automatically generated">
            <a:extLst>
              <a:ext uri="{FF2B5EF4-FFF2-40B4-BE49-F238E27FC236}">
                <a16:creationId xmlns:a16="http://schemas.microsoft.com/office/drawing/2014/main" id="{8EA14C90-C8D4-EB03-7B3F-9913945C53CD}"/>
              </a:ext>
            </a:extLst>
          </p:cNvPr>
          <p:cNvPicPr>
            <a:picLocks noChangeAspect="1"/>
          </p:cNvPicPr>
          <p:nvPr/>
        </p:nvPicPr>
        <p:blipFill>
          <a:blip r:embed="rId4">
            <a:lum bright="70000" contrast="-70000"/>
          </a:blip>
          <a:srcRect b="82683"/>
          <a:stretch/>
        </p:blipFill>
        <p:spPr>
          <a:xfrm>
            <a:off x="0" y="676665"/>
            <a:ext cx="4421358" cy="1094451"/>
          </a:xfrm>
          <a:prstGeom prst="rect">
            <a:avLst/>
          </a:prstGeom>
        </p:spPr>
      </p:pic>
      <p:pic>
        <p:nvPicPr>
          <p:cNvPr id="3" name="Picture 2" descr="A screenshot of a phone&#10;&#10;Description automatically generated">
            <a:extLst>
              <a:ext uri="{FF2B5EF4-FFF2-40B4-BE49-F238E27FC236}">
                <a16:creationId xmlns:a16="http://schemas.microsoft.com/office/drawing/2014/main" id="{804C77CA-4394-2258-A47C-D6E91E768DCA}"/>
              </a:ext>
            </a:extLst>
          </p:cNvPr>
          <p:cNvPicPr>
            <a:picLocks noChangeAspect="1"/>
          </p:cNvPicPr>
          <p:nvPr/>
        </p:nvPicPr>
        <p:blipFill>
          <a:blip r:embed="rId4"/>
          <a:srcRect t="17067" r="3447" b="4102"/>
          <a:stretch/>
        </p:blipFill>
        <p:spPr>
          <a:xfrm>
            <a:off x="599895" y="1838879"/>
            <a:ext cx="3496447" cy="4080619"/>
          </a:xfrm>
          <a:prstGeom prst="rect">
            <a:avLst/>
          </a:prstGeom>
        </p:spPr>
      </p:pic>
      <p:sp>
        <p:nvSpPr>
          <p:cNvPr id="6" name="TextBox 5">
            <a:extLst>
              <a:ext uri="{FF2B5EF4-FFF2-40B4-BE49-F238E27FC236}">
                <a16:creationId xmlns:a16="http://schemas.microsoft.com/office/drawing/2014/main" id="{4E645583-2998-5AD5-9B85-99DA9EB38E72}"/>
              </a:ext>
            </a:extLst>
          </p:cNvPr>
          <p:cNvSpPr txBox="1"/>
          <p:nvPr/>
        </p:nvSpPr>
        <p:spPr>
          <a:xfrm>
            <a:off x="8015715" y="2707004"/>
            <a:ext cx="3883000" cy="2585323"/>
          </a:xfrm>
          <a:prstGeom prst="rect">
            <a:avLst/>
          </a:prstGeom>
          <a:noFill/>
        </p:spPr>
        <p:txBody>
          <a:bodyPr wrap="square" lIns="91440" tIns="45720" rIns="91440" bIns="45720" anchor="t">
            <a:spAutoFit/>
          </a:bodyPr>
          <a:lstStyle/>
          <a:p>
            <a:r>
              <a:rPr lang="en-US">
                <a:solidFill>
                  <a:schemeClr val="tx1">
                    <a:lumMod val="49000"/>
                  </a:schemeClr>
                </a:solidFill>
                <a:ea typeface="+mn-lt"/>
                <a:cs typeface="+mn-lt"/>
              </a:rPr>
              <a:t>The HBA SPRINT Program is an accelerated leadership development program designed for high-potential leaders from underrepresented groups who have ambition for fast-tracking their careers.</a:t>
            </a:r>
          </a:p>
          <a:p>
            <a:pPr marL="0" indent="0" algn="l" rtl="0" eaLnBrk="1" latinLnBrk="0" hangingPunct="1">
              <a:buNone/>
            </a:pPr>
            <a:endParaRPr lang="en-US" b="0" i="0">
              <a:solidFill>
                <a:srgbClr val="333333"/>
              </a:solidFill>
              <a:effectLst/>
              <a:latin typeface="Tahoma"/>
              <a:ea typeface="Tahoma"/>
              <a:cs typeface="Tahoma"/>
            </a:endParaRPr>
          </a:p>
          <a:p>
            <a:r>
              <a:rPr lang="en-US">
                <a:solidFill>
                  <a:srgbClr val="333333"/>
                </a:solidFill>
                <a:latin typeface="Tahoma"/>
                <a:ea typeface="roboto"/>
                <a:cs typeface="roboto"/>
              </a:rPr>
              <a:t>Learn more about the HBA Sprint Program </a:t>
            </a:r>
            <a:r>
              <a:rPr lang="en-US">
                <a:solidFill>
                  <a:srgbClr val="333333"/>
                </a:solidFill>
                <a:latin typeface="Tahoma"/>
                <a:ea typeface="roboto"/>
                <a:cs typeface="roboto"/>
                <a:hlinkClick r:id="rId5"/>
              </a:rPr>
              <a:t>here</a:t>
            </a:r>
            <a:r>
              <a:rPr lang="en-US">
                <a:solidFill>
                  <a:srgbClr val="333333"/>
                </a:solidFill>
                <a:latin typeface="Tahoma"/>
                <a:ea typeface="roboto"/>
                <a:cs typeface="roboto"/>
              </a:rPr>
              <a:t>. </a:t>
            </a:r>
          </a:p>
        </p:txBody>
      </p:sp>
    </p:spTree>
    <p:extLst>
      <p:ext uri="{BB962C8B-B14F-4D97-AF65-F5344CB8AC3E}">
        <p14:creationId xmlns:p14="http://schemas.microsoft.com/office/powerpoint/2010/main" val="2335306575"/>
      </p:ext>
    </p:extLst>
  </p:cSld>
  <p:clrMapOvr>
    <a:masterClrMapping/>
  </p:clrMapOvr>
  <mc:AlternateContent xmlns:mc="http://schemas.openxmlformats.org/markup-compatibility/2006" xmlns:p14="http://schemas.microsoft.com/office/powerpoint/2010/main">
    <mc:Choice Requires="p14">
      <p:transition p14:dur="0" advTm="40528"/>
    </mc:Choice>
    <mc:Fallback xmlns="">
      <p:transition advTm="40528"/>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081D2-5215-852A-08D7-357FC2D5584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3DBE56C-EB18-CF86-3626-054C300117FA}"/>
              </a:ext>
            </a:extLst>
          </p:cNvPr>
          <p:cNvSpPr/>
          <p:nvPr/>
        </p:nvSpPr>
        <p:spPr>
          <a:xfrm>
            <a:off x="838200" y="2445655"/>
            <a:ext cx="11353800" cy="15535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erson in a headscarf looking up&#10;&#10;Description automatically generated">
            <a:extLst>
              <a:ext uri="{FF2B5EF4-FFF2-40B4-BE49-F238E27FC236}">
                <a16:creationId xmlns:a16="http://schemas.microsoft.com/office/drawing/2014/main" id="{EF842BB7-5C54-0F00-29C2-D42BD4FE4E7E}"/>
              </a:ext>
            </a:extLst>
          </p:cNvPr>
          <p:cNvPicPr>
            <a:picLocks noChangeAspect="1"/>
          </p:cNvPicPr>
          <p:nvPr/>
        </p:nvPicPr>
        <p:blipFill>
          <a:blip r:embed="rId3">
            <a:extLst>
              <a:ext uri="{28A0092B-C50C-407E-A947-70E740481C1C}">
                <a14:useLocalDpi xmlns:a14="http://schemas.microsoft.com/office/drawing/2010/main" val="0"/>
              </a:ext>
            </a:extLst>
          </a:blip>
          <a:srcRect l="26319" r="14227"/>
          <a:stretch/>
        </p:blipFill>
        <p:spPr>
          <a:xfrm>
            <a:off x="-1" y="1"/>
            <a:ext cx="5288278" cy="5943598"/>
          </a:xfrm>
          <a:prstGeom prst="rect">
            <a:avLst/>
          </a:prstGeom>
        </p:spPr>
      </p:pic>
      <p:sp>
        <p:nvSpPr>
          <p:cNvPr id="3" name="Rectangle 2">
            <a:extLst>
              <a:ext uri="{FF2B5EF4-FFF2-40B4-BE49-F238E27FC236}">
                <a16:creationId xmlns:a16="http://schemas.microsoft.com/office/drawing/2014/main" id="{05464E5B-1821-19D0-246E-EBFCE91170AD}"/>
              </a:ext>
            </a:extLst>
          </p:cNvPr>
          <p:cNvSpPr/>
          <p:nvPr/>
        </p:nvSpPr>
        <p:spPr>
          <a:xfrm>
            <a:off x="838200" y="2617783"/>
            <a:ext cx="11353799" cy="1236647"/>
          </a:xfrm>
          <a:prstGeom prst="rect">
            <a:avLst/>
          </a:prstGeom>
          <a:gradFill>
            <a:gsLst>
              <a:gs pos="100000">
                <a:schemeClr val="accent3"/>
              </a:gs>
              <a:gs pos="699">
                <a:schemeClr val="accent1">
                  <a:alpha val="78000"/>
                </a:schemeClr>
              </a:gs>
              <a:gs pos="44000">
                <a:schemeClr val="accent1"/>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white logo&#10;&#10;Description automatically generated">
            <a:extLst>
              <a:ext uri="{FF2B5EF4-FFF2-40B4-BE49-F238E27FC236}">
                <a16:creationId xmlns:a16="http://schemas.microsoft.com/office/drawing/2014/main" id="{1B043833-86E5-9D98-724D-E42C09FE18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5379" y="2867800"/>
            <a:ext cx="4497900" cy="746679"/>
          </a:xfrm>
          <a:prstGeom prst="rect">
            <a:avLst/>
          </a:prstGeom>
        </p:spPr>
      </p:pic>
      <p:sp>
        <p:nvSpPr>
          <p:cNvPr id="5" name="TextBox 4">
            <a:extLst>
              <a:ext uri="{FF2B5EF4-FFF2-40B4-BE49-F238E27FC236}">
                <a16:creationId xmlns:a16="http://schemas.microsoft.com/office/drawing/2014/main" id="{1A4D766F-8B0F-4EFA-5A9C-5726E9F00A92}"/>
              </a:ext>
            </a:extLst>
          </p:cNvPr>
          <p:cNvSpPr txBox="1"/>
          <p:nvPr/>
        </p:nvSpPr>
        <p:spPr>
          <a:xfrm>
            <a:off x="5889784" y="4202213"/>
            <a:ext cx="5863495" cy="2031325"/>
          </a:xfrm>
          <a:prstGeom prst="rect">
            <a:avLst/>
          </a:prstGeom>
          <a:noFill/>
        </p:spPr>
        <p:txBody>
          <a:bodyPr wrap="square" lIns="91440" tIns="45720" rIns="91440" bIns="45720" anchor="t">
            <a:spAutoFit/>
          </a:bodyPr>
          <a:lstStyle/>
          <a:p>
            <a:pPr algn="just"/>
            <a:r>
              <a:rPr lang="en-US">
                <a:solidFill>
                  <a:schemeClr val="tx1">
                    <a:lumMod val="49000"/>
                  </a:schemeClr>
                </a:solidFill>
                <a:ea typeface="+mn-lt"/>
                <a:cs typeface="+mn-lt"/>
              </a:rPr>
              <a:t>The HBA’s cohort-based leadership immersion program* accelerates career advancement through leadership development and strategic group initiatives that address organizational priorities within their company.</a:t>
            </a:r>
            <a:endParaRPr lang="en-US">
              <a:solidFill>
                <a:schemeClr val="tx1">
                  <a:lumMod val="49000"/>
                </a:schemeClr>
              </a:solidFill>
              <a:ea typeface="Tahoma"/>
              <a:cs typeface="Tahoma"/>
            </a:endParaRPr>
          </a:p>
          <a:p>
            <a:endParaRPr lang="en-US">
              <a:solidFill>
                <a:schemeClr val="tx1">
                  <a:lumMod val="49000"/>
                </a:schemeClr>
              </a:solidFill>
              <a:ea typeface="+mn-lt"/>
              <a:cs typeface="+mn-lt"/>
            </a:endParaRPr>
          </a:p>
          <a:p>
            <a:r>
              <a:rPr lang="en-US">
                <a:solidFill>
                  <a:schemeClr val="tx1">
                    <a:lumMod val="49000"/>
                  </a:schemeClr>
                </a:solidFill>
                <a:ea typeface="+mn-lt"/>
                <a:cs typeface="+mn-lt"/>
              </a:rPr>
              <a:t>Learn about the HBA Ambassador Program </a:t>
            </a:r>
            <a:r>
              <a:rPr lang="en-US">
                <a:solidFill>
                  <a:srgbClr val="0070C0"/>
                </a:solidFill>
                <a:ea typeface="+mn-lt"/>
                <a:cs typeface="+mn-lt"/>
                <a:hlinkClick r:id="rId5">
                  <a:extLst>
                    <a:ext uri="{A12FA001-AC4F-418D-AE19-62706E023703}">
                      <ahyp:hlinkClr xmlns:ahyp="http://schemas.microsoft.com/office/drawing/2018/hyperlinkcolor" val="tx"/>
                    </a:ext>
                  </a:extLst>
                </a:hlinkClick>
              </a:rPr>
              <a:t>here</a:t>
            </a:r>
            <a:r>
              <a:rPr lang="en-US">
                <a:solidFill>
                  <a:schemeClr val="tx1">
                    <a:lumMod val="49000"/>
                  </a:schemeClr>
                </a:solidFill>
                <a:ea typeface="+mn-lt"/>
                <a:cs typeface="+mn-lt"/>
              </a:rPr>
              <a:t>. </a:t>
            </a:r>
          </a:p>
          <a:p>
            <a:endParaRPr lang="en-US">
              <a:solidFill>
                <a:srgbClr val="000000"/>
              </a:solidFill>
              <a:ea typeface="+mn-lt"/>
              <a:cs typeface="+mn-lt"/>
            </a:endParaRPr>
          </a:p>
        </p:txBody>
      </p:sp>
      <p:sp>
        <p:nvSpPr>
          <p:cNvPr id="6" name="TextBox 5">
            <a:extLst>
              <a:ext uri="{FF2B5EF4-FFF2-40B4-BE49-F238E27FC236}">
                <a16:creationId xmlns:a16="http://schemas.microsoft.com/office/drawing/2014/main" id="{63F937FB-E27E-8DC7-59EC-10DD5F9EEEBD}"/>
              </a:ext>
            </a:extLst>
          </p:cNvPr>
          <p:cNvSpPr txBox="1"/>
          <p:nvPr/>
        </p:nvSpPr>
        <p:spPr>
          <a:xfrm>
            <a:off x="5631223" y="6542451"/>
            <a:ext cx="5633156" cy="276999"/>
          </a:xfrm>
          <a:prstGeom prst="rect">
            <a:avLst/>
          </a:prstGeom>
          <a:noFill/>
        </p:spPr>
        <p:txBody>
          <a:bodyPr wrap="square" lIns="91440" tIns="45720" rIns="91440" bIns="45720" rtlCol="0" anchor="t">
            <a:spAutoFit/>
          </a:bodyPr>
          <a:lstStyle/>
          <a:p>
            <a:r>
              <a:rPr lang="en-US" sz="1200" i="1">
                <a:solidFill>
                  <a:schemeClr val="tx1">
                    <a:lumMod val="49000"/>
                  </a:schemeClr>
                </a:solidFill>
              </a:rPr>
              <a:t>*Available to eligible HBA Corporate Partners (Trailblazer level and above)</a:t>
            </a:r>
            <a:endParaRPr lang="en-US" sz="1200" i="1">
              <a:solidFill>
                <a:schemeClr val="tx1">
                  <a:lumMod val="49000"/>
                </a:schemeClr>
              </a:solidFill>
              <a:ea typeface="Tahoma"/>
              <a:cs typeface="Tahoma"/>
            </a:endParaRPr>
          </a:p>
        </p:txBody>
      </p:sp>
    </p:spTree>
    <p:extLst>
      <p:ext uri="{BB962C8B-B14F-4D97-AF65-F5344CB8AC3E}">
        <p14:creationId xmlns:p14="http://schemas.microsoft.com/office/powerpoint/2010/main" val="4170768575"/>
      </p:ext>
    </p:extLst>
  </p:cSld>
  <p:clrMapOvr>
    <a:masterClrMapping/>
  </p:clrMapOvr>
  <mc:AlternateContent xmlns:mc="http://schemas.openxmlformats.org/markup-compatibility/2006" xmlns:p14="http://schemas.microsoft.com/office/powerpoint/2010/main">
    <mc:Choice Requires="p14">
      <p:transition p14:dur="0" advTm="35625"/>
    </mc:Choice>
    <mc:Fallback xmlns="">
      <p:transition advTm="35625"/>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E1EE6-C8F7-E145-2C76-327BF68BDB7D}"/>
              </a:ext>
            </a:extLst>
          </p:cNvPr>
          <p:cNvSpPr>
            <a:spLocks noGrp="1"/>
          </p:cNvSpPr>
          <p:nvPr>
            <p:ph type="title"/>
          </p:nvPr>
        </p:nvSpPr>
        <p:spPr/>
        <p:txBody>
          <a:bodyPr/>
          <a:lstStyle/>
          <a:p>
            <a:r>
              <a:rPr lang="en-US">
                <a:solidFill>
                  <a:schemeClr val="accent1"/>
                </a:solidFill>
                <a:latin typeface="Tahoma"/>
                <a:ea typeface="Tahoma"/>
                <a:cs typeface="Tahoma"/>
              </a:rPr>
              <a:t>The HBA Think Tank</a:t>
            </a:r>
            <a:endParaRPr lang="en-US">
              <a:solidFill>
                <a:schemeClr val="accent1"/>
              </a:solidFill>
            </a:endParaRPr>
          </a:p>
        </p:txBody>
      </p:sp>
      <p:sp>
        <p:nvSpPr>
          <p:cNvPr id="3" name="Text Placeholder 2">
            <a:extLst>
              <a:ext uri="{FF2B5EF4-FFF2-40B4-BE49-F238E27FC236}">
                <a16:creationId xmlns:a16="http://schemas.microsoft.com/office/drawing/2014/main" id="{261D12A9-53D3-FC21-74FB-DB2153D9839D}"/>
              </a:ext>
            </a:extLst>
          </p:cNvPr>
          <p:cNvSpPr>
            <a:spLocks noGrp="1"/>
          </p:cNvSpPr>
          <p:nvPr>
            <p:ph type="body" sz="quarter" idx="10"/>
          </p:nvPr>
        </p:nvSpPr>
        <p:spPr>
          <a:xfrm>
            <a:off x="678154" y="2496173"/>
            <a:ext cx="10834396" cy="3732273"/>
          </a:xfrm>
        </p:spPr>
        <p:txBody>
          <a:bodyPr vert="horz" lIns="91440" tIns="45720" rIns="91440" bIns="45720" rtlCol="0" anchor="t">
            <a:normAutofit fontScale="92500"/>
          </a:bodyPr>
          <a:lstStyle/>
          <a:p>
            <a:pPr marL="0" indent="0" algn="ctr">
              <a:buNone/>
            </a:pPr>
            <a:r>
              <a:rPr lang="en-US" sz="2600" b="1" i="1">
                <a:solidFill>
                  <a:schemeClr val="tx1">
                    <a:lumMod val="49000"/>
                  </a:schemeClr>
                </a:solidFill>
                <a:latin typeface="Tahoma"/>
                <a:ea typeface="Tahoma"/>
                <a:cs typeface="Tahoma"/>
              </a:rPr>
              <a:t>At the award-winning HBA Think Tank, we’re not just championing progress—we’re driving it. </a:t>
            </a:r>
            <a:endParaRPr lang="en-US" sz="3000">
              <a:solidFill>
                <a:schemeClr val="tx1">
                  <a:lumMod val="49000"/>
                </a:schemeClr>
              </a:solidFill>
            </a:endParaRPr>
          </a:p>
          <a:p>
            <a:pPr marL="342900" indent="-342900"/>
            <a:endParaRPr lang="en-US" sz="2200">
              <a:solidFill>
                <a:schemeClr val="tx1">
                  <a:lumMod val="49000"/>
                </a:schemeClr>
              </a:solidFill>
              <a:latin typeface="Tahoma"/>
              <a:ea typeface="Tahoma"/>
              <a:cs typeface="Tahoma"/>
            </a:endParaRPr>
          </a:p>
          <a:p>
            <a:pPr marL="342900" indent="-342900"/>
            <a:r>
              <a:rPr lang="en-US" sz="2200">
                <a:solidFill>
                  <a:schemeClr val="tx1">
                    <a:lumMod val="49000"/>
                  </a:schemeClr>
                </a:solidFill>
                <a:latin typeface="Tahoma"/>
                <a:ea typeface="Tahoma"/>
                <a:cs typeface="Tahoma"/>
              </a:rPr>
              <a:t>The HBA Think Tank is a research-driven, collaborative hub dedicated to addressing systemic barriers and advancing opportunities for leaders in healthcare. As part of the HBA, the Think Tank equips companies with actionable insights, benchmarking tools, and innovative strategies to foster meaningful change. Through cutting-edge research, expert collaboration, and customized solutions, the HBA Think Tank empowers organizations to transform their workplaces, enhance health outcomes for women, and lead the way in creating a more representative healthcare ecosystem.</a:t>
            </a:r>
            <a:endParaRPr lang="en-US" sz="2200">
              <a:solidFill>
                <a:schemeClr val="tx1">
                  <a:lumMod val="49000"/>
                </a:schemeClr>
              </a:solidFill>
            </a:endParaRPr>
          </a:p>
          <a:p>
            <a:pPr marL="342900" indent="-342900"/>
            <a:r>
              <a:rPr lang="en-US" sz="2200">
                <a:solidFill>
                  <a:schemeClr val="tx1">
                    <a:lumMod val="49000"/>
                  </a:schemeClr>
                </a:solidFill>
                <a:latin typeface="Tahoma"/>
                <a:ea typeface="Tahoma"/>
                <a:cs typeface="Tahoma"/>
              </a:rPr>
              <a:t>Learn more about the HBA Think Tank </a:t>
            </a:r>
            <a:r>
              <a:rPr lang="en-US" sz="2200">
                <a:latin typeface="Tahoma"/>
                <a:ea typeface="Tahoma"/>
                <a:cs typeface="Tahoma"/>
                <a:hlinkClick r:id="rId2"/>
              </a:rPr>
              <a:t>here</a:t>
            </a:r>
            <a:r>
              <a:rPr lang="en-US" sz="2200">
                <a:latin typeface="Tahoma"/>
                <a:ea typeface="Tahoma"/>
                <a:cs typeface="Tahoma"/>
              </a:rPr>
              <a:t>. </a:t>
            </a:r>
            <a:endParaRPr lang="en-US" sz="2200"/>
          </a:p>
          <a:p>
            <a:endParaRPr lang="en-US"/>
          </a:p>
        </p:txBody>
      </p:sp>
    </p:spTree>
    <p:extLst>
      <p:ext uri="{BB962C8B-B14F-4D97-AF65-F5344CB8AC3E}">
        <p14:creationId xmlns:p14="http://schemas.microsoft.com/office/powerpoint/2010/main" val="4077509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AE3E1-0C2B-2B52-C212-2DA2ED2FF0B4}"/>
              </a:ext>
            </a:extLst>
          </p:cNvPr>
          <p:cNvSpPr>
            <a:spLocks noGrp="1"/>
          </p:cNvSpPr>
          <p:nvPr>
            <p:ph type="title"/>
          </p:nvPr>
        </p:nvSpPr>
        <p:spPr>
          <a:xfrm>
            <a:off x="4464112" y="2463781"/>
            <a:ext cx="6884145" cy="1325563"/>
          </a:xfrm>
        </p:spPr>
        <p:txBody>
          <a:bodyPr>
            <a:normAutofit/>
          </a:bodyPr>
          <a:lstStyle/>
          <a:p>
            <a:r>
              <a:rPr lang="en-US" sz="6000">
                <a:latin typeface="Tahoma"/>
                <a:ea typeface="Tahoma"/>
                <a:cs typeface="Tahoma"/>
              </a:rPr>
              <a:t>An HBA Overview</a:t>
            </a:r>
            <a:endParaRPr lang="en-US"/>
          </a:p>
        </p:txBody>
      </p:sp>
    </p:spTree>
    <p:extLst>
      <p:ext uri="{BB962C8B-B14F-4D97-AF65-F5344CB8AC3E}">
        <p14:creationId xmlns:p14="http://schemas.microsoft.com/office/powerpoint/2010/main" val="31066949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4E51F-C75C-290E-2672-935CB1D7D3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445D1A-057D-8C95-9FF1-23CF6DC54486}"/>
              </a:ext>
            </a:extLst>
          </p:cNvPr>
          <p:cNvSpPr>
            <a:spLocks noGrp="1"/>
          </p:cNvSpPr>
          <p:nvPr>
            <p:ph type="title"/>
          </p:nvPr>
        </p:nvSpPr>
        <p:spPr>
          <a:xfrm>
            <a:off x="4575794" y="2767429"/>
            <a:ext cx="6685817" cy="1325563"/>
          </a:xfrm>
        </p:spPr>
        <p:txBody>
          <a:bodyPr>
            <a:normAutofit/>
          </a:bodyPr>
          <a:lstStyle/>
          <a:p>
            <a:r>
              <a:rPr lang="en-US" sz="5400">
                <a:latin typeface="Tahoma"/>
                <a:ea typeface="Tahoma"/>
                <a:cs typeface="Tahoma"/>
              </a:rPr>
              <a:t>Signature Events</a:t>
            </a:r>
          </a:p>
        </p:txBody>
      </p:sp>
    </p:spTree>
    <p:extLst>
      <p:ext uri="{BB962C8B-B14F-4D97-AF65-F5344CB8AC3E}">
        <p14:creationId xmlns:p14="http://schemas.microsoft.com/office/powerpoint/2010/main" val="4143859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7FADA-B84D-81BE-2CBD-A6BD275D238D}"/>
              </a:ext>
            </a:extLst>
          </p:cNvPr>
          <p:cNvSpPr>
            <a:spLocks noGrp="1"/>
          </p:cNvSpPr>
          <p:nvPr>
            <p:ph type="title"/>
          </p:nvPr>
        </p:nvSpPr>
        <p:spPr>
          <a:xfrm>
            <a:off x="679862" y="216685"/>
            <a:ext cx="10834396" cy="888640"/>
          </a:xfrm>
        </p:spPr>
        <p:txBody>
          <a:bodyPr>
            <a:normAutofit fontScale="90000"/>
          </a:bodyPr>
          <a:lstStyle/>
          <a:p>
            <a:pPr algn="ctr"/>
            <a:r>
              <a:rPr lang="en-US">
                <a:latin typeface="Tahoma"/>
                <a:ea typeface="Tahoma"/>
                <a:cs typeface="Tahoma"/>
              </a:rPr>
              <a:t>HBA Woman of the Year Event</a:t>
            </a:r>
            <a:br>
              <a:rPr lang="en-US">
                <a:latin typeface="Tahoma"/>
                <a:ea typeface="Tahoma"/>
                <a:cs typeface="Tahoma"/>
              </a:rPr>
            </a:br>
            <a:r>
              <a:rPr lang="en-US" sz="2200">
                <a:latin typeface="Tahoma"/>
                <a:ea typeface="Tahoma"/>
                <a:cs typeface="Tahoma"/>
              </a:rPr>
              <a:t>9 May 2025 in Chicago (and Remotely)</a:t>
            </a:r>
            <a:endParaRPr lang="en-US"/>
          </a:p>
        </p:txBody>
      </p:sp>
      <p:sp>
        <p:nvSpPr>
          <p:cNvPr id="3" name="Text Placeholder 2">
            <a:extLst>
              <a:ext uri="{FF2B5EF4-FFF2-40B4-BE49-F238E27FC236}">
                <a16:creationId xmlns:a16="http://schemas.microsoft.com/office/drawing/2014/main" id="{39DB2E28-7F46-7FE2-19E9-5EE575B9E7F4}"/>
              </a:ext>
            </a:extLst>
          </p:cNvPr>
          <p:cNvSpPr>
            <a:spLocks noGrp="1"/>
          </p:cNvSpPr>
          <p:nvPr>
            <p:ph type="body" sz="quarter" idx="10"/>
          </p:nvPr>
        </p:nvSpPr>
        <p:spPr>
          <a:xfrm>
            <a:off x="629432" y="1659974"/>
            <a:ext cx="10881946" cy="4427856"/>
          </a:xfrm>
        </p:spPr>
        <p:txBody>
          <a:bodyPr vert="horz" lIns="91440" tIns="45720" rIns="91440" bIns="45720" rtlCol="0" anchor="t">
            <a:normAutofit/>
          </a:bodyPr>
          <a:lstStyle/>
          <a:p>
            <a:pPr marL="114300" indent="0" algn="ctr" defTabSz="685800">
              <a:lnSpc>
                <a:spcPct val="100000"/>
              </a:lnSpc>
              <a:spcBef>
                <a:spcPts val="300"/>
              </a:spcBef>
              <a:spcAft>
                <a:spcPts val="300"/>
              </a:spcAft>
              <a:buNone/>
              <a:defRPr/>
            </a:pPr>
            <a:r>
              <a:rPr lang="en-US" sz="2000">
                <a:solidFill>
                  <a:schemeClr val="tx1">
                    <a:lumMod val="49000"/>
                  </a:schemeClr>
                </a:solidFill>
                <a:latin typeface="Tahoma"/>
                <a:ea typeface="Tahoma"/>
                <a:cs typeface="Tahoma"/>
              </a:rPr>
              <a:t>The HBA recognizes </a:t>
            </a:r>
            <a:r>
              <a:rPr kumimoji="0" lang="en-US" sz="2000" b="0" i="0" u="none" strike="noStrike" kern="1200" cap="none" spc="0" normalizeH="0" baseline="0" noProof="0">
                <a:ln>
                  <a:noFill/>
                </a:ln>
                <a:solidFill>
                  <a:schemeClr val="tx1">
                    <a:lumMod val="49000"/>
                  </a:schemeClr>
                </a:solidFill>
                <a:effectLst/>
                <a:uLnTx/>
                <a:uFillTx/>
                <a:latin typeface="Tahoma"/>
                <a:ea typeface="Tahoma"/>
                <a:cs typeface="Tahoma"/>
              </a:rPr>
              <a:t>the </a:t>
            </a:r>
            <a:r>
              <a:rPr lang="en-US" sz="2000">
                <a:solidFill>
                  <a:schemeClr val="tx1">
                    <a:lumMod val="49000"/>
                  </a:schemeClr>
                </a:solidFill>
                <a:latin typeface="Tahoma"/>
                <a:ea typeface="Tahoma"/>
                <a:cs typeface="Tahoma"/>
              </a:rPr>
              <a:t>work of leaders who have made significant contributions to</a:t>
            </a:r>
            <a:r>
              <a:rPr kumimoji="0" lang="en-US" sz="2000" b="0" i="0" u="none" strike="noStrike" kern="1200" cap="none" spc="0" normalizeH="0" baseline="0" noProof="0">
                <a:ln>
                  <a:noFill/>
                </a:ln>
                <a:solidFill>
                  <a:schemeClr val="tx1">
                    <a:lumMod val="49000"/>
                  </a:schemeClr>
                </a:solidFill>
                <a:effectLst/>
                <a:uLnTx/>
                <a:uFillTx/>
                <a:latin typeface="Tahoma"/>
                <a:ea typeface="Tahoma"/>
                <a:cs typeface="Tahoma"/>
              </a:rPr>
              <a:t> the business of </a:t>
            </a:r>
            <a:r>
              <a:rPr lang="en-US" sz="2000">
                <a:solidFill>
                  <a:schemeClr val="tx1">
                    <a:lumMod val="49000"/>
                  </a:schemeClr>
                </a:solidFill>
                <a:latin typeface="Tahoma"/>
                <a:ea typeface="Tahoma"/>
                <a:cs typeface="Tahoma"/>
              </a:rPr>
              <a:t>healthcare, are committed to continual innovation, and drive tangible business results in the workplace annually during the Woman of the Year celebration</a:t>
            </a:r>
            <a:r>
              <a:rPr kumimoji="0" lang="en-US" sz="2000" b="0" i="0" u="none" strike="noStrike" kern="1200" cap="none" spc="0" normalizeH="0" baseline="0" noProof="0">
                <a:ln>
                  <a:noFill/>
                </a:ln>
                <a:solidFill>
                  <a:schemeClr val="tx1">
                    <a:lumMod val="49000"/>
                  </a:schemeClr>
                </a:solidFill>
                <a:effectLst/>
                <a:uLnTx/>
                <a:uFillTx/>
                <a:latin typeface="Tahoma"/>
                <a:ea typeface="Tahoma"/>
                <a:cs typeface="Tahoma"/>
              </a:rPr>
              <a:t>.</a:t>
            </a:r>
            <a:r>
              <a:rPr lang="en-US" sz="2000">
                <a:solidFill>
                  <a:schemeClr val="tx1">
                    <a:lumMod val="49000"/>
                  </a:schemeClr>
                </a:solidFill>
                <a:latin typeface="Tahoma"/>
                <a:ea typeface="Tahoma"/>
                <a:cs typeface="Tahoma"/>
              </a:rPr>
              <a:t> This event attracts more than 2,000 attendees and garners significant visibility for the award recipients and their companies including Woman of the Year, Honorable Mentor, STAR (Strategic Transformation Achievement Recognition), Rising Stars, and Luminaries.</a:t>
            </a:r>
            <a:br>
              <a:rPr lang="en-US" sz="2000">
                <a:latin typeface="Tahoma"/>
                <a:ea typeface="Tahoma"/>
                <a:cs typeface="Tahoma"/>
              </a:rPr>
            </a:br>
            <a:r>
              <a:rPr lang="en-US" sz="2000">
                <a:solidFill>
                  <a:schemeClr val="tx1">
                    <a:lumMod val="49000"/>
                  </a:schemeClr>
                </a:solidFill>
                <a:latin typeface="Tahoma"/>
                <a:ea typeface="Tahoma"/>
                <a:cs typeface="Tahoma"/>
              </a:rPr>
              <a:t> </a:t>
            </a:r>
            <a:endParaRPr lang="en-US" sz="2000">
              <a:solidFill>
                <a:schemeClr val="tx1">
                  <a:lumMod val="49000"/>
                </a:schemeClr>
              </a:solidFill>
            </a:endParaRPr>
          </a:p>
          <a:p>
            <a:pPr marL="114300" indent="0" algn="ctr">
              <a:lnSpc>
                <a:spcPct val="100000"/>
              </a:lnSpc>
              <a:spcBef>
                <a:spcPts val="300"/>
              </a:spcBef>
              <a:spcAft>
                <a:spcPts val="300"/>
              </a:spcAft>
              <a:buNone/>
            </a:pPr>
            <a:r>
              <a:rPr lang="en-US" sz="1400" i="1">
                <a:solidFill>
                  <a:schemeClr val="accent1"/>
                </a:solidFill>
                <a:latin typeface="Tahoma"/>
                <a:ea typeface="Tahoma"/>
                <a:cs typeface="Tahoma"/>
              </a:rPr>
              <a:t>*The 2026 HBA Woman of the Year Event will be held in San Diego, California!</a:t>
            </a:r>
            <a:endParaRPr lang="en-US" sz="1400" i="1">
              <a:solidFill>
                <a:schemeClr val="accent1"/>
              </a:solidFill>
            </a:endParaRPr>
          </a:p>
          <a:p>
            <a:pPr marL="114300" indent="0">
              <a:lnSpc>
                <a:spcPct val="100000"/>
              </a:lnSpc>
              <a:spcBef>
                <a:spcPts val="300"/>
              </a:spcBef>
              <a:spcAft>
                <a:spcPts val="300"/>
              </a:spcAft>
              <a:buNone/>
            </a:pPr>
            <a:endParaRPr lang="en-US" sz="2000"/>
          </a:p>
          <a:p>
            <a:endParaRPr lang="en-US"/>
          </a:p>
        </p:txBody>
      </p:sp>
      <p:pic>
        <p:nvPicPr>
          <p:cNvPr id="5" name="Picture 4" descr="A group of people posing for a photo&#10;&#10;AI-generated content may be incorrect.">
            <a:extLst>
              <a:ext uri="{FF2B5EF4-FFF2-40B4-BE49-F238E27FC236}">
                <a16:creationId xmlns:a16="http://schemas.microsoft.com/office/drawing/2014/main" id="{1CAB052C-3569-3474-AA3A-050C9DD9658C}"/>
              </a:ext>
            </a:extLst>
          </p:cNvPr>
          <p:cNvPicPr>
            <a:picLocks noChangeAspect="1"/>
          </p:cNvPicPr>
          <p:nvPr/>
        </p:nvPicPr>
        <p:blipFill>
          <a:blip r:embed="rId2"/>
          <a:stretch>
            <a:fillRect/>
          </a:stretch>
        </p:blipFill>
        <p:spPr>
          <a:xfrm>
            <a:off x="4513068" y="4369666"/>
            <a:ext cx="2958483" cy="1943764"/>
          </a:xfrm>
          <a:prstGeom prst="rect">
            <a:avLst/>
          </a:prstGeom>
        </p:spPr>
      </p:pic>
      <p:pic>
        <p:nvPicPr>
          <p:cNvPr id="7" name="Picture 6" descr="A group of women posing for a photo&#10;&#10;AI-generated content may be incorrect.">
            <a:extLst>
              <a:ext uri="{FF2B5EF4-FFF2-40B4-BE49-F238E27FC236}">
                <a16:creationId xmlns:a16="http://schemas.microsoft.com/office/drawing/2014/main" id="{4C79FF18-2F28-6427-5A7F-99F7A793279D}"/>
              </a:ext>
            </a:extLst>
          </p:cNvPr>
          <p:cNvPicPr>
            <a:picLocks noChangeAspect="1"/>
          </p:cNvPicPr>
          <p:nvPr/>
        </p:nvPicPr>
        <p:blipFill>
          <a:blip r:embed="rId3"/>
          <a:stretch>
            <a:fillRect/>
          </a:stretch>
        </p:blipFill>
        <p:spPr>
          <a:xfrm>
            <a:off x="7801402" y="4369665"/>
            <a:ext cx="2958483" cy="1943765"/>
          </a:xfrm>
          <a:prstGeom prst="rect">
            <a:avLst/>
          </a:prstGeom>
        </p:spPr>
      </p:pic>
      <p:pic>
        <p:nvPicPr>
          <p:cNvPr id="4" name="Picture 3" descr="A large group of people sitting at tables in a room with a stage and a large screen&#10;&#10;AI-generated content may be incorrect.">
            <a:extLst>
              <a:ext uri="{FF2B5EF4-FFF2-40B4-BE49-F238E27FC236}">
                <a16:creationId xmlns:a16="http://schemas.microsoft.com/office/drawing/2014/main" id="{C8430E55-0926-5663-97FD-6C28180F3B4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1000"/>
                    </a14:imgEffect>
                  </a14:imgLayer>
                </a14:imgProps>
              </a:ext>
            </a:extLst>
          </a:blip>
          <a:stretch>
            <a:fillRect/>
          </a:stretch>
        </p:blipFill>
        <p:spPr>
          <a:xfrm flipH="1">
            <a:off x="1261533" y="4367213"/>
            <a:ext cx="2882900" cy="1954742"/>
          </a:xfrm>
          <a:prstGeom prst="rect">
            <a:avLst/>
          </a:prstGeom>
        </p:spPr>
      </p:pic>
    </p:spTree>
    <p:extLst>
      <p:ext uri="{BB962C8B-B14F-4D97-AF65-F5344CB8AC3E}">
        <p14:creationId xmlns:p14="http://schemas.microsoft.com/office/powerpoint/2010/main" val="10426832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99D70-46C6-FCAB-0646-3044E7267399}"/>
              </a:ext>
            </a:extLst>
          </p:cNvPr>
          <p:cNvSpPr>
            <a:spLocks noGrp="1"/>
          </p:cNvSpPr>
          <p:nvPr>
            <p:ph type="title"/>
          </p:nvPr>
        </p:nvSpPr>
        <p:spPr>
          <a:xfrm>
            <a:off x="3493998" y="121469"/>
            <a:ext cx="8697556" cy="1325563"/>
          </a:xfrm>
        </p:spPr>
        <p:txBody>
          <a:bodyPr/>
          <a:lstStyle/>
          <a:p>
            <a:r>
              <a:rPr lang="en-US">
                <a:solidFill>
                  <a:schemeClr val="accent1"/>
                </a:solidFill>
                <a:latin typeface="Tahoma"/>
                <a:ea typeface="Tahoma"/>
                <a:cs typeface="Tahoma"/>
              </a:rPr>
              <a:t>Rising Stars and Luminaries</a:t>
            </a:r>
          </a:p>
        </p:txBody>
      </p:sp>
      <p:sp>
        <p:nvSpPr>
          <p:cNvPr id="4" name="Rectangle 3">
            <a:extLst>
              <a:ext uri="{FF2B5EF4-FFF2-40B4-BE49-F238E27FC236}">
                <a16:creationId xmlns:a16="http://schemas.microsoft.com/office/drawing/2014/main" id="{588EDD39-53FD-8FCB-7BB7-F415CD53EA8A}"/>
              </a:ext>
            </a:extLst>
          </p:cNvPr>
          <p:cNvSpPr>
            <a:spLocks noGrp="1" noChangeArrowheads="1"/>
          </p:cNvSpPr>
          <p:nvPr/>
        </p:nvSpPr>
        <p:spPr>
          <a:xfrm>
            <a:off x="3493998" y="1264035"/>
            <a:ext cx="8186725" cy="5176094"/>
          </a:xfrm>
          <a:prstGeom prst="rect">
            <a:avLst/>
          </a:prstGeom>
        </p:spPr>
        <p:txBody>
          <a:bodyPr vert="horz" lIns="91440" tIns="45720" rIns="91440" bIns="4572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300"/>
              </a:spcBef>
              <a:buClr>
                <a:srgbClr val="FB515B"/>
              </a:buClr>
              <a:buNone/>
            </a:pPr>
            <a:r>
              <a:rPr lang="en-US" altLang="en-US" sz="1900">
                <a:solidFill>
                  <a:schemeClr val="tx1">
                    <a:lumMod val="49000"/>
                  </a:schemeClr>
                </a:solidFill>
                <a:latin typeface="Tahoma"/>
                <a:ea typeface="Tahoma"/>
                <a:cs typeface="Tahoma"/>
              </a:rPr>
              <a:t>Eligible Corporate Partner packages offer options to designate employee members as HBA Rising Stars and/or Luminaries. Award winners are honored at the annual HBA Woman of the Year celebration and benefit from year-long visibility.</a:t>
            </a:r>
          </a:p>
          <a:p>
            <a:pPr marL="0" indent="0">
              <a:lnSpc>
                <a:spcPct val="100000"/>
              </a:lnSpc>
              <a:spcBef>
                <a:spcPts val="300"/>
              </a:spcBef>
              <a:buClr>
                <a:srgbClr val="FB515B"/>
              </a:buClr>
              <a:buNone/>
            </a:pPr>
            <a:endParaRPr lang="en-US" altLang="en-US" sz="1200">
              <a:latin typeface="Tahoma" panose="020B0604030504040204" pitchFamily="34" charset="0"/>
              <a:ea typeface="Tahoma" panose="020B0604030504040204" pitchFamily="34" charset="0"/>
              <a:cs typeface="Tahoma" panose="020B0604030504040204" pitchFamily="34" charset="0"/>
            </a:endParaRPr>
          </a:p>
          <a:p>
            <a:pPr marL="342900" indent="-342900">
              <a:lnSpc>
                <a:spcPct val="100000"/>
              </a:lnSpc>
              <a:spcBef>
                <a:spcPts val="300"/>
              </a:spcBef>
            </a:pPr>
            <a:r>
              <a:rPr lang="en-US" sz="1900">
                <a:solidFill>
                  <a:schemeClr val="tx1">
                    <a:lumMod val="49000"/>
                  </a:schemeClr>
                </a:solidFill>
                <a:ea typeface="+mn-lt"/>
                <a:cs typeface="+mn-lt"/>
              </a:rPr>
              <a:t>Nominated by their  Corporate Partner companies,</a:t>
            </a:r>
            <a:r>
              <a:rPr lang="en-US" sz="1900">
                <a:solidFill>
                  <a:srgbClr val="58595B"/>
                </a:solidFill>
                <a:ea typeface="+mn-lt"/>
                <a:cs typeface="+mn-lt"/>
              </a:rPr>
              <a:t> </a:t>
            </a:r>
            <a:r>
              <a:rPr lang="en-US" sz="1900" b="1">
                <a:solidFill>
                  <a:schemeClr val="accent1"/>
                </a:solidFill>
                <a:ea typeface="+mn-lt"/>
                <a:cs typeface="+mn-lt"/>
              </a:rPr>
              <a:t>Rising Stars</a:t>
            </a:r>
            <a:r>
              <a:rPr lang="en-US" sz="1900">
                <a:solidFill>
                  <a:srgbClr val="58595B"/>
                </a:solidFill>
                <a:ea typeface="+mn-lt"/>
                <a:cs typeface="+mn-lt"/>
              </a:rPr>
              <a:t> </a:t>
            </a:r>
            <a:r>
              <a:rPr lang="en-US" sz="1900">
                <a:solidFill>
                  <a:schemeClr val="tx1">
                    <a:lumMod val="49000"/>
                  </a:schemeClr>
                </a:solidFill>
                <a:ea typeface="+mn-lt"/>
                <a:cs typeface="+mn-lt"/>
              </a:rPr>
              <a:t>represent various sectors across the healthcare industry. These leaders are not only exceptional contributors within their companies but also powerful advocates for health access globally.</a:t>
            </a:r>
            <a:r>
              <a:rPr lang="en-US" sz="1900">
                <a:solidFill>
                  <a:schemeClr val="tx1">
                    <a:lumMod val="49000"/>
                  </a:schemeClr>
                </a:solidFill>
                <a:latin typeface="Tahoma"/>
                <a:ea typeface="Tahoma"/>
                <a:cs typeface="Tahoma"/>
              </a:rPr>
              <a:t> </a:t>
            </a:r>
            <a:endParaRPr lang="en-US">
              <a:solidFill>
                <a:schemeClr val="tx1">
                  <a:lumMod val="49000"/>
                </a:schemeClr>
              </a:solidFill>
              <a:ea typeface="Tahoma"/>
              <a:cs typeface="Tahoma"/>
            </a:endParaRPr>
          </a:p>
          <a:p>
            <a:pPr marL="0" indent="0">
              <a:lnSpc>
                <a:spcPct val="100000"/>
              </a:lnSpc>
              <a:spcBef>
                <a:spcPts val="300"/>
              </a:spcBef>
              <a:buNone/>
            </a:pPr>
            <a:endParaRPr lang="en-US" sz="1900">
              <a:solidFill>
                <a:srgbClr val="58595B"/>
              </a:solidFill>
              <a:ea typeface="+mn-lt"/>
              <a:cs typeface="+mn-lt"/>
            </a:endParaRPr>
          </a:p>
          <a:p>
            <a:pPr marL="342900" indent="-342900">
              <a:lnSpc>
                <a:spcPct val="100000"/>
              </a:lnSpc>
              <a:spcBef>
                <a:spcPts val="300"/>
              </a:spcBef>
            </a:pPr>
            <a:r>
              <a:rPr lang="en-US" sz="1900">
                <a:solidFill>
                  <a:schemeClr val="tx1">
                    <a:lumMod val="49000"/>
                  </a:schemeClr>
                </a:solidFill>
                <a:ea typeface="+mn-lt"/>
                <a:cs typeface="+mn-lt"/>
              </a:rPr>
              <a:t>Nominated by their  Corporate Partner companies, </a:t>
            </a:r>
            <a:r>
              <a:rPr lang="en-US" sz="1900" b="1">
                <a:solidFill>
                  <a:schemeClr val="accent1"/>
                </a:solidFill>
                <a:ea typeface="+mn-lt"/>
                <a:cs typeface="+mn-lt"/>
              </a:rPr>
              <a:t>Luminaries </a:t>
            </a:r>
            <a:r>
              <a:rPr lang="en-US" sz="1900">
                <a:solidFill>
                  <a:schemeClr val="tx1">
                    <a:lumMod val="49000"/>
                  </a:schemeClr>
                </a:solidFill>
                <a:ea typeface="+mn-lt"/>
                <a:cs typeface="+mn-lt"/>
              </a:rPr>
              <a:t>serve as a role model in their company, actively mentor and sponsor others, and exhibit dedication to the healthcare industry. These luminary leaders have more than 20 years of professional industry experience.</a:t>
            </a:r>
          </a:p>
          <a:p>
            <a:pPr marL="114300" indent="0">
              <a:lnSpc>
                <a:spcPct val="100000"/>
              </a:lnSpc>
              <a:spcBef>
                <a:spcPts val="300"/>
              </a:spcBef>
              <a:spcAft>
                <a:spcPts val="300"/>
              </a:spcAft>
              <a:buClr>
                <a:srgbClr val="FB515B"/>
              </a:buClr>
              <a:buNone/>
            </a:pPr>
            <a:endParaRPr lang="en-US" altLang="en-US" sz="160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69578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97073-603A-14ED-50DD-CFAD985A44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D71283-856E-CE43-15B9-1A4DC2B12B3B}"/>
              </a:ext>
            </a:extLst>
          </p:cNvPr>
          <p:cNvSpPr>
            <a:spLocks noGrp="1"/>
          </p:cNvSpPr>
          <p:nvPr>
            <p:ph type="title"/>
          </p:nvPr>
        </p:nvSpPr>
        <p:spPr>
          <a:xfrm>
            <a:off x="679862" y="216685"/>
            <a:ext cx="10834396" cy="888640"/>
          </a:xfrm>
        </p:spPr>
        <p:txBody>
          <a:bodyPr>
            <a:normAutofit fontScale="90000"/>
          </a:bodyPr>
          <a:lstStyle/>
          <a:p>
            <a:pPr algn="ctr"/>
            <a:r>
              <a:rPr lang="en-US" sz="4000">
                <a:latin typeface="Tahoma"/>
                <a:ea typeface="Tahoma"/>
                <a:cs typeface="Tahoma"/>
              </a:rPr>
              <a:t>European Leadership Summit</a:t>
            </a:r>
            <a:br>
              <a:rPr lang="en-US" sz="2200">
                <a:latin typeface="Tahoma"/>
                <a:ea typeface="Tahoma"/>
                <a:cs typeface="Tahoma"/>
              </a:rPr>
            </a:br>
            <a:r>
              <a:rPr lang="en-US" sz="2200">
                <a:latin typeface="Tahoma"/>
                <a:ea typeface="Tahoma"/>
                <a:cs typeface="Tahoma"/>
              </a:rPr>
              <a:t>12 - 13 June 2025 in Dublin, Ireland</a:t>
            </a:r>
            <a:endParaRPr lang="en-US"/>
          </a:p>
        </p:txBody>
      </p:sp>
      <p:sp>
        <p:nvSpPr>
          <p:cNvPr id="3" name="Text Placeholder 2">
            <a:extLst>
              <a:ext uri="{FF2B5EF4-FFF2-40B4-BE49-F238E27FC236}">
                <a16:creationId xmlns:a16="http://schemas.microsoft.com/office/drawing/2014/main" id="{47F0843D-E619-770A-DC44-8FFC92880794}"/>
              </a:ext>
            </a:extLst>
          </p:cNvPr>
          <p:cNvSpPr>
            <a:spLocks noGrp="1"/>
          </p:cNvSpPr>
          <p:nvPr>
            <p:ph type="body" sz="quarter" idx="10"/>
          </p:nvPr>
        </p:nvSpPr>
        <p:spPr>
          <a:xfrm>
            <a:off x="629432" y="1659974"/>
            <a:ext cx="10881946" cy="4427856"/>
          </a:xfrm>
        </p:spPr>
        <p:txBody>
          <a:bodyPr vert="horz" lIns="91440" tIns="45720" rIns="91440" bIns="45720" rtlCol="0" anchor="t">
            <a:normAutofit/>
          </a:bodyPr>
          <a:lstStyle/>
          <a:p>
            <a:pPr marL="114300" indent="0" algn="ctr" defTabSz="685800">
              <a:lnSpc>
                <a:spcPct val="100000"/>
              </a:lnSpc>
              <a:spcBef>
                <a:spcPts val="300"/>
              </a:spcBef>
              <a:spcAft>
                <a:spcPts val="300"/>
              </a:spcAft>
              <a:buNone/>
              <a:defRPr/>
            </a:pPr>
            <a:r>
              <a:rPr lang="en-US" sz="2000">
                <a:solidFill>
                  <a:schemeClr val="tx1">
                    <a:lumMod val="49000"/>
                  </a:schemeClr>
                </a:solidFill>
                <a:latin typeface="Tahoma"/>
                <a:ea typeface="Tahoma"/>
                <a:cs typeface="Tahoma"/>
              </a:rPr>
              <a:t>The HBA European Leadership Summit (ELS) is an annual gathering dedicated to</a:t>
            </a:r>
            <a:r>
              <a:rPr kumimoji="0" lang="en-US" sz="2000" b="0" i="0" u="none" strike="noStrike" kern="1200" cap="none" spc="0" normalizeH="0" baseline="0" noProof="0">
                <a:ln>
                  <a:noFill/>
                </a:ln>
                <a:solidFill>
                  <a:schemeClr val="tx1">
                    <a:lumMod val="49000"/>
                  </a:schemeClr>
                </a:solidFill>
                <a:effectLst/>
                <a:uLnTx/>
                <a:uFillTx/>
                <a:latin typeface="Tahoma"/>
                <a:ea typeface="Tahoma"/>
                <a:cs typeface="Tahoma"/>
              </a:rPr>
              <a:t> </a:t>
            </a:r>
            <a:r>
              <a:rPr lang="en-US" sz="2000">
                <a:solidFill>
                  <a:schemeClr val="tx1">
                    <a:lumMod val="49000"/>
                  </a:schemeClr>
                </a:solidFill>
                <a:latin typeface="Tahoma"/>
                <a:ea typeface="Tahoma"/>
                <a:cs typeface="Tahoma"/>
              </a:rPr>
              <a:t>advancing </a:t>
            </a:r>
            <a:r>
              <a:rPr kumimoji="0" lang="en-US" sz="2000" b="0" i="0" u="none" strike="noStrike" kern="1200" cap="none" spc="0" normalizeH="0" baseline="0" noProof="0">
                <a:ln>
                  <a:noFill/>
                </a:ln>
                <a:solidFill>
                  <a:schemeClr val="tx1">
                    <a:lumMod val="49000"/>
                  </a:schemeClr>
                </a:solidFill>
                <a:effectLst/>
                <a:uLnTx/>
                <a:uFillTx/>
                <a:latin typeface="Tahoma"/>
                <a:ea typeface="Tahoma"/>
                <a:cs typeface="Tahoma"/>
              </a:rPr>
              <a:t>the </a:t>
            </a:r>
            <a:r>
              <a:rPr lang="en-US" sz="2000">
                <a:solidFill>
                  <a:schemeClr val="tx1">
                    <a:lumMod val="49000"/>
                  </a:schemeClr>
                </a:solidFill>
                <a:latin typeface="Tahoma"/>
                <a:ea typeface="Tahoma"/>
                <a:cs typeface="Tahoma"/>
              </a:rPr>
              <a:t>careers and impact of leaders in the healthcare and life sciences industry across Europe. Hosted in a different European city each year, this dynamic summit delivers world-class thought leadership, high-impact networking opportunities, and content that addresses the unique challenges and opportunities within the European healthcare ecosystem. </a:t>
            </a:r>
            <a:endParaRPr lang="en-US">
              <a:solidFill>
                <a:schemeClr val="tx1">
                  <a:lumMod val="49000"/>
                </a:schemeClr>
              </a:solidFill>
            </a:endParaRPr>
          </a:p>
          <a:p>
            <a:pPr marL="114300" indent="0" algn="ctr">
              <a:lnSpc>
                <a:spcPct val="100000"/>
              </a:lnSpc>
              <a:spcBef>
                <a:spcPts val="300"/>
              </a:spcBef>
              <a:spcAft>
                <a:spcPts val="300"/>
              </a:spcAft>
              <a:buNone/>
            </a:pPr>
            <a:endParaRPr lang="en-US" sz="1400" i="1">
              <a:solidFill>
                <a:schemeClr val="accent1"/>
              </a:solidFill>
            </a:endParaRPr>
          </a:p>
          <a:p>
            <a:pPr marL="114300" indent="0" algn="ctr">
              <a:lnSpc>
                <a:spcPct val="100000"/>
              </a:lnSpc>
              <a:spcBef>
                <a:spcPts val="300"/>
              </a:spcBef>
              <a:spcAft>
                <a:spcPts val="300"/>
              </a:spcAft>
              <a:buNone/>
            </a:pPr>
            <a:r>
              <a:rPr lang="en-US" sz="1400" i="1">
                <a:solidFill>
                  <a:schemeClr val="accent1"/>
                </a:solidFill>
                <a:latin typeface="Tahoma"/>
                <a:ea typeface="Tahoma"/>
                <a:cs typeface="Tahoma"/>
              </a:rPr>
              <a:t>*The 2026 HBA European Leadership Summit will be held in Vienna, Austria!</a:t>
            </a:r>
            <a:endParaRPr lang="en-US">
              <a:solidFill>
                <a:schemeClr val="accent1"/>
              </a:solidFill>
              <a:latin typeface="Tahoma"/>
              <a:ea typeface="Tahoma"/>
              <a:cs typeface="Tahoma"/>
            </a:endParaRPr>
          </a:p>
          <a:p>
            <a:pPr marL="114300" indent="0" algn="ctr">
              <a:lnSpc>
                <a:spcPct val="100000"/>
              </a:lnSpc>
              <a:spcBef>
                <a:spcPts val="300"/>
              </a:spcBef>
              <a:spcAft>
                <a:spcPts val="300"/>
              </a:spcAft>
              <a:buNone/>
            </a:pPr>
            <a:endParaRPr lang="en-US" sz="2000">
              <a:solidFill>
                <a:schemeClr val="tx1">
                  <a:lumMod val="49000"/>
                </a:schemeClr>
              </a:solidFill>
            </a:endParaRPr>
          </a:p>
          <a:p>
            <a:pPr marL="114300" indent="0" algn="ctr">
              <a:lnSpc>
                <a:spcPct val="100000"/>
              </a:lnSpc>
              <a:spcBef>
                <a:spcPts val="300"/>
              </a:spcBef>
              <a:spcAft>
                <a:spcPts val="300"/>
              </a:spcAft>
              <a:buNone/>
            </a:pPr>
            <a:endParaRPr lang="en-US" sz="2000">
              <a:solidFill>
                <a:srgbClr val="2B2C2D"/>
              </a:solidFill>
            </a:endParaRPr>
          </a:p>
          <a:p>
            <a:pPr marL="114300" indent="0" algn="ctr">
              <a:lnSpc>
                <a:spcPct val="100000"/>
              </a:lnSpc>
              <a:spcBef>
                <a:spcPts val="300"/>
              </a:spcBef>
              <a:spcAft>
                <a:spcPts val="300"/>
              </a:spcAft>
              <a:buNone/>
            </a:pPr>
            <a:endParaRPr lang="en-US" sz="2000">
              <a:solidFill>
                <a:srgbClr val="2B2C2D"/>
              </a:solidFill>
            </a:endParaRPr>
          </a:p>
          <a:p>
            <a:endParaRPr lang="en-US"/>
          </a:p>
        </p:txBody>
      </p:sp>
      <p:pic>
        <p:nvPicPr>
          <p:cNvPr id="8" name="Picture 7" descr="A group of people posing for a photo&#10;&#10;AI-generated content may be incorrect.">
            <a:extLst>
              <a:ext uri="{FF2B5EF4-FFF2-40B4-BE49-F238E27FC236}">
                <a16:creationId xmlns:a16="http://schemas.microsoft.com/office/drawing/2014/main" id="{D8F9C307-5785-AC33-6663-4DA9E66E54F5}"/>
              </a:ext>
            </a:extLst>
          </p:cNvPr>
          <p:cNvPicPr>
            <a:picLocks noChangeAspect="1"/>
          </p:cNvPicPr>
          <p:nvPr/>
        </p:nvPicPr>
        <p:blipFill>
          <a:blip r:embed="rId2"/>
          <a:stretch>
            <a:fillRect/>
          </a:stretch>
        </p:blipFill>
        <p:spPr>
          <a:xfrm>
            <a:off x="1898590" y="4125792"/>
            <a:ext cx="2601660" cy="1776534"/>
          </a:xfrm>
          <a:prstGeom prst="rect">
            <a:avLst/>
          </a:prstGeom>
        </p:spPr>
      </p:pic>
      <p:pic>
        <p:nvPicPr>
          <p:cNvPr id="15" name="Picture 14" descr="A person speaking into a microphone in front of a group of people&#10;&#10;AI-generated content may be incorrect.">
            <a:extLst>
              <a:ext uri="{FF2B5EF4-FFF2-40B4-BE49-F238E27FC236}">
                <a16:creationId xmlns:a16="http://schemas.microsoft.com/office/drawing/2014/main" id="{A68CA89D-26FC-E652-448C-5373564364F9}"/>
              </a:ext>
            </a:extLst>
          </p:cNvPr>
          <p:cNvPicPr>
            <a:picLocks noChangeAspect="1"/>
          </p:cNvPicPr>
          <p:nvPr/>
        </p:nvPicPr>
        <p:blipFill>
          <a:blip r:embed="rId3"/>
          <a:stretch>
            <a:fillRect/>
          </a:stretch>
        </p:blipFill>
        <p:spPr>
          <a:xfrm>
            <a:off x="4699087" y="4125792"/>
            <a:ext cx="2733208" cy="1776533"/>
          </a:xfrm>
          <a:prstGeom prst="rect">
            <a:avLst/>
          </a:prstGeom>
        </p:spPr>
      </p:pic>
      <p:pic>
        <p:nvPicPr>
          <p:cNvPr id="16" name="Picture 15" descr="A person holding a microphone&#10;&#10;AI-generated content may be incorrect.">
            <a:extLst>
              <a:ext uri="{FF2B5EF4-FFF2-40B4-BE49-F238E27FC236}">
                <a16:creationId xmlns:a16="http://schemas.microsoft.com/office/drawing/2014/main" id="{761C2C65-6407-C533-B407-715C2D0C7C3F}"/>
              </a:ext>
            </a:extLst>
          </p:cNvPr>
          <p:cNvPicPr>
            <a:picLocks noChangeAspect="1"/>
          </p:cNvPicPr>
          <p:nvPr/>
        </p:nvPicPr>
        <p:blipFill>
          <a:blip r:embed="rId4"/>
          <a:stretch>
            <a:fillRect/>
          </a:stretch>
        </p:blipFill>
        <p:spPr>
          <a:xfrm>
            <a:off x="7640315" y="4125792"/>
            <a:ext cx="2733209" cy="1776533"/>
          </a:xfrm>
          <a:prstGeom prst="rect">
            <a:avLst/>
          </a:prstGeom>
        </p:spPr>
      </p:pic>
    </p:spTree>
    <p:extLst>
      <p:ext uri="{BB962C8B-B14F-4D97-AF65-F5344CB8AC3E}">
        <p14:creationId xmlns:p14="http://schemas.microsoft.com/office/powerpoint/2010/main" val="24943705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07255-BD29-B502-2889-FAEB7A151147}"/>
              </a:ext>
            </a:extLst>
          </p:cNvPr>
          <p:cNvSpPr>
            <a:spLocks noGrp="1"/>
          </p:cNvSpPr>
          <p:nvPr>
            <p:ph type="title"/>
          </p:nvPr>
        </p:nvSpPr>
        <p:spPr>
          <a:xfrm>
            <a:off x="682180" y="230349"/>
            <a:ext cx="10834396" cy="888640"/>
          </a:xfrm>
        </p:spPr>
        <p:txBody>
          <a:bodyPr>
            <a:normAutofit fontScale="90000"/>
          </a:bodyPr>
          <a:lstStyle/>
          <a:p>
            <a:pPr algn="ctr"/>
            <a:r>
              <a:rPr lang="en-US">
                <a:latin typeface="Tahoma"/>
                <a:ea typeface="Tahoma"/>
                <a:cs typeface="Tahoma"/>
              </a:rPr>
              <a:t>HBA Annual Conference</a:t>
            </a:r>
            <a:br>
              <a:rPr lang="en-US">
                <a:latin typeface="Tahoma"/>
                <a:ea typeface="Tahoma"/>
                <a:cs typeface="Tahoma"/>
              </a:rPr>
            </a:br>
            <a:r>
              <a:rPr lang="en-US" sz="2000">
                <a:latin typeface="Tahoma"/>
                <a:ea typeface="Tahoma"/>
                <a:cs typeface="Tahoma"/>
              </a:rPr>
              <a:t>29 September – 1 2025 October in Las Vegas, Nevada</a:t>
            </a:r>
            <a:endParaRPr lang="en-US"/>
          </a:p>
        </p:txBody>
      </p:sp>
      <p:sp>
        <p:nvSpPr>
          <p:cNvPr id="3" name="Text Placeholder 2">
            <a:extLst>
              <a:ext uri="{FF2B5EF4-FFF2-40B4-BE49-F238E27FC236}">
                <a16:creationId xmlns:a16="http://schemas.microsoft.com/office/drawing/2014/main" id="{B03BEFC0-4F53-916F-7ED5-5A408025F411}"/>
              </a:ext>
            </a:extLst>
          </p:cNvPr>
          <p:cNvSpPr>
            <a:spLocks noGrp="1"/>
          </p:cNvSpPr>
          <p:nvPr>
            <p:ph type="body" sz="quarter" idx="10"/>
          </p:nvPr>
        </p:nvSpPr>
        <p:spPr>
          <a:xfrm>
            <a:off x="494289" y="1644928"/>
            <a:ext cx="11210012" cy="2073502"/>
          </a:xfrm>
        </p:spPr>
        <p:txBody>
          <a:bodyPr vert="horz" lIns="91440" tIns="45720" rIns="91440" bIns="45720" rtlCol="0" anchor="t">
            <a:noAutofit/>
          </a:bodyPr>
          <a:lstStyle/>
          <a:p>
            <a:pPr marL="0" indent="0" algn="ctr">
              <a:buNone/>
            </a:pPr>
            <a:r>
              <a:rPr lang="en-US" sz="2100">
                <a:solidFill>
                  <a:schemeClr val="tx1">
                    <a:lumMod val="49000"/>
                  </a:schemeClr>
                </a:solidFill>
                <a:latin typeface="Tahoma"/>
                <a:ea typeface="Tahoma"/>
                <a:cs typeface="Tahoma"/>
              </a:rPr>
              <a:t>The HBA's Annual Conference convenes healthcare industry professionals at all stages of their careers to build business connections for a sustainable leadership advantage, learn from thought leaders to broaden perspective, and share actionable </a:t>
            </a:r>
            <a:r>
              <a:rPr lang="en-US" sz="2100">
                <a:solidFill>
                  <a:schemeClr val="tx1">
                    <a:lumMod val="49000"/>
                  </a:schemeClr>
                </a:solidFill>
                <a:effectLst/>
                <a:latin typeface="+mn-lt"/>
                <a:ea typeface="Tahoma"/>
                <a:cs typeface="Tahoma"/>
              </a:rPr>
              <a:t>insights</a:t>
            </a:r>
            <a:r>
              <a:rPr lang="en-US" sz="2100">
                <a:solidFill>
                  <a:schemeClr val="tx1">
                    <a:lumMod val="49000"/>
                  </a:schemeClr>
                </a:solidFill>
                <a:latin typeface="+mn-lt"/>
                <a:ea typeface="Tahoma"/>
                <a:cs typeface="Tahoma"/>
              </a:rPr>
              <a:t>. Globally renowned  keynote speakers</a:t>
            </a:r>
            <a:r>
              <a:rPr lang="en-US" sz="2100">
                <a:solidFill>
                  <a:schemeClr val="tx1">
                    <a:lumMod val="49000"/>
                  </a:schemeClr>
                </a:solidFill>
                <a:effectLst/>
                <a:latin typeface="+mn-lt"/>
                <a:ea typeface="Tahoma"/>
                <a:cs typeface="Tahoma"/>
              </a:rPr>
              <a:t>, </a:t>
            </a:r>
            <a:r>
              <a:rPr lang="en-US" sz="2100">
                <a:solidFill>
                  <a:schemeClr val="tx1">
                    <a:lumMod val="49000"/>
                  </a:schemeClr>
                </a:solidFill>
                <a:latin typeface="+mn-lt"/>
                <a:ea typeface="Tahoma"/>
                <a:cs typeface="Tahoma"/>
              </a:rPr>
              <a:t>cutting-edge workshops</a:t>
            </a:r>
            <a:r>
              <a:rPr lang="en-US" sz="2100">
                <a:solidFill>
                  <a:schemeClr val="tx1">
                    <a:lumMod val="49000"/>
                  </a:schemeClr>
                </a:solidFill>
                <a:effectLst/>
                <a:latin typeface="+mn-lt"/>
                <a:ea typeface="Tahoma"/>
                <a:cs typeface="Tahoma"/>
              </a:rPr>
              <a:t>, and </a:t>
            </a:r>
            <a:r>
              <a:rPr lang="en-US" sz="2100">
                <a:solidFill>
                  <a:schemeClr val="tx1">
                    <a:lumMod val="49000"/>
                  </a:schemeClr>
                </a:solidFill>
                <a:latin typeface="+mn-lt"/>
                <a:ea typeface="Tahoma"/>
                <a:cs typeface="Tahoma"/>
              </a:rPr>
              <a:t>thoughtfully-curated networking opportunities offer robust </a:t>
            </a:r>
            <a:r>
              <a:rPr lang="en-US" sz="2100">
                <a:solidFill>
                  <a:schemeClr val="tx1">
                    <a:lumMod val="49000"/>
                  </a:schemeClr>
                </a:solidFill>
                <a:effectLst/>
                <a:latin typeface="+mn-lt"/>
                <a:ea typeface="Tahoma"/>
                <a:cs typeface="Tahoma"/>
              </a:rPr>
              <a:t>opportunities to </a:t>
            </a:r>
            <a:r>
              <a:rPr lang="en-US" sz="2100">
                <a:solidFill>
                  <a:schemeClr val="tx1">
                    <a:lumMod val="49000"/>
                  </a:schemeClr>
                </a:solidFill>
                <a:latin typeface="+mn-lt"/>
                <a:ea typeface="Tahoma"/>
                <a:cs typeface="Tahoma"/>
              </a:rPr>
              <a:t>take advantage of HBA’s influential thought leadership community and engage </a:t>
            </a:r>
            <a:r>
              <a:rPr lang="en-US" sz="2100">
                <a:solidFill>
                  <a:schemeClr val="tx1">
                    <a:lumMod val="49000"/>
                  </a:schemeClr>
                </a:solidFill>
                <a:effectLst/>
                <a:latin typeface="+mn-lt"/>
                <a:ea typeface="Tahoma"/>
                <a:cs typeface="Tahoma"/>
              </a:rPr>
              <a:t>with </a:t>
            </a:r>
            <a:r>
              <a:rPr lang="en-US" sz="2100">
                <a:solidFill>
                  <a:schemeClr val="tx1">
                    <a:lumMod val="49000"/>
                  </a:schemeClr>
                </a:solidFill>
                <a:latin typeface="+mn-lt"/>
                <a:ea typeface="Tahoma"/>
                <a:cs typeface="Tahoma"/>
              </a:rPr>
              <a:t>global members of our </a:t>
            </a:r>
            <a:r>
              <a:rPr lang="en-US" sz="2100" i="1">
                <a:solidFill>
                  <a:schemeClr val="tx1">
                    <a:lumMod val="49000"/>
                  </a:schemeClr>
                </a:solidFill>
                <a:latin typeface="+mn-lt"/>
                <a:ea typeface="Tahoma"/>
                <a:cs typeface="Tahoma"/>
              </a:rPr>
              <a:t>United Force </a:t>
            </a:r>
            <a:r>
              <a:rPr lang="en-US" sz="2100" i="1">
                <a:solidFill>
                  <a:schemeClr val="tx1">
                    <a:lumMod val="49000"/>
                  </a:schemeClr>
                </a:solidFill>
                <a:effectLst/>
                <a:latin typeface="+mn-lt"/>
                <a:ea typeface="Tahoma"/>
                <a:cs typeface="Tahoma"/>
              </a:rPr>
              <a:t>for </a:t>
            </a:r>
            <a:r>
              <a:rPr lang="en-US" sz="2100" i="1">
                <a:solidFill>
                  <a:schemeClr val="tx1">
                    <a:lumMod val="49000"/>
                  </a:schemeClr>
                </a:solidFill>
                <a:latin typeface="+mn-lt"/>
                <a:ea typeface="Tahoma"/>
                <a:cs typeface="Tahoma"/>
              </a:rPr>
              <a:t>Change</a:t>
            </a:r>
            <a:r>
              <a:rPr lang="en-US" sz="2100">
                <a:solidFill>
                  <a:schemeClr val="tx1">
                    <a:lumMod val="49000"/>
                  </a:schemeClr>
                </a:solidFill>
                <a:effectLst/>
                <a:latin typeface="+mn-lt"/>
                <a:ea typeface="Tahoma"/>
                <a:cs typeface="Tahoma"/>
              </a:rPr>
              <a:t>.</a:t>
            </a:r>
            <a:r>
              <a:rPr lang="en-US" sz="2100">
                <a:solidFill>
                  <a:schemeClr val="tx1">
                    <a:lumMod val="49000"/>
                  </a:schemeClr>
                </a:solidFill>
                <a:latin typeface="+mn-lt"/>
                <a:ea typeface="Tahoma"/>
                <a:cs typeface="Tahoma"/>
              </a:rPr>
              <a:t> </a:t>
            </a:r>
            <a:endParaRPr lang="en-US" sz="2100">
              <a:solidFill>
                <a:schemeClr val="tx1">
                  <a:lumMod val="49000"/>
                </a:schemeClr>
              </a:solidFill>
              <a:cs typeface="Tahoma"/>
            </a:endParaRPr>
          </a:p>
        </p:txBody>
      </p:sp>
      <p:pic>
        <p:nvPicPr>
          <p:cNvPr id="11" name="Picture 10" descr="A group of people posing for a photo&#10;&#10;AI-generated content may be incorrect.">
            <a:extLst>
              <a:ext uri="{FF2B5EF4-FFF2-40B4-BE49-F238E27FC236}">
                <a16:creationId xmlns:a16="http://schemas.microsoft.com/office/drawing/2014/main" id="{EDC18446-87FF-6C75-6C19-551A53934495}"/>
              </a:ext>
            </a:extLst>
          </p:cNvPr>
          <p:cNvPicPr>
            <a:picLocks noChangeAspect="1"/>
          </p:cNvPicPr>
          <p:nvPr/>
        </p:nvPicPr>
        <p:blipFill>
          <a:blip r:embed="rId2"/>
          <a:stretch>
            <a:fillRect/>
          </a:stretch>
        </p:blipFill>
        <p:spPr>
          <a:xfrm>
            <a:off x="4448093" y="3747369"/>
            <a:ext cx="3306252" cy="2202495"/>
          </a:xfrm>
          <a:prstGeom prst="rect">
            <a:avLst/>
          </a:prstGeom>
        </p:spPr>
      </p:pic>
      <p:pic>
        <p:nvPicPr>
          <p:cNvPr id="13" name="Picture 12" descr="A group of women posing for a photo&#10;&#10;AI-generated content may be incorrect.">
            <a:extLst>
              <a:ext uri="{FF2B5EF4-FFF2-40B4-BE49-F238E27FC236}">
                <a16:creationId xmlns:a16="http://schemas.microsoft.com/office/drawing/2014/main" id="{C6378FE8-DC0D-A562-0DD9-D38049BB5B1A}"/>
              </a:ext>
            </a:extLst>
          </p:cNvPr>
          <p:cNvPicPr>
            <a:picLocks noChangeAspect="1"/>
          </p:cNvPicPr>
          <p:nvPr/>
        </p:nvPicPr>
        <p:blipFill>
          <a:blip r:embed="rId3"/>
          <a:stretch>
            <a:fillRect/>
          </a:stretch>
        </p:blipFill>
        <p:spPr>
          <a:xfrm>
            <a:off x="857299" y="3747369"/>
            <a:ext cx="3306252" cy="2202494"/>
          </a:xfrm>
          <a:prstGeom prst="rect">
            <a:avLst/>
          </a:prstGeom>
        </p:spPr>
      </p:pic>
      <p:pic>
        <p:nvPicPr>
          <p:cNvPr id="14" name="Picture 13" descr="A person speaking into a microphone in front of a group of people&#10;&#10;AI-generated content may be incorrect.">
            <a:extLst>
              <a:ext uri="{FF2B5EF4-FFF2-40B4-BE49-F238E27FC236}">
                <a16:creationId xmlns:a16="http://schemas.microsoft.com/office/drawing/2014/main" id="{A44F0F58-4485-A713-AC72-C19D7035A290}"/>
              </a:ext>
            </a:extLst>
          </p:cNvPr>
          <p:cNvPicPr>
            <a:picLocks noChangeAspect="1"/>
          </p:cNvPicPr>
          <p:nvPr/>
        </p:nvPicPr>
        <p:blipFill>
          <a:blip r:embed="rId4"/>
          <a:stretch>
            <a:fillRect/>
          </a:stretch>
        </p:blipFill>
        <p:spPr>
          <a:xfrm>
            <a:off x="8038887" y="3747369"/>
            <a:ext cx="3306252" cy="2202494"/>
          </a:xfrm>
          <a:prstGeom prst="rect">
            <a:avLst/>
          </a:prstGeom>
        </p:spPr>
      </p:pic>
    </p:spTree>
    <p:extLst>
      <p:ext uri="{BB962C8B-B14F-4D97-AF65-F5344CB8AC3E}">
        <p14:creationId xmlns:p14="http://schemas.microsoft.com/office/powerpoint/2010/main" val="3478803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40DCF-18FE-412C-2B42-022507922A15}"/>
              </a:ext>
            </a:extLst>
          </p:cNvPr>
          <p:cNvSpPr>
            <a:spLocks noGrp="1"/>
          </p:cNvSpPr>
          <p:nvPr>
            <p:ph type="title"/>
          </p:nvPr>
        </p:nvSpPr>
        <p:spPr/>
        <p:txBody>
          <a:bodyPr>
            <a:normAutofit/>
          </a:bodyPr>
          <a:lstStyle/>
          <a:p>
            <a:r>
              <a:rPr lang="en-US" sz="4000">
                <a:solidFill>
                  <a:schemeClr val="accent1"/>
                </a:solidFill>
                <a:latin typeface="Tahoma"/>
                <a:ea typeface="Tahoma"/>
                <a:cs typeface="Tahoma"/>
              </a:rPr>
              <a:t>Building Better Business Connections (3BC)</a:t>
            </a:r>
          </a:p>
        </p:txBody>
      </p:sp>
      <p:sp>
        <p:nvSpPr>
          <p:cNvPr id="3" name="Text Placeholder 2">
            <a:extLst>
              <a:ext uri="{FF2B5EF4-FFF2-40B4-BE49-F238E27FC236}">
                <a16:creationId xmlns:a16="http://schemas.microsoft.com/office/drawing/2014/main" id="{CE9BCE6F-6E91-ED2E-EA77-D932B63AB597}"/>
              </a:ext>
            </a:extLst>
          </p:cNvPr>
          <p:cNvSpPr>
            <a:spLocks noGrp="1"/>
          </p:cNvSpPr>
          <p:nvPr>
            <p:ph type="body" sz="quarter" idx="10"/>
          </p:nvPr>
        </p:nvSpPr>
        <p:spPr>
          <a:xfrm>
            <a:off x="2328420" y="2080698"/>
            <a:ext cx="9055860" cy="4043306"/>
          </a:xfrm>
        </p:spPr>
        <p:txBody>
          <a:bodyPr vert="horz" lIns="91440" tIns="45720" rIns="91440" bIns="45720" rtlCol="0" anchor="t">
            <a:normAutofit/>
          </a:bodyPr>
          <a:lstStyle/>
          <a:p>
            <a:pPr marL="0" indent="0">
              <a:buNone/>
            </a:pPr>
            <a:r>
              <a:rPr lang="en-US" sz="2500">
                <a:solidFill>
                  <a:srgbClr val="0D0D0D"/>
                </a:solidFill>
                <a:highlight>
                  <a:srgbClr val="FFFFFF"/>
                </a:highlight>
                <a:latin typeface="+mn-lt"/>
                <a:ea typeface="Tahoma"/>
                <a:cs typeface="Tahoma"/>
              </a:rPr>
              <a:t>The HBA’s Building Better Business Connections (</a:t>
            </a:r>
            <a:r>
              <a:rPr lang="en-US" sz="2500" b="0" i="0">
                <a:solidFill>
                  <a:srgbClr val="0D0D0D"/>
                </a:solidFill>
                <a:effectLst/>
                <a:highlight>
                  <a:srgbClr val="FFFFFF"/>
                </a:highlight>
                <a:latin typeface="+mn-lt"/>
                <a:ea typeface="Tahoma"/>
                <a:cs typeface="Tahoma"/>
              </a:rPr>
              <a:t>3BC</a:t>
            </a:r>
            <a:r>
              <a:rPr lang="en-US" sz="2500">
                <a:solidFill>
                  <a:srgbClr val="0D0D0D"/>
                </a:solidFill>
                <a:highlight>
                  <a:srgbClr val="FFFFFF"/>
                </a:highlight>
                <a:latin typeface="+mn-lt"/>
                <a:ea typeface="Tahoma"/>
                <a:cs typeface="Tahoma"/>
              </a:rPr>
              <a:t>) event is an exclusive executive-only</a:t>
            </a:r>
            <a:r>
              <a:rPr lang="en-US" sz="2500" b="0" i="0">
                <a:solidFill>
                  <a:srgbClr val="0D0D0D"/>
                </a:solidFill>
                <a:effectLst/>
                <a:highlight>
                  <a:srgbClr val="FFFFFF"/>
                </a:highlight>
                <a:latin typeface="+mn-lt"/>
                <a:ea typeface="Tahoma"/>
                <a:cs typeface="Tahoma"/>
              </a:rPr>
              <a:t> </a:t>
            </a:r>
            <a:r>
              <a:rPr lang="en-US" sz="2500">
                <a:solidFill>
                  <a:srgbClr val="0D0D0D"/>
                </a:solidFill>
                <a:highlight>
                  <a:srgbClr val="FFFFFF"/>
                </a:highlight>
                <a:latin typeface="+mn-lt"/>
                <a:ea typeface="Tahoma"/>
                <a:cs typeface="Tahoma"/>
              </a:rPr>
              <a:t>forum designed </a:t>
            </a:r>
            <a:r>
              <a:rPr lang="en-US" sz="2500" b="0" i="0">
                <a:solidFill>
                  <a:srgbClr val="0D0D0D"/>
                </a:solidFill>
                <a:effectLst/>
                <a:highlight>
                  <a:srgbClr val="FFFFFF"/>
                </a:highlight>
                <a:latin typeface="+mn-lt"/>
                <a:ea typeface="Tahoma"/>
                <a:cs typeface="Tahoma"/>
              </a:rPr>
              <a:t>to </a:t>
            </a:r>
            <a:r>
              <a:rPr lang="en-US" sz="2500">
                <a:solidFill>
                  <a:srgbClr val="0D0D0D"/>
                </a:solidFill>
                <a:highlight>
                  <a:srgbClr val="FFFFFF"/>
                </a:highlight>
                <a:latin typeface="+mn-lt"/>
                <a:ea typeface="Tahoma"/>
                <a:cs typeface="Tahoma"/>
              </a:rPr>
              <a:t>accelerate leadership </a:t>
            </a:r>
            <a:r>
              <a:rPr lang="en-US" sz="2500" b="0" i="0">
                <a:solidFill>
                  <a:srgbClr val="0D0D0D"/>
                </a:solidFill>
                <a:effectLst/>
                <a:highlight>
                  <a:srgbClr val="FFFFFF"/>
                </a:highlight>
                <a:latin typeface="+mn-lt"/>
                <a:ea typeface="Tahoma"/>
                <a:cs typeface="Tahoma"/>
              </a:rPr>
              <a:t>impact and </a:t>
            </a:r>
            <a:r>
              <a:rPr lang="en-US" sz="2500">
                <a:solidFill>
                  <a:srgbClr val="0D0D0D"/>
                </a:solidFill>
                <a:highlight>
                  <a:srgbClr val="FFFFFF"/>
                </a:highlight>
                <a:latin typeface="+mn-lt"/>
                <a:ea typeface="Tahoma"/>
                <a:cs typeface="Tahoma"/>
              </a:rPr>
              <a:t>business transformation</a:t>
            </a:r>
            <a:r>
              <a:rPr lang="en-US" sz="2500" b="0" i="0">
                <a:solidFill>
                  <a:srgbClr val="0D0D0D"/>
                </a:solidFill>
                <a:effectLst/>
                <a:highlight>
                  <a:srgbClr val="FFFFFF"/>
                </a:highlight>
                <a:latin typeface="+mn-lt"/>
                <a:ea typeface="Tahoma"/>
                <a:cs typeface="Tahoma"/>
              </a:rPr>
              <a:t>. </a:t>
            </a:r>
            <a:endParaRPr lang="en-US">
              <a:solidFill>
                <a:srgbClr val="58595B"/>
              </a:solidFill>
            </a:endParaRPr>
          </a:p>
          <a:p>
            <a:pPr marL="0" indent="0">
              <a:buNone/>
            </a:pPr>
            <a:r>
              <a:rPr lang="en-US" sz="2500">
                <a:solidFill>
                  <a:srgbClr val="0D0D0D"/>
                </a:solidFill>
                <a:highlight>
                  <a:srgbClr val="FFFFFF"/>
                </a:highlight>
                <a:latin typeface="+mn-lt"/>
                <a:ea typeface="Tahoma"/>
                <a:cs typeface="Tahoma"/>
              </a:rPr>
              <a:t>In a focused, half-day experience</a:t>
            </a:r>
            <a:r>
              <a:rPr lang="en-US" sz="2500" b="0" i="0">
                <a:solidFill>
                  <a:srgbClr val="0D0D0D"/>
                </a:solidFill>
                <a:effectLst/>
                <a:highlight>
                  <a:srgbClr val="FFFFFF"/>
                </a:highlight>
                <a:latin typeface="+mn-lt"/>
                <a:ea typeface="Tahoma"/>
                <a:cs typeface="Tahoma"/>
              </a:rPr>
              <a:t>, </a:t>
            </a:r>
            <a:r>
              <a:rPr lang="en-US" sz="2500">
                <a:solidFill>
                  <a:srgbClr val="0D0D0D"/>
                </a:solidFill>
                <a:highlight>
                  <a:srgbClr val="FFFFFF"/>
                </a:highlight>
                <a:latin typeface="+mn-lt"/>
                <a:ea typeface="Tahoma"/>
                <a:cs typeface="Tahoma"/>
              </a:rPr>
              <a:t>senior leaders engage in bold dialogue around workforce challenges</a:t>
            </a:r>
            <a:r>
              <a:rPr lang="en-US" sz="2500" b="0" i="0">
                <a:solidFill>
                  <a:srgbClr val="0D0D0D"/>
                </a:solidFill>
                <a:effectLst/>
                <a:highlight>
                  <a:srgbClr val="FFFFFF"/>
                </a:highlight>
                <a:latin typeface="+mn-lt"/>
                <a:ea typeface="Tahoma"/>
                <a:cs typeface="Tahoma"/>
              </a:rPr>
              <a:t>, </a:t>
            </a:r>
            <a:r>
              <a:rPr lang="en-US" sz="2500">
                <a:solidFill>
                  <a:srgbClr val="0D0D0D"/>
                </a:solidFill>
                <a:highlight>
                  <a:srgbClr val="FFFFFF"/>
                </a:highlight>
                <a:latin typeface="+mn-lt"/>
                <a:ea typeface="Tahoma"/>
                <a:cs typeface="Tahoma"/>
              </a:rPr>
              <a:t>industry disruption</a:t>
            </a:r>
            <a:r>
              <a:rPr lang="en-US" sz="2500" b="0" i="0">
                <a:solidFill>
                  <a:srgbClr val="0D0D0D"/>
                </a:solidFill>
                <a:effectLst/>
                <a:highlight>
                  <a:srgbClr val="FFFFFF"/>
                </a:highlight>
                <a:latin typeface="+mn-lt"/>
                <a:ea typeface="Tahoma"/>
                <a:cs typeface="Tahoma"/>
              </a:rPr>
              <a:t>, and </a:t>
            </a:r>
            <a:r>
              <a:rPr lang="en-US" sz="2500">
                <a:solidFill>
                  <a:srgbClr val="0D0D0D"/>
                </a:solidFill>
                <a:highlight>
                  <a:srgbClr val="FFFFFF"/>
                </a:highlight>
                <a:latin typeface="+mn-lt"/>
                <a:ea typeface="Tahoma"/>
                <a:cs typeface="Tahoma"/>
              </a:rPr>
              <a:t>innovative leadership—equipping them to drive meaningful change in their organizations </a:t>
            </a:r>
            <a:r>
              <a:rPr lang="en-US" sz="2500" b="0" i="0">
                <a:solidFill>
                  <a:srgbClr val="0D0D0D"/>
                </a:solidFill>
                <a:effectLst/>
                <a:highlight>
                  <a:srgbClr val="FFFFFF"/>
                </a:highlight>
                <a:latin typeface="+mn-lt"/>
                <a:ea typeface="Tahoma"/>
                <a:cs typeface="Tahoma"/>
              </a:rPr>
              <a:t>and </a:t>
            </a:r>
            <a:r>
              <a:rPr lang="en-US" sz="2500">
                <a:solidFill>
                  <a:srgbClr val="0D0D0D"/>
                </a:solidFill>
                <a:highlight>
                  <a:srgbClr val="FFFFFF"/>
                </a:highlight>
                <a:latin typeface="+mn-lt"/>
                <a:ea typeface="Tahoma"/>
                <a:cs typeface="Tahoma"/>
              </a:rPr>
              <a:t>across the healthcare ecosystem</a:t>
            </a:r>
            <a:r>
              <a:rPr lang="en-US" sz="2500" b="0" i="0">
                <a:solidFill>
                  <a:srgbClr val="0D0D0D"/>
                </a:solidFill>
                <a:effectLst/>
                <a:highlight>
                  <a:srgbClr val="FFFFFF"/>
                </a:highlight>
                <a:latin typeface="+mn-lt"/>
                <a:ea typeface="Tahoma"/>
                <a:cs typeface="Tahoma"/>
              </a:rPr>
              <a:t>.</a:t>
            </a:r>
            <a:r>
              <a:rPr lang="en-US" sz="2500">
                <a:solidFill>
                  <a:srgbClr val="0D0D0D"/>
                </a:solidFill>
                <a:highlight>
                  <a:srgbClr val="FFFFFF"/>
                </a:highlight>
                <a:latin typeface="+mn-lt"/>
                <a:ea typeface="Tahoma"/>
                <a:cs typeface="Tahoma"/>
              </a:rPr>
              <a:t> </a:t>
            </a:r>
            <a:endParaRPr lang="en-US">
              <a:solidFill>
                <a:srgbClr val="58595B"/>
              </a:solidFill>
            </a:endParaRPr>
          </a:p>
          <a:p>
            <a:pPr marL="0" indent="0">
              <a:buNone/>
            </a:pPr>
            <a:r>
              <a:rPr lang="en-US" sz="2500">
                <a:solidFill>
                  <a:srgbClr val="0D0D0D"/>
                </a:solidFill>
                <a:highlight>
                  <a:srgbClr val="FFFFFF"/>
                </a:highlight>
                <a:latin typeface="+mn-lt"/>
                <a:ea typeface="Tahoma"/>
                <a:cs typeface="Tahoma"/>
              </a:rPr>
              <a:t>Learn more about 3BC </a:t>
            </a:r>
            <a:r>
              <a:rPr lang="en-US" sz="2500">
                <a:solidFill>
                  <a:srgbClr val="0D0D0D"/>
                </a:solidFill>
                <a:highlight>
                  <a:srgbClr val="FFFFFF"/>
                </a:highlight>
                <a:latin typeface="+mn-lt"/>
                <a:ea typeface="Tahoma"/>
                <a:cs typeface="Tahoma"/>
                <a:hlinkClick r:id="rId2"/>
              </a:rPr>
              <a:t>here</a:t>
            </a:r>
            <a:r>
              <a:rPr lang="en-US" sz="2500">
                <a:solidFill>
                  <a:srgbClr val="0D0D0D"/>
                </a:solidFill>
                <a:highlight>
                  <a:srgbClr val="FFFFFF"/>
                </a:highlight>
                <a:latin typeface="+mn-lt"/>
                <a:ea typeface="Tahoma"/>
                <a:cs typeface="Tahoma"/>
              </a:rPr>
              <a:t>. </a:t>
            </a:r>
            <a:endParaRPr lang="en-US"/>
          </a:p>
          <a:p>
            <a:pPr marL="0" indent="0">
              <a:buNone/>
            </a:pPr>
            <a:endParaRPr lang="en-US" sz="2500">
              <a:solidFill>
                <a:srgbClr val="0D0D0D"/>
              </a:solidFill>
              <a:highlight>
                <a:srgbClr val="FFFFFF"/>
              </a:highlight>
              <a:latin typeface="+mn-lt"/>
            </a:endParaRPr>
          </a:p>
        </p:txBody>
      </p:sp>
    </p:spTree>
    <p:extLst>
      <p:ext uri="{BB962C8B-B14F-4D97-AF65-F5344CB8AC3E}">
        <p14:creationId xmlns:p14="http://schemas.microsoft.com/office/powerpoint/2010/main" val="24854098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C1CEA-A6D1-88F7-8CEB-E530B3E87FA8}"/>
              </a:ext>
            </a:extLst>
          </p:cNvPr>
          <p:cNvSpPr>
            <a:spLocks noGrp="1"/>
          </p:cNvSpPr>
          <p:nvPr>
            <p:ph type="title"/>
          </p:nvPr>
        </p:nvSpPr>
        <p:spPr>
          <a:xfrm>
            <a:off x="4285701" y="2345118"/>
            <a:ext cx="7750851" cy="1600553"/>
          </a:xfrm>
        </p:spPr>
        <p:txBody>
          <a:bodyPr>
            <a:noAutofit/>
          </a:bodyPr>
          <a:lstStyle/>
          <a:p>
            <a:r>
              <a:rPr lang="en-US" sz="4800"/>
              <a:t>Corporate Partnership</a:t>
            </a:r>
          </a:p>
        </p:txBody>
      </p:sp>
    </p:spTree>
    <p:extLst>
      <p:ext uri="{BB962C8B-B14F-4D97-AF65-F5344CB8AC3E}">
        <p14:creationId xmlns:p14="http://schemas.microsoft.com/office/powerpoint/2010/main" val="30363077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8D1E-2781-8153-7078-5C9F2F45A90D}"/>
              </a:ext>
            </a:extLst>
          </p:cNvPr>
          <p:cNvSpPr>
            <a:spLocks noGrp="1"/>
          </p:cNvSpPr>
          <p:nvPr>
            <p:ph type="title"/>
          </p:nvPr>
        </p:nvSpPr>
        <p:spPr>
          <a:xfrm>
            <a:off x="838200" y="365126"/>
            <a:ext cx="10834396" cy="772894"/>
          </a:xfrm>
        </p:spPr>
        <p:txBody>
          <a:bodyPr/>
          <a:lstStyle/>
          <a:p>
            <a:r>
              <a:rPr lang="en-US">
                <a:latin typeface="Tahoma"/>
                <a:ea typeface="Tahoma"/>
                <a:cs typeface="Tahoma"/>
              </a:rPr>
              <a:t>Lead the Way for Change</a:t>
            </a:r>
            <a:endParaRPr lang="en-US"/>
          </a:p>
        </p:txBody>
      </p:sp>
      <p:sp>
        <p:nvSpPr>
          <p:cNvPr id="3" name="Text Placeholder 2">
            <a:extLst>
              <a:ext uri="{FF2B5EF4-FFF2-40B4-BE49-F238E27FC236}">
                <a16:creationId xmlns:a16="http://schemas.microsoft.com/office/drawing/2014/main" id="{38BA78AE-64EB-F821-127F-691A9D767BD7}"/>
              </a:ext>
            </a:extLst>
          </p:cNvPr>
          <p:cNvSpPr>
            <a:spLocks noGrp="1"/>
          </p:cNvSpPr>
          <p:nvPr>
            <p:ph type="body" sz="quarter" idx="10"/>
          </p:nvPr>
        </p:nvSpPr>
        <p:spPr>
          <a:xfrm>
            <a:off x="519897" y="1577798"/>
            <a:ext cx="11152991" cy="4888293"/>
          </a:xfrm>
        </p:spPr>
        <p:txBody>
          <a:bodyPr vert="horz" lIns="91440" tIns="45720" rIns="91440" bIns="45720" rtlCol="0" anchor="t">
            <a:noAutofit/>
          </a:bodyPr>
          <a:lstStyle/>
          <a:p>
            <a:pPr algn="ctr">
              <a:buNone/>
            </a:pPr>
            <a:r>
              <a:rPr lang="en-US" sz="2000" b="1" i="1">
                <a:solidFill>
                  <a:schemeClr val="accent1"/>
                </a:solidFill>
                <a:latin typeface="Tahoma"/>
                <a:ea typeface="Tahoma"/>
                <a:cs typeface="Tahoma"/>
              </a:rPr>
              <a:t>Partner with the HBA to accelerate advancement, elevate talent, and drive lasting business success.</a:t>
            </a:r>
            <a:endParaRPr lang="en-US" sz="2000" b="1" i="1">
              <a:solidFill>
                <a:schemeClr val="accent1"/>
              </a:solidFill>
            </a:endParaRPr>
          </a:p>
          <a:p>
            <a:pPr marL="0" indent="0" algn="ctr">
              <a:spcBef>
                <a:spcPts val="0"/>
              </a:spcBef>
              <a:buNone/>
            </a:pPr>
            <a:endParaRPr lang="en-US" sz="1800" b="1">
              <a:solidFill>
                <a:schemeClr val="accent1"/>
              </a:solidFill>
            </a:endParaRPr>
          </a:p>
          <a:p>
            <a:r>
              <a:rPr lang="en-US" sz="1600" b="1">
                <a:solidFill>
                  <a:srgbClr val="7030A0"/>
                </a:solidFill>
                <a:latin typeface="Tahoma"/>
                <a:ea typeface="Tahoma"/>
                <a:cs typeface="Tahoma"/>
              </a:rPr>
              <a:t>Accelerate Leadership</a:t>
            </a:r>
            <a:br>
              <a:rPr lang="en-US" sz="1600" b="1"/>
            </a:br>
            <a:r>
              <a:rPr lang="en-US" sz="1600">
                <a:solidFill>
                  <a:srgbClr val="000000"/>
                </a:solidFill>
                <a:latin typeface="Tahoma"/>
                <a:ea typeface="Tahoma"/>
                <a:cs typeface="Tahoma"/>
              </a:rPr>
              <a:t>Develop high-potential talent—from rising stars to senior leaders—with proven programs that inspire innovation and results.</a:t>
            </a:r>
            <a:endParaRPr lang="en-US" sz="1600">
              <a:solidFill>
                <a:schemeClr val="tx1">
                  <a:lumMod val="49000"/>
                </a:schemeClr>
              </a:solidFill>
              <a:latin typeface="Tahoma"/>
              <a:ea typeface="Tahoma"/>
              <a:cs typeface="Tahoma"/>
            </a:endParaRPr>
          </a:p>
          <a:p>
            <a:r>
              <a:rPr lang="en-US" sz="1600" b="1">
                <a:solidFill>
                  <a:srgbClr val="7030A0"/>
                </a:solidFill>
                <a:latin typeface="Tahoma"/>
                <a:ea typeface="Tahoma"/>
                <a:cs typeface="Tahoma"/>
              </a:rPr>
              <a:t>Fuel Growth, Drive Performance</a:t>
            </a:r>
            <a:br>
              <a:rPr lang="en-US" sz="1600" b="1"/>
            </a:br>
            <a:r>
              <a:rPr lang="en-US" sz="1600">
                <a:solidFill>
                  <a:srgbClr val="000000"/>
                </a:solidFill>
                <a:latin typeface="Tahoma"/>
                <a:ea typeface="Tahoma"/>
                <a:cs typeface="Tahoma"/>
              </a:rPr>
              <a:t>Access exclusive learning, mentoring, and leadership opportunities that boost engagement and business outcomes.</a:t>
            </a:r>
            <a:endParaRPr lang="en-US" sz="1600">
              <a:latin typeface="Tahoma"/>
              <a:ea typeface="Tahoma"/>
              <a:cs typeface="Tahoma"/>
            </a:endParaRPr>
          </a:p>
          <a:p>
            <a:r>
              <a:rPr lang="en-US" sz="1600" b="1">
                <a:solidFill>
                  <a:srgbClr val="7030A0"/>
                </a:solidFill>
                <a:latin typeface="Tahoma"/>
                <a:ea typeface="Tahoma"/>
                <a:cs typeface="Tahoma"/>
              </a:rPr>
              <a:t>Celebrate Top Talent</a:t>
            </a:r>
            <a:br>
              <a:rPr lang="en-US" sz="1600" b="1"/>
            </a:br>
            <a:r>
              <a:rPr lang="en-US" sz="1600">
                <a:solidFill>
                  <a:srgbClr val="000000"/>
                </a:solidFill>
                <a:latin typeface="Tahoma"/>
                <a:ea typeface="Tahoma"/>
                <a:cs typeface="Tahoma"/>
              </a:rPr>
              <a:t>Enhance visibility and credibility through global recognition and thought leadership opportunities.</a:t>
            </a:r>
            <a:endParaRPr lang="en-US" sz="1600">
              <a:latin typeface="Tahoma"/>
              <a:ea typeface="Tahoma"/>
              <a:cs typeface="Tahoma"/>
            </a:endParaRPr>
          </a:p>
          <a:p>
            <a:r>
              <a:rPr lang="en-US" sz="1600" b="1">
                <a:solidFill>
                  <a:schemeClr val="accent1"/>
                </a:solidFill>
                <a:latin typeface="Tahoma"/>
                <a:ea typeface="Tahoma"/>
                <a:cs typeface="Tahoma"/>
              </a:rPr>
              <a:t>Join a Global Network</a:t>
            </a:r>
            <a:br>
              <a:rPr lang="en-US" sz="1600" b="1"/>
            </a:br>
            <a:r>
              <a:rPr lang="en-US" sz="1600">
                <a:solidFill>
                  <a:srgbClr val="000000"/>
                </a:solidFill>
                <a:latin typeface="Tahoma"/>
                <a:ea typeface="Tahoma"/>
                <a:cs typeface="Tahoma"/>
              </a:rPr>
              <a:t>Connect with purpose-driven leaders and innovators across the healthcare ecosystem.</a:t>
            </a:r>
            <a:endParaRPr lang="en-US" sz="1600">
              <a:latin typeface="Tahoma"/>
              <a:ea typeface="Tahoma"/>
              <a:cs typeface="Tahoma"/>
            </a:endParaRPr>
          </a:p>
          <a:p>
            <a:r>
              <a:rPr lang="en-US" sz="1600" b="1">
                <a:solidFill>
                  <a:srgbClr val="7757A1"/>
                </a:solidFill>
                <a:latin typeface="Tahoma"/>
                <a:ea typeface="Tahoma"/>
                <a:cs typeface="Tahoma"/>
              </a:rPr>
              <a:t>Strengthen Your Brand</a:t>
            </a:r>
            <a:br>
              <a:rPr lang="en-US" sz="1600" b="1"/>
            </a:br>
            <a:r>
              <a:rPr lang="en-US" sz="1600">
                <a:solidFill>
                  <a:srgbClr val="000000"/>
                </a:solidFill>
                <a:latin typeface="Tahoma"/>
                <a:ea typeface="Tahoma"/>
                <a:cs typeface="Tahoma"/>
              </a:rPr>
              <a:t>Attract and retain talent with a visible, measurable investment in leadership excellence.</a:t>
            </a:r>
            <a:endParaRPr lang="en-US" sz="1600">
              <a:latin typeface="Tahoma"/>
              <a:ea typeface="Tahoma"/>
              <a:cs typeface="Tahoma"/>
            </a:endParaRPr>
          </a:p>
          <a:p>
            <a:r>
              <a:rPr lang="en-US" sz="1600" b="1">
                <a:solidFill>
                  <a:srgbClr val="7757A1"/>
                </a:solidFill>
                <a:latin typeface="Tahoma"/>
                <a:ea typeface="Tahoma"/>
                <a:cs typeface="Tahoma"/>
              </a:rPr>
              <a:t>Partner with Purpose</a:t>
            </a:r>
            <a:br>
              <a:rPr lang="en-US" sz="1600" b="1"/>
            </a:br>
            <a:r>
              <a:rPr lang="en-US" sz="1600">
                <a:solidFill>
                  <a:srgbClr val="000000"/>
                </a:solidFill>
                <a:latin typeface="Tahoma"/>
                <a:ea typeface="Tahoma"/>
                <a:cs typeface="Tahoma"/>
              </a:rPr>
              <a:t>Align with a trusted organization advancing inclusive leadership and shaping the future of healthcare.</a:t>
            </a:r>
            <a:endParaRPr lang="en-US" sz="1600">
              <a:latin typeface="Tahoma"/>
              <a:ea typeface="Tahoma"/>
              <a:cs typeface="Tahoma"/>
            </a:endParaRPr>
          </a:p>
          <a:p>
            <a:pPr marL="0" indent="0">
              <a:spcBef>
                <a:spcPts val="0"/>
              </a:spcBef>
              <a:buNone/>
            </a:pPr>
            <a:endParaRPr lang="en-US" sz="1500">
              <a:solidFill>
                <a:schemeClr val="tx1">
                  <a:lumMod val="49000"/>
                </a:schemeClr>
              </a:solidFill>
            </a:endParaRPr>
          </a:p>
        </p:txBody>
      </p:sp>
    </p:spTree>
    <p:extLst>
      <p:ext uri="{BB962C8B-B14F-4D97-AF65-F5344CB8AC3E}">
        <p14:creationId xmlns:p14="http://schemas.microsoft.com/office/powerpoint/2010/main" val="16315309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B544C-987B-E67F-E430-7B9620682F1C}"/>
              </a:ext>
            </a:extLst>
          </p:cNvPr>
          <p:cNvSpPr>
            <a:spLocks noGrp="1"/>
          </p:cNvSpPr>
          <p:nvPr>
            <p:ph type="title"/>
          </p:nvPr>
        </p:nvSpPr>
        <p:spPr/>
        <p:txBody>
          <a:bodyPr>
            <a:normAutofit/>
          </a:bodyPr>
          <a:lstStyle/>
          <a:p>
            <a:r>
              <a:rPr lang="en-US" sz="3600">
                <a:solidFill>
                  <a:schemeClr val="accent1"/>
                </a:solidFill>
                <a:latin typeface="Tahoma"/>
                <a:ea typeface="Tahoma"/>
                <a:cs typeface="Tahoma"/>
              </a:rPr>
              <a:t>HBA Corporate Partners by Industry</a:t>
            </a:r>
          </a:p>
        </p:txBody>
      </p:sp>
      <p:pic>
        <p:nvPicPr>
          <p:cNvPr id="4" name="Picture 5" descr="Chart, pie chart">
            <a:extLst>
              <a:ext uri="{FF2B5EF4-FFF2-40B4-BE49-F238E27FC236}">
                <a16:creationId xmlns:a16="http://schemas.microsoft.com/office/drawing/2014/main" id="{E0D809AE-4674-DC31-9547-970E459AE055}"/>
              </a:ext>
            </a:extLst>
          </p:cNvPr>
          <p:cNvPicPr>
            <a:picLocks noChangeAspect="1"/>
          </p:cNvPicPr>
          <p:nvPr/>
        </p:nvPicPr>
        <p:blipFill>
          <a:blip r:embed="rId2"/>
          <a:stretch>
            <a:fillRect/>
          </a:stretch>
        </p:blipFill>
        <p:spPr>
          <a:xfrm>
            <a:off x="2806205" y="1245119"/>
            <a:ext cx="7648234" cy="5426940"/>
          </a:xfrm>
          <a:prstGeom prst="rect">
            <a:avLst/>
          </a:prstGeom>
        </p:spPr>
      </p:pic>
      <p:sp>
        <p:nvSpPr>
          <p:cNvPr id="5" name="TextBox 4">
            <a:extLst>
              <a:ext uri="{FF2B5EF4-FFF2-40B4-BE49-F238E27FC236}">
                <a16:creationId xmlns:a16="http://schemas.microsoft.com/office/drawing/2014/main" id="{D5428E20-723A-B5AB-656A-917026B3DD11}"/>
              </a:ext>
            </a:extLst>
          </p:cNvPr>
          <p:cNvSpPr txBox="1"/>
          <p:nvPr/>
        </p:nvSpPr>
        <p:spPr>
          <a:xfrm>
            <a:off x="4949309" y="1321356"/>
            <a:ext cx="3520923" cy="369332"/>
          </a:xfrm>
          <a:prstGeom prst="rect">
            <a:avLst/>
          </a:prstGeom>
          <a:solidFill>
            <a:schemeClr val="bg1"/>
          </a:solidFill>
        </p:spPr>
        <p:txBody>
          <a:bodyPr wrap="square" rtlCol="0">
            <a:spAutoFit/>
          </a:bodyPr>
          <a:lstStyle/>
          <a:p>
            <a:endParaRPr lang="en-US"/>
          </a:p>
        </p:txBody>
      </p:sp>
      <p:sp>
        <p:nvSpPr>
          <p:cNvPr id="6" name="TextBox 5">
            <a:extLst>
              <a:ext uri="{FF2B5EF4-FFF2-40B4-BE49-F238E27FC236}">
                <a16:creationId xmlns:a16="http://schemas.microsoft.com/office/drawing/2014/main" id="{B2AB4A72-66B6-D046-48E9-CE5EACAA7B29}"/>
              </a:ext>
            </a:extLst>
          </p:cNvPr>
          <p:cNvSpPr txBox="1"/>
          <p:nvPr/>
        </p:nvSpPr>
        <p:spPr>
          <a:xfrm>
            <a:off x="5252024" y="6601120"/>
            <a:ext cx="16828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i="1">
                <a:ea typeface="Tahoma"/>
                <a:cs typeface="Tahoma"/>
              </a:rPr>
              <a:t>As of 31 December 2024</a:t>
            </a:r>
          </a:p>
        </p:txBody>
      </p:sp>
    </p:spTree>
    <p:extLst>
      <p:ext uri="{BB962C8B-B14F-4D97-AF65-F5344CB8AC3E}">
        <p14:creationId xmlns:p14="http://schemas.microsoft.com/office/powerpoint/2010/main" val="1676614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AB7E8-6411-A0B9-9291-2950AA885CC9}"/>
              </a:ext>
            </a:extLst>
          </p:cNvPr>
          <p:cNvSpPr txBox="1">
            <a:spLocks/>
          </p:cNvSpPr>
          <p:nvPr/>
        </p:nvSpPr>
        <p:spPr>
          <a:xfrm>
            <a:off x="0" y="356125"/>
            <a:ext cx="12192000" cy="795142"/>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defRPr/>
            </a:pPr>
            <a:r>
              <a:rPr kumimoji="0" lang="en-US" sz="4400" b="1" i="0" u="none" strike="noStrike" kern="1200" cap="none" spc="0" normalizeH="0" baseline="0" noProof="0">
                <a:ln>
                  <a:noFill/>
                </a:ln>
                <a:solidFill>
                  <a:srgbClr val="7757A1"/>
                </a:solidFill>
                <a:effectLst/>
                <a:uLnTx/>
                <a:uFillTx/>
                <a:latin typeface="Tahoma"/>
                <a:ea typeface="+mj-ea"/>
                <a:cs typeface="+mj-cs"/>
              </a:rPr>
              <a:t>Current </a:t>
            </a:r>
            <a:r>
              <a:rPr lang="en-US" sz="4400">
                <a:solidFill>
                  <a:srgbClr val="7757A1"/>
                </a:solidFill>
                <a:latin typeface="Tahoma"/>
              </a:rPr>
              <a:t>HBA Corporate</a:t>
            </a:r>
            <a:r>
              <a:rPr kumimoji="0" lang="en-US" sz="4400" b="1" i="0" u="none" strike="noStrike" kern="1200" cap="none" spc="0" normalizeH="0" baseline="0" noProof="0">
                <a:ln>
                  <a:noFill/>
                </a:ln>
                <a:solidFill>
                  <a:srgbClr val="7757A1"/>
                </a:solidFill>
                <a:effectLst/>
                <a:uLnTx/>
                <a:uFillTx/>
                <a:latin typeface="Tahoma"/>
                <a:ea typeface="+mj-ea"/>
                <a:cs typeface="+mj-cs"/>
              </a:rPr>
              <a:t> Partners</a:t>
            </a:r>
            <a:r>
              <a:rPr lang="en-US" sz="4400">
                <a:solidFill>
                  <a:srgbClr val="7757A1"/>
                </a:solidFill>
                <a:latin typeface="Tahoma"/>
              </a:rPr>
              <a:t>*</a:t>
            </a:r>
            <a:endParaRPr lang="en-US" sz="1400" b="1" i="0" u="none" strike="noStrike" kern="1200" cap="none" spc="0" normalizeH="0" noProof="0">
              <a:ln>
                <a:noFill/>
              </a:ln>
              <a:solidFill>
                <a:srgbClr val="7757A1"/>
              </a:solidFill>
              <a:effectLst/>
              <a:uLnTx/>
              <a:uFillTx/>
              <a:latin typeface="Tahoma"/>
              <a:ea typeface="Tahoma"/>
              <a:cs typeface="Tahoma"/>
            </a:endParaRPr>
          </a:p>
        </p:txBody>
      </p:sp>
      <p:sp>
        <p:nvSpPr>
          <p:cNvPr id="3" name="TextBox 2">
            <a:extLst>
              <a:ext uri="{FF2B5EF4-FFF2-40B4-BE49-F238E27FC236}">
                <a16:creationId xmlns:a16="http://schemas.microsoft.com/office/drawing/2014/main" id="{EE27C360-FBBF-F707-7C47-7C207DB355C8}"/>
              </a:ext>
            </a:extLst>
          </p:cNvPr>
          <p:cNvSpPr txBox="1"/>
          <p:nvPr/>
        </p:nvSpPr>
        <p:spPr>
          <a:xfrm>
            <a:off x="9661233" y="6576640"/>
            <a:ext cx="1165384" cy="276999"/>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chemeClr val="tx1">
                    <a:lumMod val="49000"/>
                  </a:schemeClr>
                </a:solidFill>
                <a:effectLst/>
                <a:uLnTx/>
                <a:uFillTx/>
                <a:latin typeface="Tahoma"/>
                <a:ea typeface="Tahoma"/>
                <a:cs typeface="Tahoma"/>
              </a:rPr>
              <a:t>*</a:t>
            </a:r>
            <a:r>
              <a:rPr kumimoji="0" lang="en-US" sz="1200" b="0" i="1" u="none" strike="noStrike" kern="1200" cap="none" spc="0" normalizeH="0" baseline="0" noProof="0">
                <a:ln>
                  <a:noFill/>
                </a:ln>
                <a:solidFill>
                  <a:schemeClr val="tx1">
                    <a:lumMod val="49000"/>
                  </a:schemeClr>
                </a:solidFill>
                <a:effectLst/>
                <a:uLnTx/>
                <a:uFillTx/>
                <a:latin typeface="Tahoma"/>
                <a:ea typeface="Tahoma"/>
                <a:cs typeface="Tahoma"/>
              </a:rPr>
              <a:t>Partial Listing</a:t>
            </a:r>
            <a:endParaRPr lang="en-US" sz="1200" b="0" i="1" u="none" strike="noStrike" kern="1200" cap="none" spc="0" normalizeH="0" baseline="0" noProof="0">
              <a:ln>
                <a:noFill/>
              </a:ln>
              <a:solidFill>
                <a:schemeClr val="tx1">
                  <a:lumMod val="49000"/>
                </a:schemeClr>
              </a:solidFill>
              <a:effectLst/>
              <a:uLnTx/>
              <a:uFillTx/>
              <a:latin typeface="Tahoma"/>
              <a:ea typeface="Tahoma"/>
              <a:cs typeface="Tahoma"/>
            </a:endParaRPr>
          </a:p>
        </p:txBody>
      </p:sp>
      <p:pic>
        <p:nvPicPr>
          <p:cNvPr id="7" name="Picture 6" descr="Logo, company name&#10;&#10;Description automatically generated">
            <a:extLst>
              <a:ext uri="{FF2B5EF4-FFF2-40B4-BE49-F238E27FC236}">
                <a16:creationId xmlns:a16="http://schemas.microsoft.com/office/drawing/2014/main" id="{7D6ABEF1-E88B-176B-53D0-54250828B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2601" y="1990088"/>
            <a:ext cx="1349462" cy="1276308"/>
          </a:xfrm>
          <a:prstGeom prst="rect">
            <a:avLst/>
          </a:prstGeom>
          <a:ln>
            <a:noFill/>
          </a:ln>
        </p:spPr>
      </p:pic>
      <p:pic>
        <p:nvPicPr>
          <p:cNvPr id="8" name="Picture 7" descr="Icon&#10;&#10;Description automatically generated">
            <a:extLst>
              <a:ext uri="{FF2B5EF4-FFF2-40B4-BE49-F238E27FC236}">
                <a16:creationId xmlns:a16="http://schemas.microsoft.com/office/drawing/2014/main" id="{C31E9481-7B76-4A6F-0794-29D44F1BEEC0}"/>
              </a:ext>
            </a:extLst>
          </p:cNvPr>
          <p:cNvPicPr>
            <a:picLocks noChangeAspect="1"/>
          </p:cNvPicPr>
          <p:nvPr/>
        </p:nvPicPr>
        <p:blipFill rotWithShape="1">
          <a:blip r:embed="rId3">
            <a:extLst>
              <a:ext uri="{28A0092B-C50C-407E-A947-70E740481C1C}">
                <a14:useLocalDpi xmlns:a14="http://schemas.microsoft.com/office/drawing/2010/main" val="0"/>
              </a:ext>
            </a:extLst>
          </a:blip>
          <a:srcRect l="7419" t="23910" b="25749"/>
          <a:stretch/>
        </p:blipFill>
        <p:spPr>
          <a:xfrm>
            <a:off x="9377645" y="3340685"/>
            <a:ext cx="2528144" cy="526240"/>
          </a:xfrm>
          <a:prstGeom prst="rect">
            <a:avLst/>
          </a:prstGeom>
          <a:ln>
            <a:noFill/>
          </a:ln>
        </p:spPr>
      </p:pic>
      <p:pic>
        <p:nvPicPr>
          <p:cNvPr id="11" name="Picture 53">
            <a:extLst>
              <a:ext uri="{FF2B5EF4-FFF2-40B4-BE49-F238E27FC236}">
                <a16:creationId xmlns:a16="http://schemas.microsoft.com/office/drawing/2014/main" id="{83B78840-3B3E-CA1E-4DD5-7F69957E313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81872" y="4285873"/>
            <a:ext cx="9715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descr="Home">
            <a:hlinkClick r:id="rId5"/>
            <a:extLst>
              <a:ext uri="{FF2B5EF4-FFF2-40B4-BE49-F238E27FC236}">
                <a16:creationId xmlns:a16="http://schemas.microsoft.com/office/drawing/2014/main" id="{6C52C91E-6BC4-8EFB-D605-00BC9FD792E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l="2" r="22432"/>
          <a:stretch>
            <a:fillRect/>
          </a:stretch>
        </p:blipFill>
        <p:spPr bwMode="auto">
          <a:xfrm>
            <a:off x="7131958" y="4131537"/>
            <a:ext cx="177196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F7CB745E-BCE8-D169-6F87-87939F7DFC8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57955" y="4384296"/>
            <a:ext cx="1956310" cy="357192"/>
          </a:xfrm>
          <a:prstGeom prst="rect">
            <a:avLst/>
          </a:prstGeom>
          <a:ln>
            <a:noFill/>
          </a:ln>
        </p:spPr>
      </p:pic>
      <p:pic>
        <p:nvPicPr>
          <p:cNvPr id="20" name="Picture 19">
            <a:extLst>
              <a:ext uri="{FF2B5EF4-FFF2-40B4-BE49-F238E27FC236}">
                <a16:creationId xmlns:a16="http://schemas.microsoft.com/office/drawing/2014/main" id="{343D3DDE-E7E1-F62D-34EC-FAA9273AF90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34977" y="3344165"/>
            <a:ext cx="2352676" cy="663432"/>
          </a:xfrm>
          <a:prstGeom prst="rect">
            <a:avLst/>
          </a:prstGeom>
          <a:ln>
            <a:noFill/>
          </a:ln>
        </p:spPr>
      </p:pic>
      <p:pic>
        <p:nvPicPr>
          <p:cNvPr id="21" name="Picture 20">
            <a:extLst>
              <a:ext uri="{FF2B5EF4-FFF2-40B4-BE49-F238E27FC236}">
                <a16:creationId xmlns:a16="http://schemas.microsoft.com/office/drawing/2014/main" id="{955D2270-F85F-AF9C-93D3-0D3AFA59512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5105" y="5100347"/>
            <a:ext cx="1534942" cy="625915"/>
          </a:xfrm>
          <a:prstGeom prst="rect">
            <a:avLst/>
          </a:prstGeom>
          <a:ln>
            <a:noFill/>
          </a:ln>
        </p:spPr>
      </p:pic>
      <p:pic>
        <p:nvPicPr>
          <p:cNvPr id="22" name="Picture 21">
            <a:extLst>
              <a:ext uri="{FF2B5EF4-FFF2-40B4-BE49-F238E27FC236}">
                <a16:creationId xmlns:a16="http://schemas.microsoft.com/office/drawing/2014/main" id="{5482EEFB-4549-337A-448F-FD21352724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46785" y="1436639"/>
            <a:ext cx="1887949" cy="457200"/>
          </a:xfrm>
          <a:prstGeom prst="rect">
            <a:avLst/>
          </a:prstGeom>
          <a:ln>
            <a:noFill/>
          </a:ln>
        </p:spPr>
      </p:pic>
      <p:pic>
        <p:nvPicPr>
          <p:cNvPr id="23" name="Picture 22">
            <a:extLst>
              <a:ext uri="{FF2B5EF4-FFF2-40B4-BE49-F238E27FC236}">
                <a16:creationId xmlns:a16="http://schemas.microsoft.com/office/drawing/2014/main" id="{20CD10DA-5B2A-BF69-C10F-1EAB0C0F37FC}"/>
              </a:ext>
            </a:extLst>
          </p:cNvPr>
          <p:cNvPicPr>
            <a:picLocks noChangeAspect="1"/>
          </p:cNvPicPr>
          <p:nvPr/>
        </p:nvPicPr>
        <p:blipFill>
          <a:blip r:embed="rId11"/>
          <a:stretch>
            <a:fillRect/>
          </a:stretch>
        </p:blipFill>
        <p:spPr>
          <a:xfrm>
            <a:off x="2682244" y="1670997"/>
            <a:ext cx="1335140" cy="237765"/>
          </a:xfrm>
          <a:prstGeom prst="rect">
            <a:avLst/>
          </a:prstGeom>
        </p:spPr>
      </p:pic>
      <p:pic>
        <p:nvPicPr>
          <p:cNvPr id="24" name="Picture 2">
            <a:extLst>
              <a:ext uri="{FF2B5EF4-FFF2-40B4-BE49-F238E27FC236}">
                <a16:creationId xmlns:a16="http://schemas.microsoft.com/office/drawing/2014/main" id="{933A60D8-ADB5-08A4-0BE2-70D4E64CC15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1519" t="3756" r="5318" b="7878"/>
          <a:stretch/>
        </p:blipFill>
        <p:spPr bwMode="auto">
          <a:xfrm>
            <a:off x="2765313" y="3107763"/>
            <a:ext cx="1522624" cy="95169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1930D8AC-5D92-FA73-4749-E3FB7E81E14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05065" y="2526671"/>
            <a:ext cx="2352677" cy="32657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13655623-B50F-8D02-E98F-E0B7D816CC2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09545" y="1374545"/>
            <a:ext cx="769441" cy="769441"/>
          </a:xfrm>
          <a:prstGeom prst="rect">
            <a:avLst/>
          </a:prstGeom>
          <a:ln>
            <a:noFill/>
          </a:ln>
        </p:spPr>
      </p:pic>
      <p:pic>
        <p:nvPicPr>
          <p:cNvPr id="29" name="Picture 28">
            <a:extLst>
              <a:ext uri="{FF2B5EF4-FFF2-40B4-BE49-F238E27FC236}">
                <a16:creationId xmlns:a16="http://schemas.microsoft.com/office/drawing/2014/main" id="{89B2DAFE-F4AE-EA0E-F1DA-75728D911F0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5317" y="2326601"/>
            <a:ext cx="1346637" cy="734120"/>
          </a:xfrm>
          <a:prstGeom prst="rect">
            <a:avLst/>
          </a:prstGeom>
          <a:ln>
            <a:noFill/>
          </a:ln>
        </p:spPr>
      </p:pic>
      <p:pic>
        <p:nvPicPr>
          <p:cNvPr id="30" name="Picture 29">
            <a:extLst>
              <a:ext uri="{FF2B5EF4-FFF2-40B4-BE49-F238E27FC236}">
                <a16:creationId xmlns:a16="http://schemas.microsoft.com/office/drawing/2014/main" id="{B9BBF04E-5EEF-EFAB-F683-3B3BE7F81FEA}"/>
              </a:ext>
            </a:extLst>
          </p:cNvPr>
          <p:cNvPicPr>
            <a:picLocks noChangeAspect="1"/>
          </p:cNvPicPr>
          <p:nvPr/>
        </p:nvPicPr>
        <p:blipFill rotWithShape="1">
          <a:blip r:embed="rId16">
            <a:extLst>
              <a:ext uri="{28A0092B-C50C-407E-A947-70E740481C1C}">
                <a14:useLocalDpi xmlns:a14="http://schemas.microsoft.com/office/drawing/2010/main" val="0"/>
              </a:ext>
            </a:extLst>
          </a:blip>
          <a:srcRect l="19002" t="33785" r="18742" b="33313"/>
          <a:stretch/>
        </p:blipFill>
        <p:spPr>
          <a:xfrm>
            <a:off x="7327554" y="3339521"/>
            <a:ext cx="1760251" cy="581433"/>
          </a:xfrm>
          <a:prstGeom prst="rect">
            <a:avLst/>
          </a:prstGeom>
          <a:ln>
            <a:noFill/>
          </a:ln>
        </p:spPr>
      </p:pic>
      <p:pic>
        <p:nvPicPr>
          <p:cNvPr id="31" name="Picture 30">
            <a:extLst>
              <a:ext uri="{FF2B5EF4-FFF2-40B4-BE49-F238E27FC236}">
                <a16:creationId xmlns:a16="http://schemas.microsoft.com/office/drawing/2014/main" id="{34AC1097-5240-4AA5-CA5C-CDFA5093670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09231" y="2264333"/>
            <a:ext cx="1743758" cy="708739"/>
          </a:xfrm>
          <a:prstGeom prst="rect">
            <a:avLst/>
          </a:prstGeom>
          <a:ln>
            <a:noFill/>
          </a:ln>
        </p:spPr>
      </p:pic>
      <p:pic>
        <p:nvPicPr>
          <p:cNvPr id="32" name="Picture 31">
            <a:extLst>
              <a:ext uri="{FF2B5EF4-FFF2-40B4-BE49-F238E27FC236}">
                <a16:creationId xmlns:a16="http://schemas.microsoft.com/office/drawing/2014/main" id="{CB7463AC-E312-9009-99D7-89DAABF0433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047922" y="5224561"/>
            <a:ext cx="1513050" cy="659886"/>
          </a:xfrm>
          <a:prstGeom prst="rect">
            <a:avLst/>
          </a:prstGeom>
        </p:spPr>
      </p:pic>
      <p:pic>
        <p:nvPicPr>
          <p:cNvPr id="33" name="Picture 32" descr="Logo&#10;&#10;Description automatically generated">
            <a:extLst>
              <a:ext uri="{FF2B5EF4-FFF2-40B4-BE49-F238E27FC236}">
                <a16:creationId xmlns:a16="http://schemas.microsoft.com/office/drawing/2014/main" id="{C8AE2211-C4AA-F13E-6AC9-61F1BFFBBBE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305428" y="2323941"/>
            <a:ext cx="1534814" cy="706822"/>
          </a:xfrm>
          <a:prstGeom prst="rect">
            <a:avLst/>
          </a:prstGeom>
          <a:ln>
            <a:noFill/>
          </a:ln>
        </p:spPr>
      </p:pic>
      <p:pic>
        <p:nvPicPr>
          <p:cNvPr id="34" name="Picture 33" descr="Logo&#10;&#10;Description automatically generated with medium confidence">
            <a:extLst>
              <a:ext uri="{FF2B5EF4-FFF2-40B4-BE49-F238E27FC236}">
                <a16:creationId xmlns:a16="http://schemas.microsoft.com/office/drawing/2014/main" id="{FBB55F83-B0FA-8C2D-2911-CFBFD0010F7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014067" y="5966737"/>
            <a:ext cx="1534225" cy="811928"/>
          </a:xfrm>
          <a:prstGeom prst="rect">
            <a:avLst/>
          </a:prstGeom>
        </p:spPr>
      </p:pic>
      <p:pic>
        <p:nvPicPr>
          <p:cNvPr id="35" name="Picture 34" descr="Shape&#10;&#10;Description automatically generated with low confidence">
            <a:extLst>
              <a:ext uri="{FF2B5EF4-FFF2-40B4-BE49-F238E27FC236}">
                <a16:creationId xmlns:a16="http://schemas.microsoft.com/office/drawing/2014/main" id="{34E81BD7-EC5B-EE16-210B-9227C511349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260378" y="5228262"/>
            <a:ext cx="1517623" cy="665544"/>
          </a:xfrm>
          <a:prstGeom prst="rect">
            <a:avLst/>
          </a:prstGeom>
        </p:spPr>
      </p:pic>
      <p:pic>
        <p:nvPicPr>
          <p:cNvPr id="36" name="Picture 35" descr="Logo&#10;&#10;Description automatically generated">
            <a:extLst>
              <a:ext uri="{FF2B5EF4-FFF2-40B4-BE49-F238E27FC236}">
                <a16:creationId xmlns:a16="http://schemas.microsoft.com/office/drawing/2014/main" id="{53AE9849-981E-355A-02E3-5052C0B7438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574206" y="6320482"/>
            <a:ext cx="1849803" cy="461318"/>
          </a:xfrm>
          <a:prstGeom prst="rect">
            <a:avLst/>
          </a:prstGeom>
        </p:spPr>
      </p:pic>
      <p:pic>
        <p:nvPicPr>
          <p:cNvPr id="37" name="Picture 36" descr="A picture containing text&#10;&#10;Description automatically generated">
            <a:extLst>
              <a:ext uri="{FF2B5EF4-FFF2-40B4-BE49-F238E27FC236}">
                <a16:creationId xmlns:a16="http://schemas.microsoft.com/office/drawing/2014/main" id="{8373B9D7-57E2-FEFB-9B3A-5A432A63528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92038" y="4384296"/>
            <a:ext cx="2391650" cy="431618"/>
          </a:xfrm>
          <a:prstGeom prst="rect">
            <a:avLst/>
          </a:prstGeom>
        </p:spPr>
      </p:pic>
      <p:pic>
        <p:nvPicPr>
          <p:cNvPr id="39" name="Picture 38" descr="A red and white logo&#10;&#10;Description automatically generated with medium confidence">
            <a:extLst>
              <a:ext uri="{FF2B5EF4-FFF2-40B4-BE49-F238E27FC236}">
                <a16:creationId xmlns:a16="http://schemas.microsoft.com/office/drawing/2014/main" id="{EC641832-3451-7F24-6F3B-164178FC379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811389" y="6161894"/>
            <a:ext cx="1573277" cy="508974"/>
          </a:xfrm>
          <a:prstGeom prst="rect">
            <a:avLst/>
          </a:prstGeom>
        </p:spPr>
      </p:pic>
      <p:pic>
        <p:nvPicPr>
          <p:cNvPr id="41" name="Picture 40" descr="A picture containing text, outdoor, sign&#10;&#10;Description automatically generated">
            <a:extLst>
              <a:ext uri="{FF2B5EF4-FFF2-40B4-BE49-F238E27FC236}">
                <a16:creationId xmlns:a16="http://schemas.microsoft.com/office/drawing/2014/main" id="{9923B91B-E3E7-6365-3109-93FA285D670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79768" y="1525170"/>
            <a:ext cx="2133600" cy="609600"/>
          </a:xfrm>
          <a:prstGeom prst="rect">
            <a:avLst/>
          </a:prstGeom>
        </p:spPr>
      </p:pic>
      <p:pic>
        <p:nvPicPr>
          <p:cNvPr id="43" name="Picture 42" descr="Icon&#10;&#10;Description automatically generated">
            <a:extLst>
              <a:ext uri="{FF2B5EF4-FFF2-40B4-BE49-F238E27FC236}">
                <a16:creationId xmlns:a16="http://schemas.microsoft.com/office/drawing/2014/main" id="{2AA20173-6840-1C63-021C-378479B6C3B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312331" y="1574359"/>
            <a:ext cx="1577723" cy="404949"/>
          </a:xfrm>
          <a:prstGeom prst="rect">
            <a:avLst/>
          </a:prstGeom>
        </p:spPr>
      </p:pic>
      <p:pic>
        <p:nvPicPr>
          <p:cNvPr id="45" name="Picture 44" descr="A picture containing chart&#10;&#10;Description automatically generated">
            <a:extLst>
              <a:ext uri="{FF2B5EF4-FFF2-40B4-BE49-F238E27FC236}">
                <a16:creationId xmlns:a16="http://schemas.microsoft.com/office/drawing/2014/main" id="{AE1D8D82-C606-BB72-C89C-BFC481DEA4D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305767" y="5075588"/>
            <a:ext cx="1068863" cy="801244"/>
          </a:xfrm>
          <a:prstGeom prst="rect">
            <a:avLst/>
          </a:prstGeom>
        </p:spPr>
      </p:pic>
      <p:pic>
        <p:nvPicPr>
          <p:cNvPr id="4" name="Picture 3" descr="A black text with a white background&#10;&#10;AI-generated content may be incorrect.">
            <a:extLst>
              <a:ext uri="{FF2B5EF4-FFF2-40B4-BE49-F238E27FC236}">
                <a16:creationId xmlns:a16="http://schemas.microsoft.com/office/drawing/2014/main" id="{D570F588-38C5-1800-063B-4E3B021F75D8}"/>
              </a:ext>
            </a:extLst>
          </p:cNvPr>
          <p:cNvPicPr>
            <a:picLocks noChangeAspect="1"/>
          </p:cNvPicPr>
          <p:nvPr/>
        </p:nvPicPr>
        <p:blipFill>
          <a:blip r:embed="rId28"/>
          <a:stretch>
            <a:fillRect/>
          </a:stretch>
        </p:blipFill>
        <p:spPr>
          <a:xfrm>
            <a:off x="9546754" y="1411896"/>
            <a:ext cx="2664683" cy="731881"/>
          </a:xfrm>
          <a:prstGeom prst="rect">
            <a:avLst/>
          </a:prstGeom>
        </p:spPr>
      </p:pic>
      <p:pic>
        <p:nvPicPr>
          <p:cNvPr id="6" name="Picture 5" descr="A purple background with white text&#10;&#10;AI-generated content may be incorrect.">
            <a:extLst>
              <a:ext uri="{FF2B5EF4-FFF2-40B4-BE49-F238E27FC236}">
                <a16:creationId xmlns:a16="http://schemas.microsoft.com/office/drawing/2014/main" id="{2C1E6913-FC9E-DD4D-733A-85DA98EE0299}"/>
              </a:ext>
            </a:extLst>
          </p:cNvPr>
          <p:cNvPicPr>
            <a:picLocks noChangeAspect="1"/>
          </p:cNvPicPr>
          <p:nvPr/>
        </p:nvPicPr>
        <p:blipFill>
          <a:blip r:embed="rId29"/>
          <a:stretch>
            <a:fillRect/>
          </a:stretch>
        </p:blipFill>
        <p:spPr>
          <a:xfrm>
            <a:off x="284890" y="3316778"/>
            <a:ext cx="2151622" cy="530057"/>
          </a:xfrm>
          <a:prstGeom prst="rect">
            <a:avLst/>
          </a:prstGeom>
        </p:spPr>
      </p:pic>
      <p:pic>
        <p:nvPicPr>
          <p:cNvPr id="9" name="Picture 8" descr="A close-up of a logo&#10;&#10;AI-generated content may be incorrect.">
            <a:extLst>
              <a:ext uri="{FF2B5EF4-FFF2-40B4-BE49-F238E27FC236}">
                <a16:creationId xmlns:a16="http://schemas.microsoft.com/office/drawing/2014/main" id="{A2513138-A511-9928-C2D5-E25C674FB7EE}"/>
              </a:ext>
            </a:extLst>
          </p:cNvPr>
          <p:cNvPicPr>
            <a:picLocks noChangeAspect="1"/>
          </p:cNvPicPr>
          <p:nvPr/>
        </p:nvPicPr>
        <p:blipFill>
          <a:blip r:embed="rId30"/>
          <a:stretch>
            <a:fillRect/>
          </a:stretch>
        </p:blipFill>
        <p:spPr>
          <a:xfrm>
            <a:off x="6096773" y="2260649"/>
            <a:ext cx="1666619" cy="795209"/>
          </a:xfrm>
          <a:prstGeom prst="rect">
            <a:avLst/>
          </a:prstGeom>
          <a:ln>
            <a:noFill/>
          </a:ln>
        </p:spPr>
      </p:pic>
      <p:pic>
        <p:nvPicPr>
          <p:cNvPr id="10" name="Picture 9" descr="A blue and black logo&#10;&#10;AI-generated content may be incorrect.">
            <a:extLst>
              <a:ext uri="{FF2B5EF4-FFF2-40B4-BE49-F238E27FC236}">
                <a16:creationId xmlns:a16="http://schemas.microsoft.com/office/drawing/2014/main" id="{9805B27A-3AC9-182E-273B-331B1AEA555B}"/>
              </a:ext>
            </a:extLst>
          </p:cNvPr>
          <p:cNvPicPr>
            <a:picLocks noChangeAspect="1"/>
          </p:cNvPicPr>
          <p:nvPr/>
        </p:nvPicPr>
        <p:blipFill>
          <a:blip r:embed="rId31"/>
          <a:stretch>
            <a:fillRect/>
          </a:stretch>
        </p:blipFill>
        <p:spPr>
          <a:xfrm rot="-10800000" flipH="1" flipV="1">
            <a:off x="3212951" y="4252515"/>
            <a:ext cx="1315917" cy="557461"/>
          </a:xfrm>
          <a:prstGeom prst="rect">
            <a:avLst/>
          </a:prstGeom>
        </p:spPr>
      </p:pic>
      <p:pic>
        <p:nvPicPr>
          <p:cNvPr id="12" name="Picture 11">
            <a:extLst>
              <a:ext uri="{FF2B5EF4-FFF2-40B4-BE49-F238E27FC236}">
                <a16:creationId xmlns:a16="http://schemas.microsoft.com/office/drawing/2014/main" id="{2AE79568-737C-5A35-374F-DCEB6ED8993E}"/>
              </a:ext>
            </a:extLst>
          </p:cNvPr>
          <p:cNvPicPr>
            <a:picLocks noChangeAspect="1"/>
          </p:cNvPicPr>
          <p:nvPr/>
        </p:nvPicPr>
        <p:blipFill>
          <a:blip r:embed="rId32"/>
          <a:stretch>
            <a:fillRect/>
          </a:stretch>
        </p:blipFill>
        <p:spPr>
          <a:xfrm>
            <a:off x="9138851" y="5299640"/>
            <a:ext cx="2759675" cy="360147"/>
          </a:xfrm>
          <a:prstGeom prst="rect">
            <a:avLst/>
          </a:prstGeom>
          <a:ln>
            <a:noFill/>
          </a:ln>
        </p:spPr>
      </p:pic>
    </p:spTree>
    <p:extLst>
      <p:ext uri="{BB962C8B-B14F-4D97-AF65-F5344CB8AC3E}">
        <p14:creationId xmlns:p14="http://schemas.microsoft.com/office/powerpoint/2010/main" val="3838702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762DFA-A576-DF8B-5645-35A6A88B928F}"/>
              </a:ext>
            </a:extLst>
          </p:cNvPr>
          <p:cNvSpPr>
            <a:spLocks noGrp="1"/>
          </p:cNvSpPr>
          <p:nvPr>
            <p:ph type="title"/>
          </p:nvPr>
        </p:nvSpPr>
        <p:spPr>
          <a:xfrm>
            <a:off x="500564" y="0"/>
            <a:ext cx="10834396" cy="1325563"/>
          </a:xfrm>
        </p:spPr>
        <p:txBody>
          <a:bodyPr>
            <a:normAutofit/>
          </a:bodyPr>
          <a:lstStyle/>
          <a:p>
            <a:r>
              <a:rPr lang="en-US" sz="4000">
                <a:solidFill>
                  <a:schemeClr val="accent1"/>
                </a:solidFill>
                <a:latin typeface="Tahoma"/>
                <a:ea typeface="Tahoma"/>
                <a:cs typeface="Tahoma"/>
              </a:rPr>
              <a:t>About the HBA</a:t>
            </a:r>
          </a:p>
        </p:txBody>
      </p:sp>
      <p:sp>
        <p:nvSpPr>
          <p:cNvPr id="7" name="Text Placeholder 6">
            <a:extLst>
              <a:ext uri="{FF2B5EF4-FFF2-40B4-BE49-F238E27FC236}">
                <a16:creationId xmlns:a16="http://schemas.microsoft.com/office/drawing/2014/main" id="{65678280-6647-DDF4-E6A5-32B9F41F872E}"/>
              </a:ext>
            </a:extLst>
          </p:cNvPr>
          <p:cNvSpPr>
            <a:spLocks noGrp="1"/>
          </p:cNvSpPr>
          <p:nvPr>
            <p:ph type="body" sz="quarter" idx="10"/>
          </p:nvPr>
        </p:nvSpPr>
        <p:spPr>
          <a:xfrm>
            <a:off x="500647" y="1102877"/>
            <a:ext cx="10834688" cy="3491577"/>
          </a:xfrm>
        </p:spPr>
        <p:txBody>
          <a:bodyPr vert="horz" lIns="91440" tIns="45720" rIns="91440" bIns="45720" rtlCol="0" anchor="t">
            <a:noAutofit/>
          </a:bodyPr>
          <a:lstStyle/>
          <a:p>
            <a:pPr marL="0" indent="0">
              <a:lnSpc>
                <a:spcPct val="120000"/>
              </a:lnSpc>
              <a:spcBef>
                <a:spcPts val="0"/>
              </a:spcBef>
              <a:buNone/>
            </a:pPr>
            <a:r>
              <a:rPr lang="en-US" sz="1400" dirty="0">
                <a:solidFill>
                  <a:schemeClr val="tx1">
                    <a:lumMod val="49000"/>
                  </a:schemeClr>
                </a:solidFill>
                <a:latin typeface="Tahoma"/>
                <a:ea typeface="Tahoma"/>
                <a:cs typeface="Tahoma"/>
              </a:rPr>
              <a:t>Founded in 1977, the Healthcare Businesswomen's Association (HBA) was born out of a bold vision by five visionary leaders who recognized the critical need for women in healthcare to connect, share industry insights, and cultivate career growth through mentorship and mutual support. Starting from informal meetings, their shared vision quickly blossomed into a robust community, laying the groundwork for the establishment of the HBA.</a:t>
            </a:r>
          </a:p>
          <a:p>
            <a:pPr marL="0" indent="0">
              <a:lnSpc>
                <a:spcPct val="120000"/>
              </a:lnSpc>
              <a:spcBef>
                <a:spcPts val="0"/>
              </a:spcBef>
              <a:buNone/>
            </a:pPr>
            <a:endParaRPr lang="en-US" sz="1400">
              <a:solidFill>
                <a:schemeClr val="tx1">
                  <a:lumMod val="49000"/>
                </a:schemeClr>
              </a:solidFill>
            </a:endParaRPr>
          </a:p>
          <a:p>
            <a:pPr marL="0" indent="0">
              <a:lnSpc>
                <a:spcPct val="120000"/>
              </a:lnSpc>
              <a:spcBef>
                <a:spcPts val="0"/>
              </a:spcBef>
              <a:buNone/>
            </a:pPr>
            <a:r>
              <a:rPr lang="en-US" sz="1400" dirty="0">
                <a:solidFill>
                  <a:schemeClr val="tx1">
                    <a:lumMod val="49000"/>
                  </a:schemeClr>
                </a:solidFill>
                <a:latin typeface="Tahoma"/>
                <a:ea typeface="Tahoma"/>
                <a:cs typeface="Tahoma"/>
              </a:rPr>
              <a:t>Today, nearly half a century later, the HBA stands as a </a:t>
            </a:r>
            <a:r>
              <a:rPr lang="en-US" sz="1400" i="1" dirty="0">
                <a:solidFill>
                  <a:schemeClr val="tx1">
                    <a:lumMod val="49000"/>
                  </a:schemeClr>
                </a:solidFill>
                <a:latin typeface="Tahoma"/>
                <a:ea typeface="Tahoma"/>
                <a:cs typeface="Tahoma"/>
              </a:rPr>
              <a:t>United Force for Change</a:t>
            </a:r>
            <a:r>
              <a:rPr lang="en-US" sz="1400" dirty="0">
                <a:solidFill>
                  <a:schemeClr val="tx1">
                    <a:lumMod val="49000"/>
                  </a:schemeClr>
                </a:solidFill>
                <a:latin typeface="Tahoma"/>
                <a:ea typeface="Tahoma"/>
                <a:cs typeface="Tahoma"/>
              </a:rPr>
              <a:t>. As a global leadership accelerator, talent pipeline, and business growth partner for the healthcare industry, the HBA connects diverse professionals—women and men from every facet of healthcare and life sciences—in a network unified by purpose. Our members collaborate across disciplines and continents, driving strategic advocacy and offering unparalleled opportunities for executive development and tangible business results. </a:t>
            </a:r>
            <a:br>
              <a:rPr lang="en-US" sz="1400" dirty="0">
                <a:latin typeface="Tahoma"/>
                <a:ea typeface="Tahoma"/>
                <a:cs typeface="Tahoma"/>
              </a:rPr>
            </a:br>
            <a:endParaRPr lang="en-US" sz="1400">
              <a:solidFill>
                <a:schemeClr val="tx1">
                  <a:lumMod val="49000"/>
                </a:schemeClr>
              </a:solidFill>
              <a:latin typeface="Tahoma"/>
              <a:ea typeface="Tahoma"/>
              <a:cs typeface="Tahoma"/>
            </a:endParaRPr>
          </a:p>
          <a:p>
            <a:pPr marL="0" indent="0">
              <a:lnSpc>
                <a:spcPct val="120000"/>
              </a:lnSpc>
              <a:spcBef>
                <a:spcPts val="0"/>
              </a:spcBef>
              <a:buNone/>
            </a:pPr>
            <a:r>
              <a:rPr lang="en-US" sz="1400" dirty="0">
                <a:solidFill>
                  <a:schemeClr val="tx1">
                    <a:lumMod val="49000"/>
                  </a:schemeClr>
                </a:solidFill>
                <a:latin typeface="Tahoma"/>
                <a:ea typeface="Tahoma"/>
                <a:cs typeface="Tahoma"/>
              </a:rPr>
              <a:t>The Healthcare Businesswomen’s Association has pursued its mission of furthering the advancement and impact of women in the business of healthcare. That mission is just as relevant now as it was 50 years ago. Since its inception, HBA membership and programs have always been open to anyone who wants to become a member and join our </a:t>
            </a:r>
            <a:r>
              <a:rPr lang="en-US" sz="1400" i="1" dirty="0">
                <a:solidFill>
                  <a:schemeClr val="tx1">
                    <a:lumMod val="49000"/>
                  </a:schemeClr>
                </a:solidFill>
                <a:latin typeface="Tahoma"/>
                <a:ea typeface="Tahoma"/>
                <a:cs typeface="Tahoma"/>
              </a:rPr>
              <a:t>United Force for Change</a:t>
            </a:r>
            <a:r>
              <a:rPr lang="en-US" sz="1400" dirty="0">
                <a:solidFill>
                  <a:schemeClr val="tx1">
                    <a:lumMod val="49000"/>
                  </a:schemeClr>
                </a:solidFill>
                <a:latin typeface="Tahoma"/>
                <a:ea typeface="Tahoma"/>
                <a:cs typeface="Tahoma"/>
              </a:rPr>
              <a:t>. </a:t>
            </a:r>
            <a:endParaRPr lang="en-US" dirty="0">
              <a:solidFill>
                <a:schemeClr val="tx1">
                  <a:lumMod val="49000"/>
                </a:schemeClr>
              </a:solidFill>
            </a:endParaRPr>
          </a:p>
          <a:p>
            <a:pPr marL="0" indent="0">
              <a:lnSpc>
                <a:spcPct val="120000"/>
              </a:lnSpc>
              <a:spcBef>
                <a:spcPts val="0"/>
              </a:spcBef>
              <a:buNone/>
            </a:pPr>
            <a:endParaRPr lang="en-US" sz="1400">
              <a:solidFill>
                <a:schemeClr val="tx1">
                  <a:lumMod val="75000"/>
                </a:schemeClr>
              </a:solidFill>
            </a:endParaRPr>
          </a:p>
          <a:p>
            <a:pPr marL="0" indent="0">
              <a:lnSpc>
                <a:spcPct val="120000"/>
              </a:lnSpc>
              <a:spcBef>
                <a:spcPts val="0"/>
              </a:spcBef>
              <a:buNone/>
            </a:pPr>
            <a:endParaRPr lang="en-US" sz="1400" b="1">
              <a:solidFill>
                <a:srgbClr val="424344"/>
              </a:solidFill>
            </a:endParaRPr>
          </a:p>
          <a:p>
            <a:pPr>
              <a:lnSpc>
                <a:spcPct val="120000"/>
              </a:lnSpc>
              <a:spcBef>
                <a:spcPts val="0"/>
              </a:spcBef>
            </a:pPr>
            <a:endParaRPr lang="en-US" sz="1400">
              <a:solidFill>
                <a:srgbClr val="58595B"/>
              </a:solidFill>
            </a:endParaRPr>
          </a:p>
        </p:txBody>
      </p:sp>
    </p:spTree>
    <p:extLst>
      <p:ext uri="{BB962C8B-B14F-4D97-AF65-F5344CB8AC3E}">
        <p14:creationId xmlns:p14="http://schemas.microsoft.com/office/powerpoint/2010/main" val="28771600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2B410-D29D-142F-F2CF-B20E92BA023B}"/>
              </a:ext>
            </a:extLst>
          </p:cNvPr>
          <p:cNvSpPr>
            <a:spLocks noGrp="1"/>
          </p:cNvSpPr>
          <p:nvPr>
            <p:ph type="title"/>
          </p:nvPr>
        </p:nvSpPr>
        <p:spPr/>
        <p:txBody>
          <a:bodyPr/>
          <a:lstStyle/>
          <a:p>
            <a:r>
              <a:rPr lang="en-US">
                <a:latin typeface="Tahoma"/>
                <a:ea typeface="Tahoma"/>
                <a:cs typeface="Tahoma"/>
              </a:rPr>
              <a:t>Corporate Partner Packages</a:t>
            </a:r>
            <a:endParaRPr lang="en-US"/>
          </a:p>
        </p:txBody>
      </p:sp>
      <p:sp>
        <p:nvSpPr>
          <p:cNvPr id="3" name="Text Placeholder 2">
            <a:extLst>
              <a:ext uri="{FF2B5EF4-FFF2-40B4-BE49-F238E27FC236}">
                <a16:creationId xmlns:a16="http://schemas.microsoft.com/office/drawing/2014/main" id="{E06F9B79-A7A9-F422-1663-89381F26FF0B}"/>
              </a:ext>
            </a:extLst>
          </p:cNvPr>
          <p:cNvSpPr>
            <a:spLocks noGrp="1"/>
          </p:cNvSpPr>
          <p:nvPr>
            <p:ph type="body" sz="quarter" idx="10"/>
          </p:nvPr>
        </p:nvSpPr>
        <p:spPr>
          <a:xfrm>
            <a:off x="5319139" y="2277475"/>
            <a:ext cx="6353749" cy="3793125"/>
          </a:xfrm>
        </p:spPr>
        <p:txBody>
          <a:bodyPr vert="horz" lIns="91440" tIns="45720" rIns="91440" bIns="45720" rtlCol="0" anchor="t">
            <a:normAutofit/>
          </a:bodyPr>
          <a:lstStyle/>
          <a:p>
            <a:r>
              <a:rPr lang="en-US" sz="2600">
                <a:solidFill>
                  <a:schemeClr val="tx1">
                    <a:lumMod val="49000"/>
                  </a:schemeClr>
                </a:solidFill>
                <a:latin typeface="Tahoma"/>
                <a:ea typeface="Tahoma"/>
                <a:cs typeface="Tahoma"/>
              </a:rPr>
              <a:t>The HBA's Corporate Partner offerings are thoughtfully designed to align with the priorities of healthcare and life sciences organizations of all sizes.</a:t>
            </a:r>
            <a:br>
              <a:rPr lang="en-US" sz="2600">
                <a:latin typeface="Tahoma"/>
                <a:ea typeface="Tahoma"/>
                <a:cs typeface="Tahoma"/>
              </a:rPr>
            </a:br>
            <a:endParaRPr lang="en-US" sz="2600"/>
          </a:p>
          <a:p>
            <a:r>
              <a:rPr lang="en-US" sz="2600">
                <a:solidFill>
                  <a:schemeClr val="tx1">
                    <a:lumMod val="49000"/>
                  </a:schemeClr>
                </a:solidFill>
                <a:latin typeface="Tahoma"/>
                <a:ea typeface="Tahoma"/>
                <a:cs typeface="Tahoma"/>
              </a:rPr>
              <a:t>Explore the right path for your company by contacting:</a:t>
            </a:r>
            <a:r>
              <a:rPr lang="en-US" sz="2600">
                <a:latin typeface="Tahoma"/>
                <a:ea typeface="Tahoma"/>
                <a:cs typeface="Tahoma"/>
              </a:rPr>
              <a:t> </a:t>
            </a:r>
            <a:r>
              <a:rPr lang="en-US" sz="2600">
                <a:latin typeface="Tahoma"/>
                <a:ea typeface="Tahoma"/>
                <a:cs typeface="Tahoma"/>
                <a:hlinkClick r:id="rId2"/>
              </a:rPr>
              <a:t>CorporatePartners@HBAnet.org</a:t>
            </a:r>
            <a:r>
              <a:rPr lang="en-US" sz="2600">
                <a:latin typeface="Tahoma"/>
                <a:ea typeface="Tahoma"/>
                <a:cs typeface="Tahoma"/>
              </a:rPr>
              <a:t>.</a:t>
            </a:r>
          </a:p>
          <a:p>
            <a:endParaRPr lang="en-US"/>
          </a:p>
        </p:txBody>
      </p:sp>
    </p:spTree>
    <p:extLst>
      <p:ext uri="{BB962C8B-B14F-4D97-AF65-F5344CB8AC3E}">
        <p14:creationId xmlns:p14="http://schemas.microsoft.com/office/powerpoint/2010/main" val="12393453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0C474C-B533-10C2-FEAB-486C8D942DD9}"/>
              </a:ext>
            </a:extLst>
          </p:cNvPr>
          <p:cNvSpPr>
            <a:spLocks noGrp="1"/>
          </p:cNvSpPr>
          <p:nvPr>
            <p:ph type="body" sz="quarter" idx="10"/>
          </p:nvPr>
        </p:nvSpPr>
        <p:spPr>
          <a:xfrm>
            <a:off x="1767083" y="4829234"/>
            <a:ext cx="8653463" cy="612563"/>
          </a:xfrm>
        </p:spPr>
        <p:txBody>
          <a:bodyPr>
            <a:normAutofit/>
          </a:bodyPr>
          <a:lstStyle/>
          <a:p>
            <a:r>
              <a:rPr lang="en-US" sz="2200" b="1" i="1">
                <a:solidFill>
                  <a:schemeClr val="bg1"/>
                </a:solidFill>
                <a:ea typeface="Tahoma"/>
                <a:cs typeface="Tahoma"/>
              </a:rPr>
              <a:t>Please contact </a:t>
            </a:r>
            <a:r>
              <a:rPr lang="en-US" sz="2200" b="1" i="1">
                <a:solidFill>
                  <a:schemeClr val="bg1"/>
                </a:solidFill>
                <a:ea typeface="Tahoma"/>
                <a:cs typeface="Tahoma"/>
                <a:hlinkClick r:id="rId2">
                  <a:extLst>
                    <a:ext uri="{A12FA001-AC4F-418D-AE19-62706E023703}">
                      <ahyp:hlinkClr xmlns:ahyp="http://schemas.microsoft.com/office/drawing/2018/hyperlinkcolor" val="tx"/>
                    </a:ext>
                  </a:extLst>
                </a:hlinkClick>
              </a:rPr>
              <a:t>HBA@HBAnet.org</a:t>
            </a:r>
            <a:r>
              <a:rPr lang="en-US" sz="2200" b="1" i="1">
                <a:solidFill>
                  <a:schemeClr val="bg1"/>
                </a:solidFill>
                <a:ea typeface="Tahoma"/>
                <a:cs typeface="Tahoma"/>
              </a:rPr>
              <a:t> with questions</a:t>
            </a:r>
          </a:p>
        </p:txBody>
      </p:sp>
    </p:spTree>
    <p:extLst>
      <p:ext uri="{BB962C8B-B14F-4D97-AF65-F5344CB8AC3E}">
        <p14:creationId xmlns:p14="http://schemas.microsoft.com/office/powerpoint/2010/main" val="3466532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women sitting on chairs in a room&#10;&#10;Description automatically generated">
            <a:extLst>
              <a:ext uri="{FF2B5EF4-FFF2-40B4-BE49-F238E27FC236}">
                <a16:creationId xmlns:a16="http://schemas.microsoft.com/office/drawing/2014/main" id="{027BF1B6-C4A2-C29D-6928-3B3BAD6D0CD4}"/>
              </a:ext>
            </a:extLst>
          </p:cNvPr>
          <p:cNvPicPr>
            <a:picLocks noChangeAspect="1"/>
          </p:cNvPicPr>
          <p:nvPr/>
        </p:nvPicPr>
        <p:blipFill>
          <a:blip r:embed="rId2">
            <a:extLst>
              <a:ext uri="{28A0092B-C50C-407E-A947-70E740481C1C}">
                <a14:useLocalDpi xmlns:a14="http://schemas.microsoft.com/office/drawing/2010/main" val="0"/>
              </a:ext>
            </a:extLst>
          </a:blip>
          <a:srcRect t="19804" b="41720"/>
          <a:stretch/>
        </p:blipFill>
        <p:spPr>
          <a:xfrm>
            <a:off x="8778" y="-15626"/>
            <a:ext cx="12191999" cy="3134513"/>
          </a:xfrm>
          <a:prstGeom prst="rect">
            <a:avLst/>
          </a:prstGeom>
        </p:spPr>
      </p:pic>
      <p:sp>
        <p:nvSpPr>
          <p:cNvPr id="3" name="Rectangle 2">
            <a:extLst>
              <a:ext uri="{FF2B5EF4-FFF2-40B4-BE49-F238E27FC236}">
                <a16:creationId xmlns:a16="http://schemas.microsoft.com/office/drawing/2014/main" id="{25AD3ADA-6803-948D-7335-F8FFFEF25A94}"/>
              </a:ext>
            </a:extLst>
          </p:cNvPr>
          <p:cNvSpPr/>
          <p:nvPr/>
        </p:nvSpPr>
        <p:spPr>
          <a:xfrm>
            <a:off x="8778" y="-18613"/>
            <a:ext cx="12192000" cy="3143249"/>
          </a:xfrm>
          <a:prstGeom prst="rect">
            <a:avLst/>
          </a:prstGeom>
          <a:gradFill flip="none" rotWithShape="1">
            <a:gsLst>
              <a:gs pos="55000">
                <a:schemeClr val="accent1">
                  <a:alpha val="75000"/>
                </a:schemeClr>
              </a:gs>
              <a:gs pos="100000">
                <a:schemeClr val="accent3">
                  <a:alpha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itle 1">
            <a:extLst>
              <a:ext uri="{FF2B5EF4-FFF2-40B4-BE49-F238E27FC236}">
                <a16:creationId xmlns:a16="http://schemas.microsoft.com/office/drawing/2014/main" id="{F8DDD899-F898-6CC4-512D-ED83D2AE0D5A}"/>
              </a:ext>
            </a:extLst>
          </p:cNvPr>
          <p:cNvSpPr txBox="1">
            <a:spLocks/>
          </p:cNvSpPr>
          <p:nvPr/>
        </p:nvSpPr>
        <p:spPr>
          <a:xfrm>
            <a:off x="838200" y="923049"/>
            <a:ext cx="10515600" cy="893404"/>
          </a:xfrm>
          <a:prstGeom prst="rect">
            <a:avLst/>
          </a:prstGeom>
        </p:spPr>
        <p:txBody>
          <a:bodyPr vert="horz" lIns="0" tIns="0" rIns="0" bIns="0" rtlCol="0" anchor="t">
            <a:noAutofit/>
          </a:bodyPr>
          <a:lstStyle>
            <a:defPPr>
              <a:defRPr lang="en-US"/>
            </a:defPPr>
            <a:lvl1pPr marL="0" algn="l" defTabSz="914400" rtl="0" eaLnBrk="1" latinLnBrk="0" hangingPunct="1">
              <a:lnSpc>
                <a:spcPct val="90000"/>
              </a:lnSpc>
              <a:spcBef>
                <a:spcPct val="0"/>
              </a:spcBef>
              <a:buNone/>
              <a:defRPr sz="4000" b="1" kern="1200">
                <a:solidFill>
                  <a:schemeClr val="bg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pPr>
            <a:r>
              <a:rPr lang="en-US" sz="5400">
                <a:latin typeface="Tahoma"/>
                <a:ea typeface="Tahoma"/>
                <a:cs typeface="Tahoma"/>
              </a:rPr>
              <a:t>HBA History</a:t>
            </a:r>
          </a:p>
          <a:p>
            <a:endParaRPr lang="en-US"/>
          </a:p>
        </p:txBody>
      </p:sp>
      <p:sp>
        <p:nvSpPr>
          <p:cNvPr id="5" name="Rectangle 4">
            <a:extLst>
              <a:ext uri="{FF2B5EF4-FFF2-40B4-BE49-F238E27FC236}">
                <a16:creationId xmlns:a16="http://schemas.microsoft.com/office/drawing/2014/main" id="{86EF5B7B-43CD-F3C7-D892-D4BFFD816A87}"/>
              </a:ext>
            </a:extLst>
          </p:cNvPr>
          <p:cNvSpPr/>
          <p:nvPr/>
        </p:nvSpPr>
        <p:spPr>
          <a:xfrm>
            <a:off x="838200" y="1809749"/>
            <a:ext cx="10496550" cy="4626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b="1">
              <a:solidFill>
                <a:schemeClr val="bg1"/>
              </a:solidFill>
              <a:cs typeface="Segoe UI Semilight" panose="020B0402040204020203" pitchFamily="34" charset="0"/>
            </a:endParaRPr>
          </a:p>
        </p:txBody>
      </p:sp>
      <p:cxnSp>
        <p:nvCxnSpPr>
          <p:cNvPr id="6" name="Straight Connector 5">
            <a:extLst>
              <a:ext uri="{FF2B5EF4-FFF2-40B4-BE49-F238E27FC236}">
                <a16:creationId xmlns:a16="http://schemas.microsoft.com/office/drawing/2014/main" id="{D502FA02-5E86-0D74-5CFD-DB7D190308DF}"/>
              </a:ext>
            </a:extLst>
          </p:cNvPr>
          <p:cNvCxnSpPr>
            <a:cxnSpLocks/>
          </p:cNvCxnSpPr>
          <p:nvPr/>
        </p:nvCxnSpPr>
        <p:spPr>
          <a:xfrm>
            <a:off x="838200" y="1809749"/>
            <a:ext cx="104965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Arc 6">
            <a:extLst>
              <a:ext uri="{FF2B5EF4-FFF2-40B4-BE49-F238E27FC236}">
                <a16:creationId xmlns:a16="http://schemas.microsoft.com/office/drawing/2014/main" id="{4FD38D7F-0AE0-862D-9A58-8FE0F5E895CF}"/>
              </a:ext>
            </a:extLst>
          </p:cNvPr>
          <p:cNvSpPr/>
          <p:nvPr/>
        </p:nvSpPr>
        <p:spPr>
          <a:xfrm>
            <a:off x="914874" y="2439987"/>
            <a:ext cx="1298578" cy="1298576"/>
          </a:xfrm>
          <a:prstGeom prst="arc">
            <a:avLst>
              <a:gd name="adj1" fmla="val 10442674"/>
              <a:gd name="adj2" fmla="val 330580"/>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8" name="Arc 7">
            <a:extLst>
              <a:ext uri="{FF2B5EF4-FFF2-40B4-BE49-F238E27FC236}">
                <a16:creationId xmlns:a16="http://schemas.microsoft.com/office/drawing/2014/main" id="{6F1484AE-A745-E054-DA6B-C18AE04594B4}"/>
              </a:ext>
            </a:extLst>
          </p:cNvPr>
          <p:cNvSpPr/>
          <p:nvPr/>
        </p:nvSpPr>
        <p:spPr>
          <a:xfrm>
            <a:off x="2209685" y="2439987"/>
            <a:ext cx="1298578" cy="1298576"/>
          </a:xfrm>
          <a:prstGeom prst="arc">
            <a:avLst>
              <a:gd name="adj1" fmla="val 283983"/>
              <a:gd name="adj2" fmla="val 10502313"/>
            </a:avLst>
          </a:prstGeom>
          <a:noFill/>
          <a:ln w="317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9" name="Arc 8">
            <a:extLst>
              <a:ext uri="{FF2B5EF4-FFF2-40B4-BE49-F238E27FC236}">
                <a16:creationId xmlns:a16="http://schemas.microsoft.com/office/drawing/2014/main" id="{16B5E3E3-AD5F-27D0-898A-BC6EF320FD96}"/>
              </a:ext>
            </a:extLst>
          </p:cNvPr>
          <p:cNvSpPr/>
          <p:nvPr/>
        </p:nvSpPr>
        <p:spPr>
          <a:xfrm>
            <a:off x="3504496" y="2439987"/>
            <a:ext cx="1298578" cy="1298576"/>
          </a:xfrm>
          <a:prstGeom prst="arc">
            <a:avLst>
              <a:gd name="adj1" fmla="val 10557278"/>
              <a:gd name="adj2" fmla="val 308804"/>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0" name="Arc 9">
            <a:extLst>
              <a:ext uri="{FF2B5EF4-FFF2-40B4-BE49-F238E27FC236}">
                <a16:creationId xmlns:a16="http://schemas.microsoft.com/office/drawing/2014/main" id="{6A1881B3-B9CD-1DE2-86BE-0AA03A737D8E}"/>
              </a:ext>
            </a:extLst>
          </p:cNvPr>
          <p:cNvSpPr/>
          <p:nvPr/>
        </p:nvSpPr>
        <p:spPr>
          <a:xfrm>
            <a:off x="4799307" y="2439987"/>
            <a:ext cx="1298578" cy="1298576"/>
          </a:xfrm>
          <a:prstGeom prst="arc">
            <a:avLst>
              <a:gd name="adj1" fmla="val 299721"/>
              <a:gd name="adj2" fmla="val 10483309"/>
            </a:avLst>
          </a:prstGeom>
          <a:noFill/>
          <a:ln w="317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D">
              <a:solidFill>
                <a:prstClr val="white"/>
              </a:solidFill>
              <a:latin typeface="Palatino Linotype"/>
            </a:endParaRPr>
          </a:p>
        </p:txBody>
      </p:sp>
      <p:sp>
        <p:nvSpPr>
          <p:cNvPr id="11" name="Arc 10">
            <a:extLst>
              <a:ext uri="{FF2B5EF4-FFF2-40B4-BE49-F238E27FC236}">
                <a16:creationId xmlns:a16="http://schemas.microsoft.com/office/drawing/2014/main" id="{FE79C673-CA1D-2A45-2DDB-1109D78C6D62}"/>
              </a:ext>
            </a:extLst>
          </p:cNvPr>
          <p:cNvSpPr/>
          <p:nvPr/>
        </p:nvSpPr>
        <p:spPr>
          <a:xfrm>
            <a:off x="6094117" y="2439987"/>
            <a:ext cx="1298578" cy="1298576"/>
          </a:xfrm>
          <a:prstGeom prst="arc">
            <a:avLst>
              <a:gd name="adj1" fmla="val 10519092"/>
              <a:gd name="adj2" fmla="val 258961"/>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2" name="Arc 11">
            <a:extLst>
              <a:ext uri="{FF2B5EF4-FFF2-40B4-BE49-F238E27FC236}">
                <a16:creationId xmlns:a16="http://schemas.microsoft.com/office/drawing/2014/main" id="{B2A2A5A7-D7B3-524F-608D-B54FC01B8236}"/>
              </a:ext>
            </a:extLst>
          </p:cNvPr>
          <p:cNvSpPr/>
          <p:nvPr/>
        </p:nvSpPr>
        <p:spPr>
          <a:xfrm>
            <a:off x="7388928" y="2439987"/>
            <a:ext cx="1298578" cy="1298576"/>
          </a:xfrm>
          <a:prstGeom prst="arc">
            <a:avLst>
              <a:gd name="adj1" fmla="val 294569"/>
              <a:gd name="adj2" fmla="val 10532530"/>
            </a:avLst>
          </a:prstGeom>
          <a:noFill/>
          <a:ln w="317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D">
              <a:solidFill>
                <a:prstClr val="white"/>
              </a:solidFill>
              <a:latin typeface="Palatino Linotype"/>
            </a:endParaRPr>
          </a:p>
        </p:txBody>
      </p:sp>
      <p:sp>
        <p:nvSpPr>
          <p:cNvPr id="13" name="Arc 12">
            <a:extLst>
              <a:ext uri="{FF2B5EF4-FFF2-40B4-BE49-F238E27FC236}">
                <a16:creationId xmlns:a16="http://schemas.microsoft.com/office/drawing/2014/main" id="{9D570964-DB4C-1E11-02DD-9F4EEEB69DD2}"/>
              </a:ext>
            </a:extLst>
          </p:cNvPr>
          <p:cNvSpPr/>
          <p:nvPr/>
        </p:nvSpPr>
        <p:spPr>
          <a:xfrm>
            <a:off x="8683739" y="2439987"/>
            <a:ext cx="1298578" cy="1298576"/>
          </a:xfrm>
          <a:prstGeom prst="arc">
            <a:avLst>
              <a:gd name="adj1" fmla="val 10585423"/>
              <a:gd name="adj2" fmla="val 306810"/>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4" name="Arc 13">
            <a:extLst>
              <a:ext uri="{FF2B5EF4-FFF2-40B4-BE49-F238E27FC236}">
                <a16:creationId xmlns:a16="http://schemas.microsoft.com/office/drawing/2014/main" id="{899E56ED-8D8B-D605-71FB-B0A66490A2D1}"/>
              </a:ext>
            </a:extLst>
          </p:cNvPr>
          <p:cNvSpPr/>
          <p:nvPr/>
        </p:nvSpPr>
        <p:spPr>
          <a:xfrm>
            <a:off x="9978550" y="2439987"/>
            <a:ext cx="1298578" cy="1298576"/>
          </a:xfrm>
          <a:prstGeom prst="arc">
            <a:avLst>
              <a:gd name="adj1" fmla="val 288749"/>
              <a:gd name="adj2" fmla="val 10521684"/>
            </a:avLst>
          </a:prstGeom>
          <a:noFill/>
          <a:ln w="31750">
            <a:solidFill>
              <a:schemeClr val="accent3">
                <a:lumMod val="75000"/>
              </a:schemeClr>
            </a:solidFill>
            <a:head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D">
              <a:solidFill>
                <a:prstClr val="white"/>
              </a:solidFill>
              <a:latin typeface="Palatino Linotype"/>
            </a:endParaRPr>
          </a:p>
        </p:txBody>
      </p:sp>
      <p:sp>
        <p:nvSpPr>
          <p:cNvPr id="15" name="Oval 14">
            <a:extLst>
              <a:ext uri="{FF2B5EF4-FFF2-40B4-BE49-F238E27FC236}">
                <a16:creationId xmlns:a16="http://schemas.microsoft.com/office/drawing/2014/main" id="{025C5CFB-BDED-D441-F78D-32A5C71A7288}"/>
              </a:ext>
            </a:extLst>
          </p:cNvPr>
          <p:cNvSpPr/>
          <p:nvPr/>
        </p:nvSpPr>
        <p:spPr>
          <a:xfrm>
            <a:off x="1136422" y="2661535"/>
            <a:ext cx="855482" cy="855480"/>
          </a:xfrm>
          <a:prstGeom prst="ellipse">
            <a:avLst/>
          </a:prstGeom>
          <a:solidFill>
            <a:schemeClr val="accent3"/>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6" name="Oval 15">
            <a:extLst>
              <a:ext uri="{FF2B5EF4-FFF2-40B4-BE49-F238E27FC236}">
                <a16:creationId xmlns:a16="http://schemas.microsoft.com/office/drawing/2014/main" id="{72991A32-A6B3-9658-EB2A-C80BA6A136F3}"/>
              </a:ext>
            </a:extLst>
          </p:cNvPr>
          <p:cNvSpPr/>
          <p:nvPr/>
        </p:nvSpPr>
        <p:spPr>
          <a:xfrm>
            <a:off x="2431233" y="2661535"/>
            <a:ext cx="855482" cy="855480"/>
          </a:xfrm>
          <a:prstGeom prst="ellipse">
            <a:avLst/>
          </a:prstGeom>
          <a:solidFill>
            <a:schemeClr val="accent3"/>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7" name="Oval 16">
            <a:extLst>
              <a:ext uri="{FF2B5EF4-FFF2-40B4-BE49-F238E27FC236}">
                <a16:creationId xmlns:a16="http://schemas.microsoft.com/office/drawing/2014/main" id="{41BFACAE-30E8-FA04-D310-578E2840456D}"/>
              </a:ext>
            </a:extLst>
          </p:cNvPr>
          <p:cNvSpPr/>
          <p:nvPr/>
        </p:nvSpPr>
        <p:spPr>
          <a:xfrm>
            <a:off x="3726044" y="2661535"/>
            <a:ext cx="855482" cy="855480"/>
          </a:xfrm>
          <a:prstGeom prst="ellipse">
            <a:avLst/>
          </a:prstGeom>
          <a:solidFill>
            <a:schemeClr val="accent3"/>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8" name="Oval 17">
            <a:extLst>
              <a:ext uri="{FF2B5EF4-FFF2-40B4-BE49-F238E27FC236}">
                <a16:creationId xmlns:a16="http://schemas.microsoft.com/office/drawing/2014/main" id="{D63B70E2-B99B-2586-2651-1FD45A1642C5}"/>
              </a:ext>
            </a:extLst>
          </p:cNvPr>
          <p:cNvSpPr/>
          <p:nvPr/>
        </p:nvSpPr>
        <p:spPr>
          <a:xfrm>
            <a:off x="5020855" y="2661535"/>
            <a:ext cx="855482" cy="855480"/>
          </a:xfrm>
          <a:prstGeom prst="ellipse">
            <a:avLst/>
          </a:prstGeom>
          <a:solidFill>
            <a:schemeClr val="accent3"/>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9" name="Oval 18">
            <a:extLst>
              <a:ext uri="{FF2B5EF4-FFF2-40B4-BE49-F238E27FC236}">
                <a16:creationId xmlns:a16="http://schemas.microsoft.com/office/drawing/2014/main" id="{F862CB7A-22F7-ABC9-86A7-306CED4F4DD7}"/>
              </a:ext>
            </a:extLst>
          </p:cNvPr>
          <p:cNvSpPr/>
          <p:nvPr/>
        </p:nvSpPr>
        <p:spPr>
          <a:xfrm>
            <a:off x="6315665" y="2661535"/>
            <a:ext cx="855482" cy="855480"/>
          </a:xfrm>
          <a:prstGeom prst="ellipse">
            <a:avLst/>
          </a:prstGeom>
          <a:solidFill>
            <a:schemeClr val="accent3"/>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20" name="Oval 19">
            <a:extLst>
              <a:ext uri="{FF2B5EF4-FFF2-40B4-BE49-F238E27FC236}">
                <a16:creationId xmlns:a16="http://schemas.microsoft.com/office/drawing/2014/main" id="{60569543-EA83-0EB8-6DF0-934A8280BD02}"/>
              </a:ext>
            </a:extLst>
          </p:cNvPr>
          <p:cNvSpPr/>
          <p:nvPr/>
        </p:nvSpPr>
        <p:spPr>
          <a:xfrm>
            <a:off x="7610476" y="2661535"/>
            <a:ext cx="855482" cy="855480"/>
          </a:xfrm>
          <a:prstGeom prst="ellipse">
            <a:avLst/>
          </a:prstGeom>
          <a:solidFill>
            <a:schemeClr val="accent3"/>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21" name="Oval 20">
            <a:extLst>
              <a:ext uri="{FF2B5EF4-FFF2-40B4-BE49-F238E27FC236}">
                <a16:creationId xmlns:a16="http://schemas.microsoft.com/office/drawing/2014/main" id="{1A5C7B35-CFF8-B0B1-64D6-459EE74B6A61}"/>
              </a:ext>
            </a:extLst>
          </p:cNvPr>
          <p:cNvSpPr/>
          <p:nvPr/>
        </p:nvSpPr>
        <p:spPr>
          <a:xfrm>
            <a:off x="8905287" y="2661535"/>
            <a:ext cx="855482" cy="855480"/>
          </a:xfrm>
          <a:prstGeom prst="ellipse">
            <a:avLst/>
          </a:prstGeom>
          <a:solidFill>
            <a:schemeClr val="accent3"/>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22" name="Oval 21">
            <a:extLst>
              <a:ext uri="{FF2B5EF4-FFF2-40B4-BE49-F238E27FC236}">
                <a16:creationId xmlns:a16="http://schemas.microsoft.com/office/drawing/2014/main" id="{D29C9930-1E09-3E72-382F-83ACFA27EC1A}"/>
              </a:ext>
            </a:extLst>
          </p:cNvPr>
          <p:cNvSpPr/>
          <p:nvPr/>
        </p:nvSpPr>
        <p:spPr>
          <a:xfrm>
            <a:off x="10200098" y="2661535"/>
            <a:ext cx="855482" cy="855480"/>
          </a:xfrm>
          <a:prstGeom prst="ellipse">
            <a:avLst/>
          </a:prstGeom>
          <a:solidFill>
            <a:schemeClr val="accent3"/>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23" name="文本框 2">
            <a:extLst>
              <a:ext uri="{FF2B5EF4-FFF2-40B4-BE49-F238E27FC236}">
                <a16:creationId xmlns:a16="http://schemas.microsoft.com/office/drawing/2014/main" id="{7A63B71A-AD22-0EC3-17D9-2095863A84D7}"/>
              </a:ext>
            </a:extLst>
          </p:cNvPr>
          <p:cNvSpPr txBox="1">
            <a:spLocks/>
          </p:cNvSpPr>
          <p:nvPr/>
        </p:nvSpPr>
        <p:spPr>
          <a:xfrm>
            <a:off x="861372" y="4878368"/>
            <a:ext cx="1160767" cy="553998"/>
          </a:xfrm>
          <a:prstGeom prst="rect">
            <a:avLst/>
          </a:prstGeom>
          <a:noFill/>
        </p:spPr>
        <p:txBody>
          <a:bodyPr vert="horz" wrap="square" lIns="0" tIns="0" rIns="0" bIns="0" rtlCol="0" anchor="t" anchorCtr="0">
            <a:spAutoFit/>
          </a:bodyPr>
          <a:lstStyle>
            <a:defPPr>
              <a:defRPr lang="en-US"/>
            </a:defPPr>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ts val="0"/>
              </a:spcBef>
              <a:buNone/>
            </a:pPr>
            <a:r>
              <a:rPr lang="en-US" sz="1200">
                <a:cs typeface="Segoe UI Semilight"/>
              </a:rPr>
              <a:t>The HBA is founded in the United States</a:t>
            </a:r>
            <a:endParaRPr lang="en-US" sz="1200">
              <a:ea typeface="Calibri"/>
              <a:cs typeface="Segoe UI Semilight"/>
            </a:endParaRPr>
          </a:p>
        </p:txBody>
      </p:sp>
      <p:sp>
        <p:nvSpPr>
          <p:cNvPr id="24" name="文本框 2">
            <a:extLst>
              <a:ext uri="{FF2B5EF4-FFF2-40B4-BE49-F238E27FC236}">
                <a16:creationId xmlns:a16="http://schemas.microsoft.com/office/drawing/2014/main" id="{D413C5D9-C408-6528-94DC-4382A02CC337}"/>
              </a:ext>
            </a:extLst>
          </p:cNvPr>
          <p:cNvSpPr txBox="1">
            <a:spLocks/>
          </p:cNvSpPr>
          <p:nvPr/>
        </p:nvSpPr>
        <p:spPr>
          <a:xfrm>
            <a:off x="940029" y="4200743"/>
            <a:ext cx="1026724" cy="276999"/>
          </a:xfrm>
          <a:prstGeom prst="rect">
            <a:avLst/>
          </a:prstGeom>
          <a:noFill/>
        </p:spPr>
        <p:txBody>
          <a:bodyPr vert="horz" wrap="square" lIns="0" tIns="0" rIns="0" bIns="0" rtlCol="0" anchor="t" anchorCtr="0">
            <a:spAutoFit/>
          </a:bodyPr>
          <a:lstStyle>
            <a:defPPr>
              <a:defRPr lang="en-US"/>
            </a:defPPr>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800" b="1">
                <a:solidFill>
                  <a:schemeClr val="accent1"/>
                </a:solidFill>
                <a:cs typeface="Segoe UI Semilight" panose="020B0402040204020203" pitchFamily="34" charset="0"/>
              </a:rPr>
              <a:t>1977</a:t>
            </a:r>
            <a:endParaRPr lang="en-US" altLang="zh-CN" sz="1800" b="1">
              <a:solidFill>
                <a:schemeClr val="accent1"/>
              </a:solidFill>
              <a:cs typeface="Segoe UI Semilight" panose="020B0402040204020203" pitchFamily="34" charset="0"/>
            </a:endParaRPr>
          </a:p>
        </p:txBody>
      </p:sp>
      <p:sp>
        <p:nvSpPr>
          <p:cNvPr id="25" name="文本框 2">
            <a:extLst>
              <a:ext uri="{FF2B5EF4-FFF2-40B4-BE49-F238E27FC236}">
                <a16:creationId xmlns:a16="http://schemas.microsoft.com/office/drawing/2014/main" id="{8D8426CE-4154-6B36-5144-692A90432AF2}"/>
              </a:ext>
            </a:extLst>
          </p:cNvPr>
          <p:cNvSpPr txBox="1">
            <a:spLocks/>
          </p:cNvSpPr>
          <p:nvPr/>
        </p:nvSpPr>
        <p:spPr>
          <a:xfrm>
            <a:off x="2320459" y="4878368"/>
            <a:ext cx="1077030" cy="553998"/>
          </a:xfrm>
          <a:prstGeom prst="rect">
            <a:avLst/>
          </a:prstGeom>
          <a:noFill/>
        </p:spPr>
        <p:txBody>
          <a:bodyPr vert="horz" wrap="square" lIns="0" tIns="0" rIns="0" bIns="0" rtlCol="0" anchor="t" anchorCtr="0">
            <a:spAutoFit/>
          </a:bodyPr>
          <a:lstStyle>
            <a:defPPr>
              <a:defRPr lang="en-US"/>
            </a:defPPr>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ts val="0"/>
              </a:spcBef>
              <a:buNone/>
            </a:pPr>
            <a:r>
              <a:rPr lang="en-US" sz="1200">
                <a:cs typeface="Segoe UI Semilight"/>
              </a:rPr>
              <a:t>The HBA is established as a 501(c)6</a:t>
            </a:r>
            <a:endParaRPr lang="en-US" altLang="zh-CN" sz="1200">
              <a:ea typeface="等线"/>
              <a:cs typeface="Segoe UI Semilight"/>
            </a:endParaRPr>
          </a:p>
        </p:txBody>
      </p:sp>
      <p:sp>
        <p:nvSpPr>
          <p:cNvPr id="26" name="文本框 2">
            <a:extLst>
              <a:ext uri="{FF2B5EF4-FFF2-40B4-BE49-F238E27FC236}">
                <a16:creationId xmlns:a16="http://schemas.microsoft.com/office/drawing/2014/main" id="{B93B46FF-2995-40D0-5BAD-DC8ECFB659FF}"/>
              </a:ext>
            </a:extLst>
          </p:cNvPr>
          <p:cNvSpPr txBox="1">
            <a:spLocks/>
          </p:cNvSpPr>
          <p:nvPr/>
        </p:nvSpPr>
        <p:spPr>
          <a:xfrm>
            <a:off x="2345612" y="4166085"/>
            <a:ext cx="1026724" cy="276999"/>
          </a:xfrm>
          <a:prstGeom prst="rect">
            <a:avLst/>
          </a:prstGeom>
          <a:noFill/>
        </p:spPr>
        <p:txBody>
          <a:bodyPr vert="horz" wrap="square" lIns="0" tIns="0" rIns="0" bIns="0" rtlCol="0" anchor="t" anchorCtr="0">
            <a:spAutoFit/>
          </a:bodyPr>
          <a:lstStyle>
            <a:defPPr>
              <a:defRPr lang="en-US"/>
            </a:defPPr>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800" b="1">
                <a:solidFill>
                  <a:schemeClr val="accent1"/>
                </a:solidFill>
                <a:cs typeface="Segoe UI Semilight" panose="020B0402040204020203" pitchFamily="34" charset="0"/>
              </a:rPr>
              <a:t>1979</a:t>
            </a:r>
            <a:endParaRPr lang="en-US" altLang="zh-CN" sz="1800" b="1">
              <a:solidFill>
                <a:schemeClr val="accent1"/>
              </a:solidFill>
              <a:cs typeface="Segoe UI Semilight" panose="020B0402040204020203" pitchFamily="34" charset="0"/>
            </a:endParaRPr>
          </a:p>
        </p:txBody>
      </p:sp>
      <p:sp>
        <p:nvSpPr>
          <p:cNvPr id="27" name="文本框 2">
            <a:extLst>
              <a:ext uri="{FF2B5EF4-FFF2-40B4-BE49-F238E27FC236}">
                <a16:creationId xmlns:a16="http://schemas.microsoft.com/office/drawing/2014/main" id="{02605113-DE16-AF3C-19D0-B04E7332F70A}"/>
              </a:ext>
            </a:extLst>
          </p:cNvPr>
          <p:cNvSpPr txBox="1">
            <a:spLocks/>
          </p:cNvSpPr>
          <p:nvPr/>
        </p:nvSpPr>
        <p:spPr>
          <a:xfrm>
            <a:off x="3615270" y="4878368"/>
            <a:ext cx="1077030" cy="738664"/>
          </a:xfrm>
          <a:prstGeom prst="rect">
            <a:avLst/>
          </a:prstGeom>
          <a:noFill/>
        </p:spPr>
        <p:txBody>
          <a:bodyPr vert="horz" wrap="square" lIns="0" tIns="0" rIns="0" bIns="0" rtlCol="0" anchor="t" anchorCtr="0">
            <a:spAutoFit/>
          </a:bodyPr>
          <a:lstStyle>
            <a:defPPr>
              <a:defRPr lang="en-US"/>
            </a:defPPr>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ts val="0"/>
              </a:spcBef>
              <a:buNone/>
            </a:pPr>
            <a:r>
              <a:rPr lang="en-US" sz="1200">
                <a:cs typeface="Segoe UI Semilight"/>
              </a:rPr>
              <a:t>The first Woman of the Year event is held in New York City</a:t>
            </a:r>
            <a:endParaRPr lang="en-US" altLang="zh-CN" sz="1200">
              <a:ea typeface="等线"/>
              <a:cs typeface="Segoe UI Semilight"/>
            </a:endParaRPr>
          </a:p>
        </p:txBody>
      </p:sp>
      <p:sp>
        <p:nvSpPr>
          <p:cNvPr id="28" name="文本框 2">
            <a:extLst>
              <a:ext uri="{FF2B5EF4-FFF2-40B4-BE49-F238E27FC236}">
                <a16:creationId xmlns:a16="http://schemas.microsoft.com/office/drawing/2014/main" id="{F70AF402-D2C9-7CDC-6E84-20D436B68B8C}"/>
              </a:ext>
            </a:extLst>
          </p:cNvPr>
          <p:cNvSpPr txBox="1">
            <a:spLocks/>
          </p:cNvSpPr>
          <p:nvPr/>
        </p:nvSpPr>
        <p:spPr>
          <a:xfrm>
            <a:off x="3640423" y="4166085"/>
            <a:ext cx="1026724" cy="276999"/>
          </a:xfrm>
          <a:prstGeom prst="rect">
            <a:avLst/>
          </a:prstGeom>
          <a:noFill/>
        </p:spPr>
        <p:txBody>
          <a:bodyPr vert="horz" wrap="square" lIns="0" tIns="0" rIns="0" bIns="0" rtlCol="0" anchor="t" anchorCtr="0">
            <a:spAutoFit/>
          </a:bodyPr>
          <a:lstStyle>
            <a:defPPr>
              <a:defRPr lang="en-US"/>
            </a:defPPr>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altLang="zh-CN" sz="1800" b="1">
                <a:solidFill>
                  <a:schemeClr val="accent1"/>
                </a:solidFill>
                <a:cs typeface="Segoe UI Semilight" panose="020B0402040204020203" pitchFamily="34" charset="0"/>
              </a:rPr>
              <a:t>1990</a:t>
            </a:r>
          </a:p>
        </p:txBody>
      </p:sp>
      <p:sp>
        <p:nvSpPr>
          <p:cNvPr id="29" name="文本框 2">
            <a:extLst>
              <a:ext uri="{FF2B5EF4-FFF2-40B4-BE49-F238E27FC236}">
                <a16:creationId xmlns:a16="http://schemas.microsoft.com/office/drawing/2014/main" id="{1F8DF6F9-206B-C037-DC1B-72BC3684B9DD}"/>
              </a:ext>
            </a:extLst>
          </p:cNvPr>
          <p:cNvSpPr txBox="1">
            <a:spLocks/>
          </p:cNvSpPr>
          <p:nvPr/>
        </p:nvSpPr>
        <p:spPr>
          <a:xfrm>
            <a:off x="4910081" y="4878368"/>
            <a:ext cx="1077030" cy="738664"/>
          </a:xfrm>
          <a:prstGeom prst="rect">
            <a:avLst/>
          </a:prstGeom>
          <a:noFill/>
        </p:spPr>
        <p:txBody>
          <a:bodyPr vert="horz" wrap="square" lIns="0" tIns="0" rIns="0" bIns="0" rtlCol="0" anchor="t" anchorCtr="0">
            <a:spAutoFit/>
          </a:bodyPr>
          <a:lstStyle>
            <a:defPPr>
              <a:defRPr lang="en-US"/>
            </a:defPPr>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ts val="0"/>
              </a:spcBef>
              <a:buNone/>
            </a:pPr>
            <a:r>
              <a:rPr lang="en-US" sz="1200">
                <a:cs typeface="Segoe UI Semilight"/>
              </a:rPr>
              <a:t>The first HBA Chapter is launched in Atlanta, Georgia</a:t>
            </a:r>
            <a:endParaRPr lang="en-US" altLang="zh-CN" sz="1200">
              <a:ea typeface="等线"/>
              <a:cs typeface="Segoe UI Semilight" panose="020B0402040204020203" pitchFamily="34" charset="0"/>
            </a:endParaRPr>
          </a:p>
        </p:txBody>
      </p:sp>
      <p:sp>
        <p:nvSpPr>
          <p:cNvPr id="30" name="文本框 2">
            <a:extLst>
              <a:ext uri="{FF2B5EF4-FFF2-40B4-BE49-F238E27FC236}">
                <a16:creationId xmlns:a16="http://schemas.microsoft.com/office/drawing/2014/main" id="{2D20CF5F-6DE8-35EA-424F-03351D6772D7}"/>
              </a:ext>
            </a:extLst>
          </p:cNvPr>
          <p:cNvSpPr txBox="1">
            <a:spLocks/>
          </p:cNvSpPr>
          <p:nvPr/>
        </p:nvSpPr>
        <p:spPr>
          <a:xfrm>
            <a:off x="4935234" y="4166085"/>
            <a:ext cx="1026724" cy="276999"/>
          </a:xfrm>
          <a:prstGeom prst="rect">
            <a:avLst/>
          </a:prstGeom>
          <a:noFill/>
        </p:spPr>
        <p:txBody>
          <a:bodyPr vert="horz" wrap="square" lIns="0" tIns="0" rIns="0" bIns="0" rtlCol="0" anchor="t" anchorCtr="0">
            <a:spAutoFit/>
          </a:bodyPr>
          <a:lstStyle>
            <a:defPPr>
              <a:defRPr lang="en-US"/>
            </a:defPPr>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800" b="1">
                <a:solidFill>
                  <a:schemeClr val="accent1"/>
                </a:solidFill>
                <a:cs typeface="Segoe UI Semilight" panose="020B0402040204020203" pitchFamily="34" charset="0"/>
              </a:rPr>
              <a:t>2000</a:t>
            </a:r>
            <a:endParaRPr lang="en-US" altLang="zh-CN" sz="1800" b="1">
              <a:solidFill>
                <a:schemeClr val="accent1"/>
              </a:solidFill>
              <a:cs typeface="Segoe UI Semilight" panose="020B0402040204020203" pitchFamily="34" charset="0"/>
            </a:endParaRPr>
          </a:p>
        </p:txBody>
      </p:sp>
      <p:sp>
        <p:nvSpPr>
          <p:cNvPr id="31" name="文本框 2">
            <a:extLst>
              <a:ext uri="{FF2B5EF4-FFF2-40B4-BE49-F238E27FC236}">
                <a16:creationId xmlns:a16="http://schemas.microsoft.com/office/drawing/2014/main" id="{5EC02EF5-3D2C-8A48-347C-547C39AAAE36}"/>
              </a:ext>
            </a:extLst>
          </p:cNvPr>
          <p:cNvSpPr txBox="1">
            <a:spLocks/>
          </p:cNvSpPr>
          <p:nvPr/>
        </p:nvSpPr>
        <p:spPr>
          <a:xfrm>
            <a:off x="6204891" y="4878368"/>
            <a:ext cx="1077030" cy="553998"/>
          </a:xfrm>
          <a:prstGeom prst="rect">
            <a:avLst/>
          </a:prstGeom>
          <a:noFill/>
        </p:spPr>
        <p:txBody>
          <a:bodyPr vert="horz" wrap="square" lIns="0" tIns="0" rIns="0" bIns="0" rtlCol="0" anchor="t" anchorCtr="0">
            <a:spAutoFit/>
          </a:bodyPr>
          <a:lstStyle>
            <a:defPPr>
              <a:defRPr lang="en-US"/>
            </a:defPPr>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ts val="0"/>
              </a:spcBef>
              <a:buNone/>
            </a:pPr>
            <a:r>
              <a:rPr lang="en-US" sz="1200">
                <a:cs typeface="Segoe UI Semilight"/>
              </a:rPr>
              <a:t>The HBA expands into Europe</a:t>
            </a:r>
            <a:endParaRPr lang="en-US" altLang="zh-CN" sz="1200">
              <a:ea typeface="等线"/>
              <a:cs typeface="Segoe UI Semilight"/>
            </a:endParaRPr>
          </a:p>
        </p:txBody>
      </p:sp>
      <p:sp>
        <p:nvSpPr>
          <p:cNvPr id="32" name="文本框 2">
            <a:extLst>
              <a:ext uri="{FF2B5EF4-FFF2-40B4-BE49-F238E27FC236}">
                <a16:creationId xmlns:a16="http://schemas.microsoft.com/office/drawing/2014/main" id="{B8F1A456-757B-507C-EEE1-B90F554544E3}"/>
              </a:ext>
            </a:extLst>
          </p:cNvPr>
          <p:cNvSpPr txBox="1">
            <a:spLocks/>
          </p:cNvSpPr>
          <p:nvPr/>
        </p:nvSpPr>
        <p:spPr>
          <a:xfrm>
            <a:off x="6204891" y="4166085"/>
            <a:ext cx="1026724" cy="276999"/>
          </a:xfrm>
          <a:prstGeom prst="rect">
            <a:avLst/>
          </a:prstGeom>
          <a:noFill/>
        </p:spPr>
        <p:txBody>
          <a:bodyPr vert="horz" wrap="square" lIns="0" tIns="0" rIns="0" bIns="0" rtlCol="0" anchor="t" anchorCtr="0">
            <a:spAutoFit/>
          </a:bodyPr>
          <a:lstStyle>
            <a:defPPr>
              <a:defRPr lang="en-US"/>
            </a:defPPr>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800" b="1">
                <a:solidFill>
                  <a:schemeClr val="accent1"/>
                </a:solidFill>
                <a:cs typeface="Segoe UI Semilight" panose="020B0402040204020203" pitchFamily="34" charset="0"/>
              </a:rPr>
              <a:t>2007</a:t>
            </a:r>
            <a:endParaRPr lang="en-US" altLang="zh-CN" sz="1800" b="1">
              <a:solidFill>
                <a:schemeClr val="accent1"/>
              </a:solidFill>
              <a:cs typeface="Segoe UI Semilight" panose="020B0402040204020203" pitchFamily="34" charset="0"/>
            </a:endParaRPr>
          </a:p>
        </p:txBody>
      </p:sp>
      <p:sp>
        <p:nvSpPr>
          <p:cNvPr id="33" name="文本框 2">
            <a:extLst>
              <a:ext uri="{FF2B5EF4-FFF2-40B4-BE49-F238E27FC236}">
                <a16:creationId xmlns:a16="http://schemas.microsoft.com/office/drawing/2014/main" id="{6D93E55B-0079-659D-C8E9-2975EED96106}"/>
              </a:ext>
            </a:extLst>
          </p:cNvPr>
          <p:cNvSpPr txBox="1">
            <a:spLocks/>
          </p:cNvSpPr>
          <p:nvPr/>
        </p:nvSpPr>
        <p:spPr>
          <a:xfrm>
            <a:off x="7441119" y="4878368"/>
            <a:ext cx="1219348" cy="923330"/>
          </a:xfrm>
          <a:prstGeom prst="rect">
            <a:avLst/>
          </a:prstGeom>
          <a:noFill/>
        </p:spPr>
        <p:txBody>
          <a:bodyPr vert="horz" wrap="square" lIns="0" tIns="0" rIns="0" bIns="0" rtlCol="0" anchor="t" anchorCtr="0">
            <a:spAutoFit/>
          </a:bodyPr>
          <a:lstStyle>
            <a:defPPr>
              <a:defRPr lang="en-US"/>
            </a:defPPr>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ts val="0"/>
              </a:spcBef>
              <a:buNone/>
            </a:pPr>
            <a:r>
              <a:rPr lang="en-US" sz="1200">
                <a:cs typeface="Segoe UI Semilight"/>
              </a:rPr>
              <a:t>A new operating model expands the HBA’s footprint from 15 to more than 50 locations</a:t>
            </a:r>
            <a:endParaRPr lang="en-US" altLang="zh-CN" sz="1200">
              <a:ea typeface="等线"/>
              <a:cs typeface="Segoe UI Semilight"/>
            </a:endParaRPr>
          </a:p>
        </p:txBody>
      </p:sp>
      <p:sp>
        <p:nvSpPr>
          <p:cNvPr id="34" name="文本框 2">
            <a:extLst>
              <a:ext uri="{FF2B5EF4-FFF2-40B4-BE49-F238E27FC236}">
                <a16:creationId xmlns:a16="http://schemas.microsoft.com/office/drawing/2014/main" id="{5BEF9FBE-C828-1442-CCA9-8CF4CA87717F}"/>
              </a:ext>
            </a:extLst>
          </p:cNvPr>
          <p:cNvSpPr txBox="1">
            <a:spLocks/>
          </p:cNvSpPr>
          <p:nvPr/>
        </p:nvSpPr>
        <p:spPr>
          <a:xfrm>
            <a:off x="7524855" y="4166085"/>
            <a:ext cx="1026724" cy="276999"/>
          </a:xfrm>
          <a:prstGeom prst="rect">
            <a:avLst/>
          </a:prstGeom>
          <a:noFill/>
        </p:spPr>
        <p:txBody>
          <a:bodyPr vert="horz" wrap="square" lIns="0" tIns="0" rIns="0" bIns="0" rtlCol="0" anchor="t" anchorCtr="0">
            <a:spAutoFit/>
          </a:bodyPr>
          <a:lstStyle>
            <a:defPPr>
              <a:defRPr lang="en-US"/>
            </a:defPPr>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800" b="1">
                <a:solidFill>
                  <a:schemeClr val="accent1"/>
                </a:solidFill>
                <a:cs typeface="Segoe UI Semilight" panose="020B0402040204020203" pitchFamily="34" charset="0"/>
              </a:rPr>
              <a:t>2017-19</a:t>
            </a:r>
            <a:endParaRPr lang="en-US" altLang="zh-CN" sz="1800" b="1">
              <a:solidFill>
                <a:schemeClr val="accent1"/>
              </a:solidFill>
              <a:cs typeface="Segoe UI Semilight" panose="020B0402040204020203" pitchFamily="34" charset="0"/>
            </a:endParaRPr>
          </a:p>
        </p:txBody>
      </p:sp>
      <p:sp>
        <p:nvSpPr>
          <p:cNvPr id="35" name="文本框 2">
            <a:extLst>
              <a:ext uri="{FF2B5EF4-FFF2-40B4-BE49-F238E27FC236}">
                <a16:creationId xmlns:a16="http://schemas.microsoft.com/office/drawing/2014/main" id="{9B91379D-663D-CE5D-765A-0E5DF392BFA6}"/>
              </a:ext>
            </a:extLst>
          </p:cNvPr>
          <p:cNvSpPr txBox="1">
            <a:spLocks/>
          </p:cNvSpPr>
          <p:nvPr/>
        </p:nvSpPr>
        <p:spPr>
          <a:xfrm>
            <a:off x="8794513" y="4878368"/>
            <a:ext cx="1077030" cy="553998"/>
          </a:xfrm>
          <a:prstGeom prst="rect">
            <a:avLst/>
          </a:prstGeom>
          <a:noFill/>
        </p:spPr>
        <p:txBody>
          <a:bodyPr vert="horz" wrap="square" lIns="0" tIns="0" rIns="0" bIns="0" rtlCol="0" anchor="t" anchorCtr="0">
            <a:spAutoFit/>
          </a:bodyPr>
          <a:lstStyle>
            <a:defPPr>
              <a:defRPr lang="en-US"/>
            </a:defPPr>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ts val="0"/>
              </a:spcBef>
              <a:buNone/>
            </a:pPr>
            <a:r>
              <a:rPr lang="en-US" sz="1200">
                <a:cs typeface="Segoe UI Semilight"/>
              </a:rPr>
              <a:t>The HBA expands into Asia Pacific </a:t>
            </a:r>
            <a:endParaRPr lang="en-US" sz="1200">
              <a:ea typeface="Calibri"/>
              <a:cs typeface="Segoe UI Semilight"/>
            </a:endParaRPr>
          </a:p>
        </p:txBody>
      </p:sp>
      <p:sp>
        <p:nvSpPr>
          <p:cNvPr id="36" name="文本框 2">
            <a:extLst>
              <a:ext uri="{FF2B5EF4-FFF2-40B4-BE49-F238E27FC236}">
                <a16:creationId xmlns:a16="http://schemas.microsoft.com/office/drawing/2014/main" id="{894160B6-7F76-4652-9411-AF6192952EDD}"/>
              </a:ext>
            </a:extLst>
          </p:cNvPr>
          <p:cNvSpPr txBox="1">
            <a:spLocks/>
          </p:cNvSpPr>
          <p:nvPr/>
        </p:nvSpPr>
        <p:spPr>
          <a:xfrm>
            <a:off x="8819666" y="4166085"/>
            <a:ext cx="1026724" cy="276999"/>
          </a:xfrm>
          <a:prstGeom prst="rect">
            <a:avLst/>
          </a:prstGeom>
          <a:noFill/>
        </p:spPr>
        <p:txBody>
          <a:bodyPr vert="horz" wrap="square" lIns="0" tIns="0" rIns="0" bIns="0" rtlCol="0" anchor="t" anchorCtr="0">
            <a:spAutoFit/>
          </a:bodyPr>
          <a:lstStyle>
            <a:defPPr>
              <a:defRPr lang="en-US"/>
            </a:defPPr>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800" b="1">
                <a:solidFill>
                  <a:schemeClr val="accent1"/>
                </a:solidFill>
                <a:cs typeface="Segoe UI Semilight" panose="020B0402040204020203" pitchFamily="34" charset="0"/>
              </a:rPr>
              <a:t>2022</a:t>
            </a:r>
            <a:endParaRPr lang="en-US" altLang="zh-CN" sz="1800" b="1">
              <a:solidFill>
                <a:schemeClr val="accent1"/>
              </a:solidFill>
              <a:cs typeface="Segoe UI Semilight" panose="020B0402040204020203" pitchFamily="34" charset="0"/>
            </a:endParaRPr>
          </a:p>
        </p:txBody>
      </p:sp>
      <p:sp>
        <p:nvSpPr>
          <p:cNvPr id="38" name="文本框 2">
            <a:extLst>
              <a:ext uri="{FF2B5EF4-FFF2-40B4-BE49-F238E27FC236}">
                <a16:creationId xmlns:a16="http://schemas.microsoft.com/office/drawing/2014/main" id="{F82FDFF8-7B1B-5ED9-607B-5BE73D7B7195}"/>
              </a:ext>
            </a:extLst>
          </p:cNvPr>
          <p:cNvSpPr txBox="1">
            <a:spLocks/>
          </p:cNvSpPr>
          <p:nvPr/>
        </p:nvSpPr>
        <p:spPr>
          <a:xfrm>
            <a:off x="10114477" y="4058364"/>
            <a:ext cx="1026724" cy="553998"/>
          </a:xfrm>
          <a:prstGeom prst="rect">
            <a:avLst/>
          </a:prstGeom>
          <a:noFill/>
        </p:spPr>
        <p:txBody>
          <a:bodyPr vert="horz" wrap="square" lIns="0" tIns="0" rIns="0" bIns="0" rtlCol="0" anchor="t" anchorCtr="0">
            <a:spAutoFit/>
          </a:bodyPr>
          <a:lstStyle>
            <a:defPPr>
              <a:defRPr lang="en-US"/>
            </a:defPPr>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800" b="1">
                <a:solidFill>
                  <a:schemeClr val="accent1"/>
                </a:solidFill>
                <a:cs typeface="Segoe UI Semilight" panose="020B0402040204020203" pitchFamily="34" charset="0"/>
              </a:rPr>
              <a:t>Present Day</a:t>
            </a:r>
            <a:endParaRPr lang="en-US" altLang="zh-CN" sz="1800" b="1">
              <a:solidFill>
                <a:schemeClr val="accent1"/>
              </a:solidFill>
              <a:cs typeface="Segoe UI Semilight" panose="020B0402040204020203" pitchFamily="34" charset="0"/>
            </a:endParaRPr>
          </a:p>
        </p:txBody>
      </p:sp>
      <p:cxnSp>
        <p:nvCxnSpPr>
          <p:cNvPr id="39" name="Straight Connector 38">
            <a:extLst>
              <a:ext uri="{FF2B5EF4-FFF2-40B4-BE49-F238E27FC236}">
                <a16:creationId xmlns:a16="http://schemas.microsoft.com/office/drawing/2014/main" id="{1D7E5764-9E2B-FD91-C04B-C3396B67FEBF}"/>
              </a:ext>
            </a:extLst>
          </p:cNvPr>
          <p:cNvCxnSpPr>
            <a:cxnSpLocks/>
          </p:cNvCxnSpPr>
          <p:nvPr/>
        </p:nvCxnSpPr>
        <p:spPr>
          <a:xfrm>
            <a:off x="2156182" y="3967163"/>
            <a:ext cx="0" cy="1976437"/>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8B7FFF7-2E87-DEE3-27D2-D284550C4484}"/>
              </a:ext>
            </a:extLst>
          </p:cNvPr>
          <p:cNvCxnSpPr>
            <a:cxnSpLocks/>
          </p:cNvCxnSpPr>
          <p:nvPr/>
        </p:nvCxnSpPr>
        <p:spPr>
          <a:xfrm>
            <a:off x="3506380" y="3967163"/>
            <a:ext cx="0" cy="1976437"/>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8BD1EFA-BD41-72EB-16E0-0466AC17B605}"/>
              </a:ext>
            </a:extLst>
          </p:cNvPr>
          <p:cNvCxnSpPr>
            <a:cxnSpLocks/>
          </p:cNvCxnSpPr>
          <p:nvPr/>
        </p:nvCxnSpPr>
        <p:spPr>
          <a:xfrm>
            <a:off x="4801190" y="3967163"/>
            <a:ext cx="0" cy="1976437"/>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F5185A4-F673-27B6-24AC-EA9D29DE1941}"/>
              </a:ext>
            </a:extLst>
          </p:cNvPr>
          <p:cNvCxnSpPr>
            <a:cxnSpLocks/>
          </p:cNvCxnSpPr>
          <p:nvPr/>
        </p:nvCxnSpPr>
        <p:spPr>
          <a:xfrm>
            <a:off x="6096001" y="3967163"/>
            <a:ext cx="0" cy="1976437"/>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4F590AE-C99D-01C9-566D-29953E0D4421}"/>
              </a:ext>
            </a:extLst>
          </p:cNvPr>
          <p:cNvCxnSpPr>
            <a:cxnSpLocks/>
          </p:cNvCxnSpPr>
          <p:nvPr/>
        </p:nvCxnSpPr>
        <p:spPr>
          <a:xfrm>
            <a:off x="7390812" y="3967163"/>
            <a:ext cx="0" cy="1976437"/>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A49BC63-E563-A315-7BC0-B65C8FA0A05B}"/>
              </a:ext>
            </a:extLst>
          </p:cNvPr>
          <p:cNvCxnSpPr>
            <a:cxnSpLocks/>
          </p:cNvCxnSpPr>
          <p:nvPr/>
        </p:nvCxnSpPr>
        <p:spPr>
          <a:xfrm>
            <a:off x="8685623" y="3967163"/>
            <a:ext cx="0" cy="1976437"/>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270FE74-ECAC-6C90-88DF-39A5FE989E44}"/>
              </a:ext>
            </a:extLst>
          </p:cNvPr>
          <p:cNvCxnSpPr>
            <a:cxnSpLocks/>
          </p:cNvCxnSpPr>
          <p:nvPr/>
        </p:nvCxnSpPr>
        <p:spPr>
          <a:xfrm>
            <a:off x="9980434" y="3967163"/>
            <a:ext cx="0" cy="1976437"/>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3E9AE28-01DE-2538-2631-8979C440E7D6}"/>
              </a:ext>
            </a:extLst>
          </p:cNvPr>
          <p:cNvCxnSpPr>
            <a:cxnSpLocks/>
          </p:cNvCxnSpPr>
          <p:nvPr/>
        </p:nvCxnSpPr>
        <p:spPr>
          <a:xfrm rot="5400000">
            <a:off x="1428237" y="4520525"/>
            <a:ext cx="0" cy="326568"/>
          </a:xfrm>
          <a:prstGeom prst="line">
            <a:avLst/>
          </a:prstGeom>
          <a:ln w="12700">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63ED4DB-E8D4-0E49-0B49-28FB2E62EAC2}"/>
              </a:ext>
            </a:extLst>
          </p:cNvPr>
          <p:cNvCxnSpPr>
            <a:cxnSpLocks/>
          </p:cNvCxnSpPr>
          <p:nvPr/>
        </p:nvCxnSpPr>
        <p:spPr>
          <a:xfrm rot="5400000">
            <a:off x="2858974" y="4520525"/>
            <a:ext cx="0" cy="326568"/>
          </a:xfrm>
          <a:prstGeom prst="line">
            <a:avLst/>
          </a:prstGeom>
          <a:ln w="12700">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4D0C2FB-E118-8D65-FAED-66ABCED69F79}"/>
              </a:ext>
            </a:extLst>
          </p:cNvPr>
          <p:cNvCxnSpPr>
            <a:cxnSpLocks/>
          </p:cNvCxnSpPr>
          <p:nvPr/>
        </p:nvCxnSpPr>
        <p:spPr>
          <a:xfrm rot="5400000">
            <a:off x="4153785" y="4520525"/>
            <a:ext cx="0" cy="326568"/>
          </a:xfrm>
          <a:prstGeom prst="line">
            <a:avLst/>
          </a:prstGeom>
          <a:ln w="12700">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8BBD63A-E9FB-26B4-CCF3-9E7A70208F00}"/>
              </a:ext>
            </a:extLst>
          </p:cNvPr>
          <p:cNvCxnSpPr>
            <a:cxnSpLocks/>
          </p:cNvCxnSpPr>
          <p:nvPr/>
        </p:nvCxnSpPr>
        <p:spPr>
          <a:xfrm rot="5400000">
            <a:off x="5448596" y="4520525"/>
            <a:ext cx="0" cy="326568"/>
          </a:xfrm>
          <a:prstGeom prst="line">
            <a:avLst/>
          </a:prstGeom>
          <a:ln w="12700">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B7CC7D9-4240-BB53-D254-15BA7046CBCE}"/>
              </a:ext>
            </a:extLst>
          </p:cNvPr>
          <p:cNvCxnSpPr>
            <a:cxnSpLocks/>
          </p:cNvCxnSpPr>
          <p:nvPr/>
        </p:nvCxnSpPr>
        <p:spPr>
          <a:xfrm rot="5400000">
            <a:off x="6718253" y="4520525"/>
            <a:ext cx="0" cy="326568"/>
          </a:xfrm>
          <a:prstGeom prst="line">
            <a:avLst/>
          </a:prstGeom>
          <a:ln w="12700">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98C24B6-D19B-377E-FAAB-2CCE0079723A}"/>
              </a:ext>
            </a:extLst>
          </p:cNvPr>
          <p:cNvCxnSpPr>
            <a:cxnSpLocks/>
          </p:cNvCxnSpPr>
          <p:nvPr/>
        </p:nvCxnSpPr>
        <p:spPr>
          <a:xfrm rot="5400000">
            <a:off x="8038217" y="4520525"/>
            <a:ext cx="0" cy="326568"/>
          </a:xfrm>
          <a:prstGeom prst="line">
            <a:avLst/>
          </a:prstGeom>
          <a:ln w="12700">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D966793-A1A0-7439-308C-04C5D62D550E}"/>
              </a:ext>
            </a:extLst>
          </p:cNvPr>
          <p:cNvCxnSpPr>
            <a:cxnSpLocks/>
          </p:cNvCxnSpPr>
          <p:nvPr/>
        </p:nvCxnSpPr>
        <p:spPr>
          <a:xfrm rot="5400000">
            <a:off x="9333028" y="4520525"/>
            <a:ext cx="0" cy="326568"/>
          </a:xfrm>
          <a:prstGeom prst="line">
            <a:avLst/>
          </a:prstGeom>
          <a:ln w="12700">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0C8705A-47C9-0A32-94B9-CADB8E6BE7DF}"/>
              </a:ext>
            </a:extLst>
          </p:cNvPr>
          <p:cNvCxnSpPr>
            <a:cxnSpLocks/>
          </p:cNvCxnSpPr>
          <p:nvPr/>
        </p:nvCxnSpPr>
        <p:spPr>
          <a:xfrm rot="5400000">
            <a:off x="10627839" y="4520525"/>
            <a:ext cx="0" cy="326568"/>
          </a:xfrm>
          <a:prstGeom prst="line">
            <a:avLst/>
          </a:prstGeom>
          <a:ln w="12700">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A5B5C25D-55AE-EAA8-D585-02EF5A7E10D6}"/>
              </a:ext>
            </a:extLst>
          </p:cNvPr>
          <p:cNvGrpSpPr/>
          <p:nvPr/>
        </p:nvGrpSpPr>
        <p:grpSpPr>
          <a:xfrm>
            <a:off x="5239721" y="2921714"/>
            <a:ext cx="456687" cy="390344"/>
            <a:chOff x="5239721" y="2921714"/>
            <a:chExt cx="456687" cy="390344"/>
          </a:xfrm>
          <a:solidFill>
            <a:schemeClr val="bg1"/>
          </a:solidFill>
        </p:grpSpPr>
        <p:pic>
          <p:nvPicPr>
            <p:cNvPr id="85" name="Graphic 114" descr="World outline">
              <a:extLst>
                <a:ext uri="{FF2B5EF4-FFF2-40B4-BE49-F238E27FC236}">
                  <a16:creationId xmlns:a16="http://schemas.microsoft.com/office/drawing/2014/main" id="{B6AD0B9C-8485-AD0A-8495-3233DA8092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49658" y="3065308"/>
              <a:ext cx="246750" cy="246750"/>
            </a:xfrm>
            <a:prstGeom prst="rect">
              <a:avLst/>
            </a:prstGeom>
          </p:spPr>
        </p:pic>
        <p:sp>
          <p:nvSpPr>
            <p:cNvPr id="86" name="Freeform 59">
              <a:extLst>
                <a:ext uri="{FF2B5EF4-FFF2-40B4-BE49-F238E27FC236}">
                  <a16:creationId xmlns:a16="http://schemas.microsoft.com/office/drawing/2014/main" id="{DDBCFC48-3D65-620C-F5E0-2275867F3485}"/>
                </a:ext>
              </a:extLst>
            </p:cNvPr>
            <p:cNvSpPr>
              <a:spLocks noEditPoints="1"/>
            </p:cNvSpPr>
            <p:nvPr/>
          </p:nvSpPr>
          <p:spPr bwMode="auto">
            <a:xfrm>
              <a:off x="5326132" y="2921714"/>
              <a:ext cx="54801" cy="69613"/>
            </a:xfrm>
            <a:custGeom>
              <a:avLst/>
              <a:gdLst>
                <a:gd name="T0" fmla="*/ 198 w 227"/>
                <a:gd name="T1" fmla="*/ 283 h 283"/>
                <a:gd name="T2" fmla="*/ 29 w 227"/>
                <a:gd name="T3" fmla="*/ 283 h 283"/>
                <a:gd name="T4" fmla="*/ 29 w 227"/>
                <a:gd name="T5" fmla="*/ 283 h 283"/>
                <a:gd name="T6" fmla="*/ 23 w 227"/>
                <a:gd name="T7" fmla="*/ 282 h 283"/>
                <a:gd name="T8" fmla="*/ 18 w 227"/>
                <a:gd name="T9" fmla="*/ 280 h 283"/>
                <a:gd name="T10" fmla="*/ 13 w 227"/>
                <a:gd name="T11" fmla="*/ 278 h 283"/>
                <a:gd name="T12" fmla="*/ 9 w 227"/>
                <a:gd name="T13" fmla="*/ 274 h 283"/>
                <a:gd name="T14" fmla="*/ 6 w 227"/>
                <a:gd name="T15" fmla="*/ 270 h 283"/>
                <a:gd name="T16" fmla="*/ 2 w 227"/>
                <a:gd name="T17" fmla="*/ 266 h 283"/>
                <a:gd name="T18" fmla="*/ 0 w 227"/>
                <a:gd name="T19" fmla="*/ 260 h 283"/>
                <a:gd name="T20" fmla="*/ 0 w 227"/>
                <a:gd name="T21" fmla="*/ 255 h 283"/>
                <a:gd name="T22" fmla="*/ 0 w 227"/>
                <a:gd name="T23" fmla="*/ 28 h 283"/>
                <a:gd name="T24" fmla="*/ 0 w 227"/>
                <a:gd name="T25" fmla="*/ 28 h 283"/>
                <a:gd name="T26" fmla="*/ 0 w 227"/>
                <a:gd name="T27" fmla="*/ 22 h 283"/>
                <a:gd name="T28" fmla="*/ 2 w 227"/>
                <a:gd name="T29" fmla="*/ 17 h 283"/>
                <a:gd name="T30" fmla="*/ 6 w 227"/>
                <a:gd name="T31" fmla="*/ 12 h 283"/>
                <a:gd name="T32" fmla="*/ 9 w 227"/>
                <a:gd name="T33" fmla="*/ 8 h 283"/>
                <a:gd name="T34" fmla="*/ 13 w 227"/>
                <a:gd name="T35" fmla="*/ 5 h 283"/>
                <a:gd name="T36" fmla="*/ 18 w 227"/>
                <a:gd name="T37" fmla="*/ 2 h 283"/>
                <a:gd name="T38" fmla="*/ 23 w 227"/>
                <a:gd name="T39" fmla="*/ 1 h 283"/>
                <a:gd name="T40" fmla="*/ 29 w 227"/>
                <a:gd name="T41" fmla="*/ 0 h 283"/>
                <a:gd name="T42" fmla="*/ 198 w 227"/>
                <a:gd name="T43" fmla="*/ 0 h 283"/>
                <a:gd name="T44" fmla="*/ 198 w 227"/>
                <a:gd name="T45" fmla="*/ 0 h 283"/>
                <a:gd name="T46" fmla="*/ 204 w 227"/>
                <a:gd name="T47" fmla="*/ 1 h 283"/>
                <a:gd name="T48" fmla="*/ 210 w 227"/>
                <a:gd name="T49" fmla="*/ 2 h 283"/>
                <a:gd name="T50" fmla="*/ 215 w 227"/>
                <a:gd name="T51" fmla="*/ 5 h 283"/>
                <a:gd name="T52" fmla="*/ 219 w 227"/>
                <a:gd name="T53" fmla="*/ 8 h 283"/>
                <a:gd name="T54" fmla="*/ 222 w 227"/>
                <a:gd name="T55" fmla="*/ 12 h 283"/>
                <a:gd name="T56" fmla="*/ 225 w 227"/>
                <a:gd name="T57" fmla="*/ 17 h 283"/>
                <a:gd name="T58" fmla="*/ 227 w 227"/>
                <a:gd name="T59" fmla="*/ 22 h 283"/>
                <a:gd name="T60" fmla="*/ 227 w 227"/>
                <a:gd name="T61" fmla="*/ 28 h 283"/>
                <a:gd name="T62" fmla="*/ 227 w 227"/>
                <a:gd name="T63" fmla="*/ 255 h 283"/>
                <a:gd name="T64" fmla="*/ 227 w 227"/>
                <a:gd name="T65" fmla="*/ 255 h 283"/>
                <a:gd name="T66" fmla="*/ 227 w 227"/>
                <a:gd name="T67" fmla="*/ 260 h 283"/>
                <a:gd name="T68" fmla="*/ 225 w 227"/>
                <a:gd name="T69" fmla="*/ 266 h 283"/>
                <a:gd name="T70" fmla="*/ 222 w 227"/>
                <a:gd name="T71" fmla="*/ 270 h 283"/>
                <a:gd name="T72" fmla="*/ 219 w 227"/>
                <a:gd name="T73" fmla="*/ 274 h 283"/>
                <a:gd name="T74" fmla="*/ 215 w 227"/>
                <a:gd name="T75" fmla="*/ 278 h 283"/>
                <a:gd name="T76" fmla="*/ 210 w 227"/>
                <a:gd name="T77" fmla="*/ 280 h 283"/>
                <a:gd name="T78" fmla="*/ 204 w 227"/>
                <a:gd name="T79" fmla="*/ 282 h 283"/>
                <a:gd name="T80" fmla="*/ 198 w 227"/>
                <a:gd name="T81" fmla="*/ 283 h 283"/>
                <a:gd name="T82" fmla="*/ 198 w 227"/>
                <a:gd name="T83" fmla="*/ 283 h 283"/>
                <a:gd name="T84" fmla="*/ 57 w 227"/>
                <a:gd name="T85" fmla="*/ 227 h 283"/>
                <a:gd name="T86" fmla="*/ 170 w 227"/>
                <a:gd name="T87" fmla="*/ 227 h 283"/>
                <a:gd name="T88" fmla="*/ 170 w 227"/>
                <a:gd name="T89" fmla="*/ 56 h 283"/>
                <a:gd name="T90" fmla="*/ 57 w 227"/>
                <a:gd name="T91" fmla="*/ 56 h 283"/>
                <a:gd name="T92" fmla="*/ 57 w 227"/>
                <a:gd name="T93" fmla="*/ 227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7" h="283">
                  <a:moveTo>
                    <a:pt x="198" y="283"/>
                  </a:moveTo>
                  <a:lnTo>
                    <a:pt x="29" y="283"/>
                  </a:lnTo>
                  <a:lnTo>
                    <a:pt x="29" y="283"/>
                  </a:lnTo>
                  <a:lnTo>
                    <a:pt x="23" y="282"/>
                  </a:lnTo>
                  <a:lnTo>
                    <a:pt x="18" y="280"/>
                  </a:lnTo>
                  <a:lnTo>
                    <a:pt x="13" y="278"/>
                  </a:lnTo>
                  <a:lnTo>
                    <a:pt x="9" y="274"/>
                  </a:lnTo>
                  <a:lnTo>
                    <a:pt x="6" y="270"/>
                  </a:lnTo>
                  <a:lnTo>
                    <a:pt x="2" y="266"/>
                  </a:lnTo>
                  <a:lnTo>
                    <a:pt x="0" y="260"/>
                  </a:lnTo>
                  <a:lnTo>
                    <a:pt x="0" y="255"/>
                  </a:lnTo>
                  <a:lnTo>
                    <a:pt x="0" y="28"/>
                  </a:lnTo>
                  <a:lnTo>
                    <a:pt x="0" y="28"/>
                  </a:lnTo>
                  <a:lnTo>
                    <a:pt x="0" y="22"/>
                  </a:lnTo>
                  <a:lnTo>
                    <a:pt x="2" y="17"/>
                  </a:lnTo>
                  <a:lnTo>
                    <a:pt x="6" y="12"/>
                  </a:lnTo>
                  <a:lnTo>
                    <a:pt x="9" y="8"/>
                  </a:lnTo>
                  <a:lnTo>
                    <a:pt x="13" y="5"/>
                  </a:lnTo>
                  <a:lnTo>
                    <a:pt x="18" y="2"/>
                  </a:lnTo>
                  <a:lnTo>
                    <a:pt x="23" y="1"/>
                  </a:lnTo>
                  <a:lnTo>
                    <a:pt x="29" y="0"/>
                  </a:lnTo>
                  <a:lnTo>
                    <a:pt x="198" y="0"/>
                  </a:lnTo>
                  <a:lnTo>
                    <a:pt x="198" y="0"/>
                  </a:lnTo>
                  <a:lnTo>
                    <a:pt x="204" y="1"/>
                  </a:lnTo>
                  <a:lnTo>
                    <a:pt x="210" y="2"/>
                  </a:lnTo>
                  <a:lnTo>
                    <a:pt x="215" y="5"/>
                  </a:lnTo>
                  <a:lnTo>
                    <a:pt x="219" y="8"/>
                  </a:lnTo>
                  <a:lnTo>
                    <a:pt x="222" y="12"/>
                  </a:lnTo>
                  <a:lnTo>
                    <a:pt x="225" y="17"/>
                  </a:lnTo>
                  <a:lnTo>
                    <a:pt x="227" y="22"/>
                  </a:lnTo>
                  <a:lnTo>
                    <a:pt x="227" y="28"/>
                  </a:lnTo>
                  <a:lnTo>
                    <a:pt x="227" y="255"/>
                  </a:lnTo>
                  <a:lnTo>
                    <a:pt x="227" y="255"/>
                  </a:lnTo>
                  <a:lnTo>
                    <a:pt x="227" y="260"/>
                  </a:lnTo>
                  <a:lnTo>
                    <a:pt x="225" y="266"/>
                  </a:lnTo>
                  <a:lnTo>
                    <a:pt x="222" y="270"/>
                  </a:lnTo>
                  <a:lnTo>
                    <a:pt x="219" y="274"/>
                  </a:lnTo>
                  <a:lnTo>
                    <a:pt x="215" y="278"/>
                  </a:lnTo>
                  <a:lnTo>
                    <a:pt x="210" y="280"/>
                  </a:lnTo>
                  <a:lnTo>
                    <a:pt x="204" y="282"/>
                  </a:lnTo>
                  <a:lnTo>
                    <a:pt x="198" y="283"/>
                  </a:lnTo>
                  <a:lnTo>
                    <a:pt x="198" y="283"/>
                  </a:lnTo>
                  <a:close/>
                  <a:moveTo>
                    <a:pt x="57" y="227"/>
                  </a:moveTo>
                  <a:lnTo>
                    <a:pt x="170" y="227"/>
                  </a:lnTo>
                  <a:lnTo>
                    <a:pt x="170" y="56"/>
                  </a:lnTo>
                  <a:lnTo>
                    <a:pt x="57" y="56"/>
                  </a:lnTo>
                  <a:lnTo>
                    <a:pt x="57" y="227"/>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7" name="Freeform 60">
              <a:extLst>
                <a:ext uri="{FF2B5EF4-FFF2-40B4-BE49-F238E27FC236}">
                  <a16:creationId xmlns:a16="http://schemas.microsoft.com/office/drawing/2014/main" id="{7A1C7B9C-0562-964E-02E5-6A6A8CF3F6D1}"/>
                </a:ext>
              </a:extLst>
            </p:cNvPr>
            <p:cNvSpPr>
              <a:spLocks noEditPoints="1"/>
            </p:cNvSpPr>
            <p:nvPr/>
          </p:nvSpPr>
          <p:spPr bwMode="auto">
            <a:xfrm>
              <a:off x="5493497" y="2921714"/>
              <a:ext cx="56283" cy="69613"/>
            </a:xfrm>
            <a:custGeom>
              <a:avLst/>
              <a:gdLst>
                <a:gd name="T0" fmla="*/ 199 w 227"/>
                <a:gd name="T1" fmla="*/ 283 h 283"/>
                <a:gd name="T2" fmla="*/ 29 w 227"/>
                <a:gd name="T3" fmla="*/ 283 h 283"/>
                <a:gd name="T4" fmla="*/ 29 w 227"/>
                <a:gd name="T5" fmla="*/ 283 h 283"/>
                <a:gd name="T6" fmla="*/ 23 w 227"/>
                <a:gd name="T7" fmla="*/ 282 h 283"/>
                <a:gd name="T8" fmla="*/ 17 w 227"/>
                <a:gd name="T9" fmla="*/ 280 h 283"/>
                <a:gd name="T10" fmla="*/ 13 w 227"/>
                <a:gd name="T11" fmla="*/ 278 h 283"/>
                <a:gd name="T12" fmla="*/ 8 w 227"/>
                <a:gd name="T13" fmla="*/ 274 h 283"/>
                <a:gd name="T14" fmla="*/ 5 w 227"/>
                <a:gd name="T15" fmla="*/ 270 h 283"/>
                <a:gd name="T16" fmla="*/ 2 w 227"/>
                <a:gd name="T17" fmla="*/ 266 h 283"/>
                <a:gd name="T18" fmla="*/ 1 w 227"/>
                <a:gd name="T19" fmla="*/ 260 h 283"/>
                <a:gd name="T20" fmla="*/ 0 w 227"/>
                <a:gd name="T21" fmla="*/ 255 h 283"/>
                <a:gd name="T22" fmla="*/ 0 w 227"/>
                <a:gd name="T23" fmla="*/ 28 h 283"/>
                <a:gd name="T24" fmla="*/ 0 w 227"/>
                <a:gd name="T25" fmla="*/ 28 h 283"/>
                <a:gd name="T26" fmla="*/ 1 w 227"/>
                <a:gd name="T27" fmla="*/ 22 h 283"/>
                <a:gd name="T28" fmla="*/ 2 w 227"/>
                <a:gd name="T29" fmla="*/ 17 h 283"/>
                <a:gd name="T30" fmla="*/ 5 w 227"/>
                <a:gd name="T31" fmla="*/ 12 h 283"/>
                <a:gd name="T32" fmla="*/ 8 w 227"/>
                <a:gd name="T33" fmla="*/ 8 h 283"/>
                <a:gd name="T34" fmla="*/ 13 w 227"/>
                <a:gd name="T35" fmla="*/ 5 h 283"/>
                <a:gd name="T36" fmla="*/ 17 w 227"/>
                <a:gd name="T37" fmla="*/ 2 h 283"/>
                <a:gd name="T38" fmla="*/ 23 w 227"/>
                <a:gd name="T39" fmla="*/ 1 h 283"/>
                <a:gd name="T40" fmla="*/ 29 w 227"/>
                <a:gd name="T41" fmla="*/ 0 h 283"/>
                <a:gd name="T42" fmla="*/ 199 w 227"/>
                <a:gd name="T43" fmla="*/ 0 h 283"/>
                <a:gd name="T44" fmla="*/ 199 w 227"/>
                <a:gd name="T45" fmla="*/ 0 h 283"/>
                <a:gd name="T46" fmla="*/ 204 w 227"/>
                <a:gd name="T47" fmla="*/ 1 h 283"/>
                <a:gd name="T48" fmla="*/ 210 w 227"/>
                <a:gd name="T49" fmla="*/ 2 h 283"/>
                <a:gd name="T50" fmla="*/ 214 w 227"/>
                <a:gd name="T51" fmla="*/ 5 h 283"/>
                <a:gd name="T52" fmla="*/ 218 w 227"/>
                <a:gd name="T53" fmla="*/ 8 h 283"/>
                <a:gd name="T54" fmla="*/ 222 w 227"/>
                <a:gd name="T55" fmla="*/ 12 h 283"/>
                <a:gd name="T56" fmla="*/ 224 w 227"/>
                <a:gd name="T57" fmla="*/ 17 h 283"/>
                <a:gd name="T58" fmla="*/ 226 w 227"/>
                <a:gd name="T59" fmla="*/ 22 h 283"/>
                <a:gd name="T60" fmla="*/ 227 w 227"/>
                <a:gd name="T61" fmla="*/ 28 h 283"/>
                <a:gd name="T62" fmla="*/ 227 w 227"/>
                <a:gd name="T63" fmla="*/ 255 h 283"/>
                <a:gd name="T64" fmla="*/ 227 w 227"/>
                <a:gd name="T65" fmla="*/ 255 h 283"/>
                <a:gd name="T66" fmla="*/ 226 w 227"/>
                <a:gd name="T67" fmla="*/ 260 h 283"/>
                <a:gd name="T68" fmla="*/ 224 w 227"/>
                <a:gd name="T69" fmla="*/ 266 h 283"/>
                <a:gd name="T70" fmla="*/ 222 w 227"/>
                <a:gd name="T71" fmla="*/ 270 h 283"/>
                <a:gd name="T72" fmla="*/ 218 w 227"/>
                <a:gd name="T73" fmla="*/ 274 h 283"/>
                <a:gd name="T74" fmla="*/ 214 w 227"/>
                <a:gd name="T75" fmla="*/ 278 h 283"/>
                <a:gd name="T76" fmla="*/ 210 w 227"/>
                <a:gd name="T77" fmla="*/ 280 h 283"/>
                <a:gd name="T78" fmla="*/ 204 w 227"/>
                <a:gd name="T79" fmla="*/ 282 h 283"/>
                <a:gd name="T80" fmla="*/ 199 w 227"/>
                <a:gd name="T81" fmla="*/ 283 h 283"/>
                <a:gd name="T82" fmla="*/ 199 w 227"/>
                <a:gd name="T83" fmla="*/ 283 h 283"/>
                <a:gd name="T84" fmla="*/ 57 w 227"/>
                <a:gd name="T85" fmla="*/ 227 h 283"/>
                <a:gd name="T86" fmla="*/ 171 w 227"/>
                <a:gd name="T87" fmla="*/ 227 h 283"/>
                <a:gd name="T88" fmla="*/ 171 w 227"/>
                <a:gd name="T89" fmla="*/ 56 h 283"/>
                <a:gd name="T90" fmla="*/ 57 w 227"/>
                <a:gd name="T91" fmla="*/ 56 h 283"/>
                <a:gd name="T92" fmla="*/ 57 w 227"/>
                <a:gd name="T93" fmla="*/ 227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7" h="283">
                  <a:moveTo>
                    <a:pt x="199" y="283"/>
                  </a:moveTo>
                  <a:lnTo>
                    <a:pt x="29" y="283"/>
                  </a:lnTo>
                  <a:lnTo>
                    <a:pt x="29" y="283"/>
                  </a:lnTo>
                  <a:lnTo>
                    <a:pt x="23" y="282"/>
                  </a:lnTo>
                  <a:lnTo>
                    <a:pt x="17" y="280"/>
                  </a:lnTo>
                  <a:lnTo>
                    <a:pt x="13" y="278"/>
                  </a:lnTo>
                  <a:lnTo>
                    <a:pt x="8" y="274"/>
                  </a:lnTo>
                  <a:lnTo>
                    <a:pt x="5" y="270"/>
                  </a:lnTo>
                  <a:lnTo>
                    <a:pt x="2" y="266"/>
                  </a:lnTo>
                  <a:lnTo>
                    <a:pt x="1" y="260"/>
                  </a:lnTo>
                  <a:lnTo>
                    <a:pt x="0" y="255"/>
                  </a:lnTo>
                  <a:lnTo>
                    <a:pt x="0" y="28"/>
                  </a:lnTo>
                  <a:lnTo>
                    <a:pt x="0" y="28"/>
                  </a:lnTo>
                  <a:lnTo>
                    <a:pt x="1" y="22"/>
                  </a:lnTo>
                  <a:lnTo>
                    <a:pt x="2" y="17"/>
                  </a:lnTo>
                  <a:lnTo>
                    <a:pt x="5" y="12"/>
                  </a:lnTo>
                  <a:lnTo>
                    <a:pt x="8" y="8"/>
                  </a:lnTo>
                  <a:lnTo>
                    <a:pt x="13" y="5"/>
                  </a:lnTo>
                  <a:lnTo>
                    <a:pt x="17" y="2"/>
                  </a:lnTo>
                  <a:lnTo>
                    <a:pt x="23" y="1"/>
                  </a:lnTo>
                  <a:lnTo>
                    <a:pt x="29" y="0"/>
                  </a:lnTo>
                  <a:lnTo>
                    <a:pt x="199" y="0"/>
                  </a:lnTo>
                  <a:lnTo>
                    <a:pt x="199" y="0"/>
                  </a:lnTo>
                  <a:lnTo>
                    <a:pt x="204" y="1"/>
                  </a:lnTo>
                  <a:lnTo>
                    <a:pt x="210" y="2"/>
                  </a:lnTo>
                  <a:lnTo>
                    <a:pt x="214" y="5"/>
                  </a:lnTo>
                  <a:lnTo>
                    <a:pt x="218" y="8"/>
                  </a:lnTo>
                  <a:lnTo>
                    <a:pt x="222" y="12"/>
                  </a:lnTo>
                  <a:lnTo>
                    <a:pt x="224" y="17"/>
                  </a:lnTo>
                  <a:lnTo>
                    <a:pt x="226" y="22"/>
                  </a:lnTo>
                  <a:lnTo>
                    <a:pt x="227" y="28"/>
                  </a:lnTo>
                  <a:lnTo>
                    <a:pt x="227" y="255"/>
                  </a:lnTo>
                  <a:lnTo>
                    <a:pt x="227" y="255"/>
                  </a:lnTo>
                  <a:lnTo>
                    <a:pt x="226" y="260"/>
                  </a:lnTo>
                  <a:lnTo>
                    <a:pt x="224" y="266"/>
                  </a:lnTo>
                  <a:lnTo>
                    <a:pt x="222" y="270"/>
                  </a:lnTo>
                  <a:lnTo>
                    <a:pt x="218" y="274"/>
                  </a:lnTo>
                  <a:lnTo>
                    <a:pt x="214" y="278"/>
                  </a:lnTo>
                  <a:lnTo>
                    <a:pt x="210" y="280"/>
                  </a:lnTo>
                  <a:lnTo>
                    <a:pt x="204" y="282"/>
                  </a:lnTo>
                  <a:lnTo>
                    <a:pt x="199" y="283"/>
                  </a:lnTo>
                  <a:lnTo>
                    <a:pt x="199" y="283"/>
                  </a:lnTo>
                  <a:close/>
                  <a:moveTo>
                    <a:pt x="57" y="227"/>
                  </a:moveTo>
                  <a:lnTo>
                    <a:pt x="171" y="227"/>
                  </a:lnTo>
                  <a:lnTo>
                    <a:pt x="171" y="56"/>
                  </a:lnTo>
                  <a:lnTo>
                    <a:pt x="57" y="56"/>
                  </a:lnTo>
                  <a:lnTo>
                    <a:pt x="57" y="227"/>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8" name="Freeform 61">
              <a:extLst>
                <a:ext uri="{FF2B5EF4-FFF2-40B4-BE49-F238E27FC236}">
                  <a16:creationId xmlns:a16="http://schemas.microsoft.com/office/drawing/2014/main" id="{63EFE007-E653-F032-09D1-CBE670A8F4E1}"/>
                </a:ext>
              </a:extLst>
            </p:cNvPr>
            <p:cNvSpPr>
              <a:spLocks/>
            </p:cNvSpPr>
            <p:nvPr/>
          </p:nvSpPr>
          <p:spPr bwMode="auto">
            <a:xfrm>
              <a:off x="5367602" y="2948374"/>
              <a:ext cx="139224" cy="14811"/>
            </a:xfrm>
            <a:custGeom>
              <a:avLst/>
              <a:gdLst>
                <a:gd name="T0" fmla="*/ 539 w 567"/>
                <a:gd name="T1" fmla="*/ 56 h 56"/>
                <a:gd name="T2" fmla="*/ 28 w 567"/>
                <a:gd name="T3" fmla="*/ 56 h 56"/>
                <a:gd name="T4" fmla="*/ 28 w 567"/>
                <a:gd name="T5" fmla="*/ 56 h 56"/>
                <a:gd name="T6" fmla="*/ 23 w 567"/>
                <a:gd name="T7" fmla="*/ 56 h 56"/>
                <a:gd name="T8" fmla="*/ 17 w 567"/>
                <a:gd name="T9" fmla="*/ 54 h 56"/>
                <a:gd name="T10" fmla="*/ 12 w 567"/>
                <a:gd name="T11" fmla="*/ 52 h 56"/>
                <a:gd name="T12" fmla="*/ 8 w 567"/>
                <a:gd name="T13" fmla="*/ 48 h 56"/>
                <a:gd name="T14" fmla="*/ 5 w 567"/>
                <a:gd name="T15" fmla="*/ 44 h 56"/>
                <a:gd name="T16" fmla="*/ 2 w 567"/>
                <a:gd name="T17" fmla="*/ 39 h 56"/>
                <a:gd name="T18" fmla="*/ 1 w 567"/>
                <a:gd name="T19" fmla="*/ 34 h 56"/>
                <a:gd name="T20" fmla="*/ 0 w 567"/>
                <a:gd name="T21" fmla="*/ 28 h 56"/>
                <a:gd name="T22" fmla="*/ 0 w 567"/>
                <a:gd name="T23" fmla="*/ 28 h 56"/>
                <a:gd name="T24" fmla="*/ 1 w 567"/>
                <a:gd name="T25" fmla="*/ 23 h 56"/>
                <a:gd name="T26" fmla="*/ 2 w 567"/>
                <a:gd name="T27" fmla="*/ 17 h 56"/>
                <a:gd name="T28" fmla="*/ 5 w 567"/>
                <a:gd name="T29" fmla="*/ 13 h 56"/>
                <a:gd name="T30" fmla="*/ 8 w 567"/>
                <a:gd name="T31" fmla="*/ 8 h 56"/>
                <a:gd name="T32" fmla="*/ 12 w 567"/>
                <a:gd name="T33" fmla="*/ 5 h 56"/>
                <a:gd name="T34" fmla="*/ 17 w 567"/>
                <a:gd name="T35" fmla="*/ 2 h 56"/>
                <a:gd name="T36" fmla="*/ 23 w 567"/>
                <a:gd name="T37" fmla="*/ 1 h 56"/>
                <a:gd name="T38" fmla="*/ 28 w 567"/>
                <a:gd name="T39" fmla="*/ 0 h 56"/>
                <a:gd name="T40" fmla="*/ 539 w 567"/>
                <a:gd name="T41" fmla="*/ 0 h 56"/>
                <a:gd name="T42" fmla="*/ 539 w 567"/>
                <a:gd name="T43" fmla="*/ 0 h 56"/>
                <a:gd name="T44" fmla="*/ 545 w 567"/>
                <a:gd name="T45" fmla="*/ 1 h 56"/>
                <a:gd name="T46" fmla="*/ 550 w 567"/>
                <a:gd name="T47" fmla="*/ 2 h 56"/>
                <a:gd name="T48" fmla="*/ 555 w 567"/>
                <a:gd name="T49" fmla="*/ 5 h 56"/>
                <a:gd name="T50" fmla="*/ 559 w 567"/>
                <a:gd name="T51" fmla="*/ 8 h 56"/>
                <a:gd name="T52" fmla="*/ 563 w 567"/>
                <a:gd name="T53" fmla="*/ 13 h 56"/>
                <a:gd name="T54" fmla="*/ 565 w 567"/>
                <a:gd name="T55" fmla="*/ 17 h 56"/>
                <a:gd name="T56" fmla="*/ 567 w 567"/>
                <a:gd name="T57" fmla="*/ 23 h 56"/>
                <a:gd name="T58" fmla="*/ 567 w 567"/>
                <a:gd name="T59" fmla="*/ 28 h 56"/>
                <a:gd name="T60" fmla="*/ 567 w 567"/>
                <a:gd name="T61" fmla="*/ 28 h 56"/>
                <a:gd name="T62" fmla="*/ 567 w 567"/>
                <a:gd name="T63" fmla="*/ 34 h 56"/>
                <a:gd name="T64" fmla="*/ 565 w 567"/>
                <a:gd name="T65" fmla="*/ 39 h 56"/>
                <a:gd name="T66" fmla="*/ 563 w 567"/>
                <a:gd name="T67" fmla="*/ 44 h 56"/>
                <a:gd name="T68" fmla="*/ 559 w 567"/>
                <a:gd name="T69" fmla="*/ 48 h 56"/>
                <a:gd name="T70" fmla="*/ 555 w 567"/>
                <a:gd name="T71" fmla="*/ 52 h 56"/>
                <a:gd name="T72" fmla="*/ 550 w 567"/>
                <a:gd name="T73" fmla="*/ 54 h 56"/>
                <a:gd name="T74" fmla="*/ 545 w 567"/>
                <a:gd name="T75" fmla="*/ 56 h 56"/>
                <a:gd name="T76" fmla="*/ 539 w 567"/>
                <a:gd name="T77" fmla="*/ 56 h 56"/>
                <a:gd name="T78" fmla="*/ 539 w 567"/>
                <a:gd name="T79"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67" h="56">
                  <a:moveTo>
                    <a:pt x="539" y="56"/>
                  </a:moveTo>
                  <a:lnTo>
                    <a:pt x="28" y="56"/>
                  </a:lnTo>
                  <a:lnTo>
                    <a:pt x="28" y="56"/>
                  </a:lnTo>
                  <a:lnTo>
                    <a:pt x="23" y="56"/>
                  </a:lnTo>
                  <a:lnTo>
                    <a:pt x="17" y="54"/>
                  </a:lnTo>
                  <a:lnTo>
                    <a:pt x="12" y="52"/>
                  </a:lnTo>
                  <a:lnTo>
                    <a:pt x="8" y="48"/>
                  </a:lnTo>
                  <a:lnTo>
                    <a:pt x="5" y="44"/>
                  </a:lnTo>
                  <a:lnTo>
                    <a:pt x="2" y="39"/>
                  </a:lnTo>
                  <a:lnTo>
                    <a:pt x="1" y="34"/>
                  </a:lnTo>
                  <a:lnTo>
                    <a:pt x="0" y="28"/>
                  </a:lnTo>
                  <a:lnTo>
                    <a:pt x="0" y="28"/>
                  </a:lnTo>
                  <a:lnTo>
                    <a:pt x="1" y="23"/>
                  </a:lnTo>
                  <a:lnTo>
                    <a:pt x="2" y="17"/>
                  </a:lnTo>
                  <a:lnTo>
                    <a:pt x="5" y="13"/>
                  </a:lnTo>
                  <a:lnTo>
                    <a:pt x="8" y="8"/>
                  </a:lnTo>
                  <a:lnTo>
                    <a:pt x="12" y="5"/>
                  </a:lnTo>
                  <a:lnTo>
                    <a:pt x="17" y="2"/>
                  </a:lnTo>
                  <a:lnTo>
                    <a:pt x="23" y="1"/>
                  </a:lnTo>
                  <a:lnTo>
                    <a:pt x="28" y="0"/>
                  </a:lnTo>
                  <a:lnTo>
                    <a:pt x="539" y="0"/>
                  </a:lnTo>
                  <a:lnTo>
                    <a:pt x="539" y="0"/>
                  </a:lnTo>
                  <a:lnTo>
                    <a:pt x="545" y="1"/>
                  </a:lnTo>
                  <a:lnTo>
                    <a:pt x="550" y="2"/>
                  </a:lnTo>
                  <a:lnTo>
                    <a:pt x="555" y="5"/>
                  </a:lnTo>
                  <a:lnTo>
                    <a:pt x="559" y="8"/>
                  </a:lnTo>
                  <a:lnTo>
                    <a:pt x="563" y="13"/>
                  </a:lnTo>
                  <a:lnTo>
                    <a:pt x="565" y="17"/>
                  </a:lnTo>
                  <a:lnTo>
                    <a:pt x="567" y="23"/>
                  </a:lnTo>
                  <a:lnTo>
                    <a:pt x="567" y="28"/>
                  </a:lnTo>
                  <a:lnTo>
                    <a:pt x="567" y="28"/>
                  </a:lnTo>
                  <a:lnTo>
                    <a:pt x="567" y="34"/>
                  </a:lnTo>
                  <a:lnTo>
                    <a:pt x="565" y="39"/>
                  </a:lnTo>
                  <a:lnTo>
                    <a:pt x="563" y="44"/>
                  </a:lnTo>
                  <a:lnTo>
                    <a:pt x="559" y="48"/>
                  </a:lnTo>
                  <a:lnTo>
                    <a:pt x="555" y="52"/>
                  </a:lnTo>
                  <a:lnTo>
                    <a:pt x="550" y="54"/>
                  </a:lnTo>
                  <a:lnTo>
                    <a:pt x="545" y="56"/>
                  </a:lnTo>
                  <a:lnTo>
                    <a:pt x="539" y="56"/>
                  </a:lnTo>
                  <a:lnTo>
                    <a:pt x="539" y="56"/>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9" name="Freeform 62">
              <a:extLst>
                <a:ext uri="{FF2B5EF4-FFF2-40B4-BE49-F238E27FC236}">
                  <a16:creationId xmlns:a16="http://schemas.microsoft.com/office/drawing/2014/main" id="{48A96DF6-C97A-9E77-A412-4303B1949944}"/>
                </a:ext>
              </a:extLst>
            </p:cNvPr>
            <p:cNvSpPr>
              <a:spLocks/>
            </p:cNvSpPr>
            <p:nvPr/>
          </p:nvSpPr>
          <p:spPr bwMode="auto">
            <a:xfrm>
              <a:off x="5269849" y="3019467"/>
              <a:ext cx="336212" cy="13330"/>
            </a:xfrm>
            <a:custGeom>
              <a:avLst/>
              <a:gdLst>
                <a:gd name="T0" fmla="*/ 1332 w 1361"/>
                <a:gd name="T1" fmla="*/ 56 h 56"/>
                <a:gd name="T2" fmla="*/ 28 w 1361"/>
                <a:gd name="T3" fmla="*/ 56 h 56"/>
                <a:gd name="T4" fmla="*/ 28 w 1361"/>
                <a:gd name="T5" fmla="*/ 56 h 56"/>
                <a:gd name="T6" fmla="*/ 23 w 1361"/>
                <a:gd name="T7" fmla="*/ 55 h 56"/>
                <a:gd name="T8" fmla="*/ 17 w 1361"/>
                <a:gd name="T9" fmla="*/ 54 h 56"/>
                <a:gd name="T10" fmla="*/ 13 w 1361"/>
                <a:gd name="T11" fmla="*/ 51 h 56"/>
                <a:gd name="T12" fmla="*/ 8 w 1361"/>
                <a:gd name="T13" fmla="*/ 48 h 56"/>
                <a:gd name="T14" fmla="*/ 5 w 1361"/>
                <a:gd name="T15" fmla="*/ 44 h 56"/>
                <a:gd name="T16" fmla="*/ 2 w 1361"/>
                <a:gd name="T17" fmla="*/ 39 h 56"/>
                <a:gd name="T18" fmla="*/ 1 w 1361"/>
                <a:gd name="T19" fmla="*/ 34 h 56"/>
                <a:gd name="T20" fmla="*/ 0 w 1361"/>
                <a:gd name="T21" fmla="*/ 28 h 56"/>
                <a:gd name="T22" fmla="*/ 0 w 1361"/>
                <a:gd name="T23" fmla="*/ 28 h 56"/>
                <a:gd name="T24" fmla="*/ 1 w 1361"/>
                <a:gd name="T25" fmla="*/ 22 h 56"/>
                <a:gd name="T26" fmla="*/ 2 w 1361"/>
                <a:gd name="T27" fmla="*/ 17 h 56"/>
                <a:gd name="T28" fmla="*/ 5 w 1361"/>
                <a:gd name="T29" fmla="*/ 12 h 56"/>
                <a:gd name="T30" fmla="*/ 8 w 1361"/>
                <a:gd name="T31" fmla="*/ 8 h 56"/>
                <a:gd name="T32" fmla="*/ 13 w 1361"/>
                <a:gd name="T33" fmla="*/ 5 h 56"/>
                <a:gd name="T34" fmla="*/ 17 w 1361"/>
                <a:gd name="T35" fmla="*/ 2 h 56"/>
                <a:gd name="T36" fmla="*/ 23 w 1361"/>
                <a:gd name="T37" fmla="*/ 0 h 56"/>
                <a:gd name="T38" fmla="*/ 28 w 1361"/>
                <a:gd name="T39" fmla="*/ 0 h 56"/>
                <a:gd name="T40" fmla="*/ 1332 w 1361"/>
                <a:gd name="T41" fmla="*/ 0 h 56"/>
                <a:gd name="T42" fmla="*/ 1332 w 1361"/>
                <a:gd name="T43" fmla="*/ 0 h 56"/>
                <a:gd name="T44" fmla="*/ 1339 w 1361"/>
                <a:gd name="T45" fmla="*/ 0 h 56"/>
                <a:gd name="T46" fmla="*/ 1344 w 1361"/>
                <a:gd name="T47" fmla="*/ 2 h 56"/>
                <a:gd name="T48" fmla="*/ 1349 w 1361"/>
                <a:gd name="T49" fmla="*/ 5 h 56"/>
                <a:gd name="T50" fmla="*/ 1353 w 1361"/>
                <a:gd name="T51" fmla="*/ 8 h 56"/>
                <a:gd name="T52" fmla="*/ 1356 w 1361"/>
                <a:gd name="T53" fmla="*/ 12 h 56"/>
                <a:gd name="T54" fmla="*/ 1359 w 1361"/>
                <a:gd name="T55" fmla="*/ 17 h 56"/>
                <a:gd name="T56" fmla="*/ 1361 w 1361"/>
                <a:gd name="T57" fmla="*/ 22 h 56"/>
                <a:gd name="T58" fmla="*/ 1361 w 1361"/>
                <a:gd name="T59" fmla="*/ 28 h 56"/>
                <a:gd name="T60" fmla="*/ 1361 w 1361"/>
                <a:gd name="T61" fmla="*/ 28 h 56"/>
                <a:gd name="T62" fmla="*/ 1361 w 1361"/>
                <a:gd name="T63" fmla="*/ 34 h 56"/>
                <a:gd name="T64" fmla="*/ 1359 w 1361"/>
                <a:gd name="T65" fmla="*/ 39 h 56"/>
                <a:gd name="T66" fmla="*/ 1356 w 1361"/>
                <a:gd name="T67" fmla="*/ 44 h 56"/>
                <a:gd name="T68" fmla="*/ 1353 w 1361"/>
                <a:gd name="T69" fmla="*/ 48 h 56"/>
                <a:gd name="T70" fmla="*/ 1349 w 1361"/>
                <a:gd name="T71" fmla="*/ 51 h 56"/>
                <a:gd name="T72" fmla="*/ 1344 w 1361"/>
                <a:gd name="T73" fmla="*/ 54 h 56"/>
                <a:gd name="T74" fmla="*/ 1339 w 1361"/>
                <a:gd name="T75" fmla="*/ 55 h 56"/>
                <a:gd name="T76" fmla="*/ 1332 w 1361"/>
                <a:gd name="T77" fmla="*/ 56 h 56"/>
                <a:gd name="T78" fmla="*/ 1332 w 1361"/>
                <a:gd name="T79"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61" h="56">
                  <a:moveTo>
                    <a:pt x="1332" y="56"/>
                  </a:moveTo>
                  <a:lnTo>
                    <a:pt x="28" y="56"/>
                  </a:lnTo>
                  <a:lnTo>
                    <a:pt x="28" y="56"/>
                  </a:lnTo>
                  <a:lnTo>
                    <a:pt x="23" y="55"/>
                  </a:lnTo>
                  <a:lnTo>
                    <a:pt x="17" y="54"/>
                  </a:lnTo>
                  <a:lnTo>
                    <a:pt x="13" y="51"/>
                  </a:lnTo>
                  <a:lnTo>
                    <a:pt x="8" y="48"/>
                  </a:lnTo>
                  <a:lnTo>
                    <a:pt x="5" y="44"/>
                  </a:lnTo>
                  <a:lnTo>
                    <a:pt x="2" y="39"/>
                  </a:lnTo>
                  <a:lnTo>
                    <a:pt x="1" y="34"/>
                  </a:lnTo>
                  <a:lnTo>
                    <a:pt x="0" y="28"/>
                  </a:lnTo>
                  <a:lnTo>
                    <a:pt x="0" y="28"/>
                  </a:lnTo>
                  <a:lnTo>
                    <a:pt x="1" y="22"/>
                  </a:lnTo>
                  <a:lnTo>
                    <a:pt x="2" y="17"/>
                  </a:lnTo>
                  <a:lnTo>
                    <a:pt x="5" y="12"/>
                  </a:lnTo>
                  <a:lnTo>
                    <a:pt x="8" y="8"/>
                  </a:lnTo>
                  <a:lnTo>
                    <a:pt x="13" y="5"/>
                  </a:lnTo>
                  <a:lnTo>
                    <a:pt x="17" y="2"/>
                  </a:lnTo>
                  <a:lnTo>
                    <a:pt x="23" y="0"/>
                  </a:lnTo>
                  <a:lnTo>
                    <a:pt x="28" y="0"/>
                  </a:lnTo>
                  <a:lnTo>
                    <a:pt x="1332" y="0"/>
                  </a:lnTo>
                  <a:lnTo>
                    <a:pt x="1332" y="0"/>
                  </a:lnTo>
                  <a:lnTo>
                    <a:pt x="1339" y="0"/>
                  </a:lnTo>
                  <a:lnTo>
                    <a:pt x="1344" y="2"/>
                  </a:lnTo>
                  <a:lnTo>
                    <a:pt x="1349" y="5"/>
                  </a:lnTo>
                  <a:lnTo>
                    <a:pt x="1353" y="8"/>
                  </a:lnTo>
                  <a:lnTo>
                    <a:pt x="1356" y="12"/>
                  </a:lnTo>
                  <a:lnTo>
                    <a:pt x="1359" y="17"/>
                  </a:lnTo>
                  <a:lnTo>
                    <a:pt x="1361" y="22"/>
                  </a:lnTo>
                  <a:lnTo>
                    <a:pt x="1361" y="28"/>
                  </a:lnTo>
                  <a:lnTo>
                    <a:pt x="1361" y="28"/>
                  </a:lnTo>
                  <a:lnTo>
                    <a:pt x="1361" y="34"/>
                  </a:lnTo>
                  <a:lnTo>
                    <a:pt x="1359" y="39"/>
                  </a:lnTo>
                  <a:lnTo>
                    <a:pt x="1356" y="44"/>
                  </a:lnTo>
                  <a:lnTo>
                    <a:pt x="1353" y="48"/>
                  </a:lnTo>
                  <a:lnTo>
                    <a:pt x="1349" y="51"/>
                  </a:lnTo>
                  <a:lnTo>
                    <a:pt x="1344" y="54"/>
                  </a:lnTo>
                  <a:lnTo>
                    <a:pt x="1339" y="55"/>
                  </a:lnTo>
                  <a:lnTo>
                    <a:pt x="1332" y="56"/>
                  </a:lnTo>
                  <a:lnTo>
                    <a:pt x="1332" y="56"/>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0" name="Freeform 63">
              <a:extLst>
                <a:ext uri="{FF2B5EF4-FFF2-40B4-BE49-F238E27FC236}">
                  <a16:creationId xmlns:a16="http://schemas.microsoft.com/office/drawing/2014/main" id="{D331C83B-214E-3C18-2585-AB99ACE2BB0C}"/>
                </a:ext>
              </a:extLst>
            </p:cNvPr>
            <p:cNvSpPr>
              <a:spLocks/>
            </p:cNvSpPr>
            <p:nvPr/>
          </p:nvSpPr>
          <p:spPr bwMode="auto">
            <a:xfrm>
              <a:off x="5354273" y="3047609"/>
              <a:ext cx="13330" cy="182177"/>
            </a:xfrm>
            <a:custGeom>
              <a:avLst/>
              <a:gdLst>
                <a:gd name="T0" fmla="*/ 28 w 56"/>
                <a:gd name="T1" fmla="*/ 737 h 737"/>
                <a:gd name="T2" fmla="*/ 28 w 56"/>
                <a:gd name="T3" fmla="*/ 737 h 737"/>
                <a:gd name="T4" fmla="*/ 22 w 56"/>
                <a:gd name="T5" fmla="*/ 736 h 737"/>
                <a:gd name="T6" fmla="*/ 17 w 56"/>
                <a:gd name="T7" fmla="*/ 734 h 737"/>
                <a:gd name="T8" fmla="*/ 12 w 56"/>
                <a:gd name="T9" fmla="*/ 732 h 737"/>
                <a:gd name="T10" fmla="*/ 8 w 56"/>
                <a:gd name="T11" fmla="*/ 728 h 737"/>
                <a:gd name="T12" fmla="*/ 5 w 56"/>
                <a:gd name="T13" fmla="*/ 724 h 737"/>
                <a:gd name="T14" fmla="*/ 2 w 56"/>
                <a:gd name="T15" fmla="*/ 720 h 737"/>
                <a:gd name="T16" fmla="*/ 1 w 56"/>
                <a:gd name="T17" fmla="*/ 714 h 737"/>
                <a:gd name="T18" fmla="*/ 0 w 56"/>
                <a:gd name="T19" fmla="*/ 709 h 737"/>
                <a:gd name="T20" fmla="*/ 0 w 56"/>
                <a:gd name="T21" fmla="*/ 28 h 737"/>
                <a:gd name="T22" fmla="*/ 0 w 56"/>
                <a:gd name="T23" fmla="*/ 28 h 737"/>
                <a:gd name="T24" fmla="*/ 1 w 56"/>
                <a:gd name="T25" fmla="*/ 23 h 737"/>
                <a:gd name="T26" fmla="*/ 2 w 56"/>
                <a:gd name="T27" fmla="*/ 17 h 737"/>
                <a:gd name="T28" fmla="*/ 5 w 56"/>
                <a:gd name="T29" fmla="*/ 12 h 737"/>
                <a:gd name="T30" fmla="*/ 8 w 56"/>
                <a:gd name="T31" fmla="*/ 8 h 737"/>
                <a:gd name="T32" fmla="*/ 12 w 56"/>
                <a:gd name="T33" fmla="*/ 5 h 737"/>
                <a:gd name="T34" fmla="*/ 17 w 56"/>
                <a:gd name="T35" fmla="*/ 2 h 737"/>
                <a:gd name="T36" fmla="*/ 22 w 56"/>
                <a:gd name="T37" fmla="*/ 1 h 737"/>
                <a:gd name="T38" fmla="*/ 28 w 56"/>
                <a:gd name="T39" fmla="*/ 0 h 737"/>
                <a:gd name="T40" fmla="*/ 28 w 56"/>
                <a:gd name="T41" fmla="*/ 0 h 737"/>
                <a:gd name="T42" fmla="*/ 34 w 56"/>
                <a:gd name="T43" fmla="*/ 1 h 737"/>
                <a:gd name="T44" fmla="*/ 39 w 56"/>
                <a:gd name="T45" fmla="*/ 2 h 737"/>
                <a:gd name="T46" fmla="*/ 44 w 56"/>
                <a:gd name="T47" fmla="*/ 5 h 737"/>
                <a:gd name="T48" fmla="*/ 48 w 56"/>
                <a:gd name="T49" fmla="*/ 8 h 737"/>
                <a:gd name="T50" fmla="*/ 51 w 56"/>
                <a:gd name="T51" fmla="*/ 12 h 737"/>
                <a:gd name="T52" fmla="*/ 54 w 56"/>
                <a:gd name="T53" fmla="*/ 17 h 737"/>
                <a:gd name="T54" fmla="*/ 56 w 56"/>
                <a:gd name="T55" fmla="*/ 23 h 737"/>
                <a:gd name="T56" fmla="*/ 56 w 56"/>
                <a:gd name="T57" fmla="*/ 28 h 737"/>
                <a:gd name="T58" fmla="*/ 56 w 56"/>
                <a:gd name="T59" fmla="*/ 709 h 737"/>
                <a:gd name="T60" fmla="*/ 56 w 56"/>
                <a:gd name="T61" fmla="*/ 709 h 737"/>
                <a:gd name="T62" fmla="*/ 56 w 56"/>
                <a:gd name="T63" fmla="*/ 714 h 737"/>
                <a:gd name="T64" fmla="*/ 54 w 56"/>
                <a:gd name="T65" fmla="*/ 720 h 737"/>
                <a:gd name="T66" fmla="*/ 51 w 56"/>
                <a:gd name="T67" fmla="*/ 724 h 737"/>
                <a:gd name="T68" fmla="*/ 48 w 56"/>
                <a:gd name="T69" fmla="*/ 728 h 737"/>
                <a:gd name="T70" fmla="*/ 44 w 56"/>
                <a:gd name="T71" fmla="*/ 732 h 737"/>
                <a:gd name="T72" fmla="*/ 39 w 56"/>
                <a:gd name="T73" fmla="*/ 734 h 737"/>
                <a:gd name="T74" fmla="*/ 34 w 56"/>
                <a:gd name="T75" fmla="*/ 736 h 737"/>
                <a:gd name="T76" fmla="*/ 28 w 56"/>
                <a:gd name="T77" fmla="*/ 737 h 737"/>
                <a:gd name="T78" fmla="*/ 28 w 56"/>
                <a:gd name="T79"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6" h="737">
                  <a:moveTo>
                    <a:pt x="28" y="737"/>
                  </a:moveTo>
                  <a:lnTo>
                    <a:pt x="28" y="737"/>
                  </a:lnTo>
                  <a:lnTo>
                    <a:pt x="22" y="736"/>
                  </a:lnTo>
                  <a:lnTo>
                    <a:pt x="17" y="734"/>
                  </a:lnTo>
                  <a:lnTo>
                    <a:pt x="12" y="732"/>
                  </a:lnTo>
                  <a:lnTo>
                    <a:pt x="8" y="728"/>
                  </a:lnTo>
                  <a:lnTo>
                    <a:pt x="5" y="724"/>
                  </a:lnTo>
                  <a:lnTo>
                    <a:pt x="2" y="720"/>
                  </a:lnTo>
                  <a:lnTo>
                    <a:pt x="1" y="714"/>
                  </a:lnTo>
                  <a:lnTo>
                    <a:pt x="0" y="709"/>
                  </a:lnTo>
                  <a:lnTo>
                    <a:pt x="0" y="28"/>
                  </a:lnTo>
                  <a:lnTo>
                    <a:pt x="0" y="28"/>
                  </a:lnTo>
                  <a:lnTo>
                    <a:pt x="1" y="23"/>
                  </a:lnTo>
                  <a:lnTo>
                    <a:pt x="2" y="17"/>
                  </a:lnTo>
                  <a:lnTo>
                    <a:pt x="5" y="12"/>
                  </a:lnTo>
                  <a:lnTo>
                    <a:pt x="8" y="8"/>
                  </a:lnTo>
                  <a:lnTo>
                    <a:pt x="12" y="5"/>
                  </a:lnTo>
                  <a:lnTo>
                    <a:pt x="17" y="2"/>
                  </a:lnTo>
                  <a:lnTo>
                    <a:pt x="22" y="1"/>
                  </a:lnTo>
                  <a:lnTo>
                    <a:pt x="28" y="0"/>
                  </a:lnTo>
                  <a:lnTo>
                    <a:pt x="28" y="0"/>
                  </a:lnTo>
                  <a:lnTo>
                    <a:pt x="34" y="1"/>
                  </a:lnTo>
                  <a:lnTo>
                    <a:pt x="39" y="2"/>
                  </a:lnTo>
                  <a:lnTo>
                    <a:pt x="44" y="5"/>
                  </a:lnTo>
                  <a:lnTo>
                    <a:pt x="48" y="8"/>
                  </a:lnTo>
                  <a:lnTo>
                    <a:pt x="51" y="12"/>
                  </a:lnTo>
                  <a:lnTo>
                    <a:pt x="54" y="17"/>
                  </a:lnTo>
                  <a:lnTo>
                    <a:pt x="56" y="23"/>
                  </a:lnTo>
                  <a:lnTo>
                    <a:pt x="56" y="28"/>
                  </a:lnTo>
                  <a:lnTo>
                    <a:pt x="56" y="709"/>
                  </a:lnTo>
                  <a:lnTo>
                    <a:pt x="56" y="709"/>
                  </a:lnTo>
                  <a:lnTo>
                    <a:pt x="56" y="714"/>
                  </a:lnTo>
                  <a:lnTo>
                    <a:pt x="54" y="720"/>
                  </a:lnTo>
                  <a:lnTo>
                    <a:pt x="51" y="724"/>
                  </a:lnTo>
                  <a:lnTo>
                    <a:pt x="48" y="728"/>
                  </a:lnTo>
                  <a:lnTo>
                    <a:pt x="44" y="732"/>
                  </a:lnTo>
                  <a:lnTo>
                    <a:pt x="39" y="734"/>
                  </a:lnTo>
                  <a:lnTo>
                    <a:pt x="34" y="736"/>
                  </a:lnTo>
                  <a:lnTo>
                    <a:pt x="28" y="737"/>
                  </a:lnTo>
                  <a:lnTo>
                    <a:pt x="28" y="737"/>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1" name="Freeform 64">
              <a:extLst>
                <a:ext uri="{FF2B5EF4-FFF2-40B4-BE49-F238E27FC236}">
                  <a16:creationId xmlns:a16="http://schemas.microsoft.com/office/drawing/2014/main" id="{8C5B6B67-C7CC-6E83-560A-CBFA55561B89}"/>
                </a:ext>
              </a:extLst>
            </p:cNvPr>
            <p:cNvSpPr>
              <a:spLocks/>
            </p:cNvSpPr>
            <p:nvPr/>
          </p:nvSpPr>
          <p:spPr bwMode="auto">
            <a:xfrm>
              <a:off x="5423885" y="3047609"/>
              <a:ext cx="13330" cy="182177"/>
            </a:xfrm>
            <a:custGeom>
              <a:avLst/>
              <a:gdLst>
                <a:gd name="T0" fmla="*/ 29 w 57"/>
                <a:gd name="T1" fmla="*/ 737 h 737"/>
                <a:gd name="T2" fmla="*/ 29 w 57"/>
                <a:gd name="T3" fmla="*/ 737 h 737"/>
                <a:gd name="T4" fmla="*/ 23 w 57"/>
                <a:gd name="T5" fmla="*/ 736 h 737"/>
                <a:gd name="T6" fmla="*/ 18 w 57"/>
                <a:gd name="T7" fmla="*/ 734 h 737"/>
                <a:gd name="T8" fmla="*/ 13 w 57"/>
                <a:gd name="T9" fmla="*/ 732 h 737"/>
                <a:gd name="T10" fmla="*/ 8 w 57"/>
                <a:gd name="T11" fmla="*/ 728 h 737"/>
                <a:gd name="T12" fmla="*/ 4 w 57"/>
                <a:gd name="T13" fmla="*/ 724 h 737"/>
                <a:gd name="T14" fmla="*/ 2 w 57"/>
                <a:gd name="T15" fmla="*/ 720 h 737"/>
                <a:gd name="T16" fmla="*/ 0 w 57"/>
                <a:gd name="T17" fmla="*/ 714 h 737"/>
                <a:gd name="T18" fmla="*/ 0 w 57"/>
                <a:gd name="T19" fmla="*/ 709 h 737"/>
                <a:gd name="T20" fmla="*/ 0 w 57"/>
                <a:gd name="T21" fmla="*/ 28 h 737"/>
                <a:gd name="T22" fmla="*/ 0 w 57"/>
                <a:gd name="T23" fmla="*/ 28 h 737"/>
                <a:gd name="T24" fmla="*/ 0 w 57"/>
                <a:gd name="T25" fmla="*/ 23 h 737"/>
                <a:gd name="T26" fmla="*/ 2 w 57"/>
                <a:gd name="T27" fmla="*/ 17 h 737"/>
                <a:gd name="T28" fmla="*/ 4 w 57"/>
                <a:gd name="T29" fmla="*/ 12 h 737"/>
                <a:gd name="T30" fmla="*/ 8 w 57"/>
                <a:gd name="T31" fmla="*/ 8 h 737"/>
                <a:gd name="T32" fmla="*/ 13 w 57"/>
                <a:gd name="T33" fmla="*/ 5 h 737"/>
                <a:gd name="T34" fmla="*/ 18 w 57"/>
                <a:gd name="T35" fmla="*/ 2 h 737"/>
                <a:gd name="T36" fmla="*/ 23 w 57"/>
                <a:gd name="T37" fmla="*/ 1 h 737"/>
                <a:gd name="T38" fmla="*/ 29 w 57"/>
                <a:gd name="T39" fmla="*/ 0 h 737"/>
                <a:gd name="T40" fmla="*/ 29 w 57"/>
                <a:gd name="T41" fmla="*/ 0 h 737"/>
                <a:gd name="T42" fmla="*/ 34 w 57"/>
                <a:gd name="T43" fmla="*/ 1 h 737"/>
                <a:gd name="T44" fmla="*/ 40 w 57"/>
                <a:gd name="T45" fmla="*/ 2 h 737"/>
                <a:gd name="T46" fmla="*/ 44 w 57"/>
                <a:gd name="T47" fmla="*/ 5 h 737"/>
                <a:gd name="T48" fmla="*/ 49 w 57"/>
                <a:gd name="T49" fmla="*/ 8 h 737"/>
                <a:gd name="T50" fmla="*/ 52 w 57"/>
                <a:gd name="T51" fmla="*/ 12 h 737"/>
                <a:gd name="T52" fmla="*/ 55 w 57"/>
                <a:gd name="T53" fmla="*/ 17 h 737"/>
                <a:gd name="T54" fmla="*/ 56 w 57"/>
                <a:gd name="T55" fmla="*/ 23 h 737"/>
                <a:gd name="T56" fmla="*/ 57 w 57"/>
                <a:gd name="T57" fmla="*/ 28 h 737"/>
                <a:gd name="T58" fmla="*/ 57 w 57"/>
                <a:gd name="T59" fmla="*/ 709 h 737"/>
                <a:gd name="T60" fmla="*/ 57 w 57"/>
                <a:gd name="T61" fmla="*/ 709 h 737"/>
                <a:gd name="T62" fmla="*/ 56 w 57"/>
                <a:gd name="T63" fmla="*/ 714 h 737"/>
                <a:gd name="T64" fmla="*/ 55 w 57"/>
                <a:gd name="T65" fmla="*/ 720 h 737"/>
                <a:gd name="T66" fmla="*/ 52 w 57"/>
                <a:gd name="T67" fmla="*/ 724 h 737"/>
                <a:gd name="T68" fmla="*/ 49 w 57"/>
                <a:gd name="T69" fmla="*/ 728 h 737"/>
                <a:gd name="T70" fmla="*/ 44 w 57"/>
                <a:gd name="T71" fmla="*/ 732 h 737"/>
                <a:gd name="T72" fmla="*/ 40 w 57"/>
                <a:gd name="T73" fmla="*/ 734 h 737"/>
                <a:gd name="T74" fmla="*/ 34 w 57"/>
                <a:gd name="T75" fmla="*/ 736 h 737"/>
                <a:gd name="T76" fmla="*/ 29 w 57"/>
                <a:gd name="T77" fmla="*/ 737 h 737"/>
                <a:gd name="T78" fmla="*/ 29 w 57"/>
                <a:gd name="T79"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7" h="737">
                  <a:moveTo>
                    <a:pt x="29" y="737"/>
                  </a:moveTo>
                  <a:lnTo>
                    <a:pt x="29" y="737"/>
                  </a:lnTo>
                  <a:lnTo>
                    <a:pt x="23" y="736"/>
                  </a:lnTo>
                  <a:lnTo>
                    <a:pt x="18" y="734"/>
                  </a:lnTo>
                  <a:lnTo>
                    <a:pt x="13" y="732"/>
                  </a:lnTo>
                  <a:lnTo>
                    <a:pt x="8" y="728"/>
                  </a:lnTo>
                  <a:lnTo>
                    <a:pt x="4" y="724"/>
                  </a:lnTo>
                  <a:lnTo>
                    <a:pt x="2" y="720"/>
                  </a:lnTo>
                  <a:lnTo>
                    <a:pt x="0" y="714"/>
                  </a:lnTo>
                  <a:lnTo>
                    <a:pt x="0" y="709"/>
                  </a:lnTo>
                  <a:lnTo>
                    <a:pt x="0" y="28"/>
                  </a:lnTo>
                  <a:lnTo>
                    <a:pt x="0" y="28"/>
                  </a:lnTo>
                  <a:lnTo>
                    <a:pt x="0" y="23"/>
                  </a:lnTo>
                  <a:lnTo>
                    <a:pt x="2" y="17"/>
                  </a:lnTo>
                  <a:lnTo>
                    <a:pt x="4" y="12"/>
                  </a:lnTo>
                  <a:lnTo>
                    <a:pt x="8" y="8"/>
                  </a:lnTo>
                  <a:lnTo>
                    <a:pt x="13" y="5"/>
                  </a:lnTo>
                  <a:lnTo>
                    <a:pt x="18" y="2"/>
                  </a:lnTo>
                  <a:lnTo>
                    <a:pt x="23" y="1"/>
                  </a:lnTo>
                  <a:lnTo>
                    <a:pt x="29" y="0"/>
                  </a:lnTo>
                  <a:lnTo>
                    <a:pt x="29" y="0"/>
                  </a:lnTo>
                  <a:lnTo>
                    <a:pt x="34" y="1"/>
                  </a:lnTo>
                  <a:lnTo>
                    <a:pt x="40" y="2"/>
                  </a:lnTo>
                  <a:lnTo>
                    <a:pt x="44" y="5"/>
                  </a:lnTo>
                  <a:lnTo>
                    <a:pt x="49" y="8"/>
                  </a:lnTo>
                  <a:lnTo>
                    <a:pt x="52" y="12"/>
                  </a:lnTo>
                  <a:lnTo>
                    <a:pt x="55" y="17"/>
                  </a:lnTo>
                  <a:lnTo>
                    <a:pt x="56" y="23"/>
                  </a:lnTo>
                  <a:lnTo>
                    <a:pt x="57" y="28"/>
                  </a:lnTo>
                  <a:lnTo>
                    <a:pt x="57" y="709"/>
                  </a:lnTo>
                  <a:lnTo>
                    <a:pt x="57" y="709"/>
                  </a:lnTo>
                  <a:lnTo>
                    <a:pt x="56" y="714"/>
                  </a:lnTo>
                  <a:lnTo>
                    <a:pt x="55" y="720"/>
                  </a:lnTo>
                  <a:lnTo>
                    <a:pt x="52" y="724"/>
                  </a:lnTo>
                  <a:lnTo>
                    <a:pt x="49" y="728"/>
                  </a:lnTo>
                  <a:lnTo>
                    <a:pt x="44" y="732"/>
                  </a:lnTo>
                  <a:lnTo>
                    <a:pt x="40" y="734"/>
                  </a:lnTo>
                  <a:lnTo>
                    <a:pt x="34" y="736"/>
                  </a:lnTo>
                  <a:lnTo>
                    <a:pt x="29" y="737"/>
                  </a:lnTo>
                  <a:lnTo>
                    <a:pt x="29" y="737"/>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2" name="Freeform 65">
              <a:extLst>
                <a:ext uri="{FF2B5EF4-FFF2-40B4-BE49-F238E27FC236}">
                  <a16:creationId xmlns:a16="http://schemas.microsoft.com/office/drawing/2014/main" id="{20DF0DAD-7B6E-1660-771E-0984B3D076F7}"/>
                </a:ext>
              </a:extLst>
            </p:cNvPr>
            <p:cNvSpPr>
              <a:spLocks/>
            </p:cNvSpPr>
            <p:nvPr/>
          </p:nvSpPr>
          <p:spPr bwMode="auto">
            <a:xfrm>
              <a:off x="5493497" y="3047609"/>
              <a:ext cx="13330" cy="38414"/>
            </a:xfrm>
            <a:custGeom>
              <a:avLst/>
              <a:gdLst>
                <a:gd name="T0" fmla="*/ 29 w 57"/>
                <a:gd name="T1" fmla="*/ 737 h 737"/>
                <a:gd name="T2" fmla="*/ 29 w 57"/>
                <a:gd name="T3" fmla="*/ 737 h 737"/>
                <a:gd name="T4" fmla="*/ 23 w 57"/>
                <a:gd name="T5" fmla="*/ 736 h 737"/>
                <a:gd name="T6" fmla="*/ 17 w 57"/>
                <a:gd name="T7" fmla="*/ 734 h 737"/>
                <a:gd name="T8" fmla="*/ 13 w 57"/>
                <a:gd name="T9" fmla="*/ 732 h 737"/>
                <a:gd name="T10" fmla="*/ 8 w 57"/>
                <a:gd name="T11" fmla="*/ 728 h 737"/>
                <a:gd name="T12" fmla="*/ 5 w 57"/>
                <a:gd name="T13" fmla="*/ 724 h 737"/>
                <a:gd name="T14" fmla="*/ 2 w 57"/>
                <a:gd name="T15" fmla="*/ 720 h 737"/>
                <a:gd name="T16" fmla="*/ 1 w 57"/>
                <a:gd name="T17" fmla="*/ 714 h 737"/>
                <a:gd name="T18" fmla="*/ 0 w 57"/>
                <a:gd name="T19" fmla="*/ 709 h 737"/>
                <a:gd name="T20" fmla="*/ 0 w 57"/>
                <a:gd name="T21" fmla="*/ 28 h 737"/>
                <a:gd name="T22" fmla="*/ 0 w 57"/>
                <a:gd name="T23" fmla="*/ 28 h 737"/>
                <a:gd name="T24" fmla="*/ 1 w 57"/>
                <a:gd name="T25" fmla="*/ 23 h 737"/>
                <a:gd name="T26" fmla="*/ 2 w 57"/>
                <a:gd name="T27" fmla="*/ 17 h 737"/>
                <a:gd name="T28" fmla="*/ 5 w 57"/>
                <a:gd name="T29" fmla="*/ 12 h 737"/>
                <a:gd name="T30" fmla="*/ 8 w 57"/>
                <a:gd name="T31" fmla="*/ 8 h 737"/>
                <a:gd name="T32" fmla="*/ 13 w 57"/>
                <a:gd name="T33" fmla="*/ 5 h 737"/>
                <a:gd name="T34" fmla="*/ 17 w 57"/>
                <a:gd name="T35" fmla="*/ 2 h 737"/>
                <a:gd name="T36" fmla="*/ 23 w 57"/>
                <a:gd name="T37" fmla="*/ 1 h 737"/>
                <a:gd name="T38" fmla="*/ 29 w 57"/>
                <a:gd name="T39" fmla="*/ 0 h 737"/>
                <a:gd name="T40" fmla="*/ 29 w 57"/>
                <a:gd name="T41" fmla="*/ 0 h 737"/>
                <a:gd name="T42" fmla="*/ 35 w 57"/>
                <a:gd name="T43" fmla="*/ 1 h 737"/>
                <a:gd name="T44" fmla="*/ 40 w 57"/>
                <a:gd name="T45" fmla="*/ 2 h 737"/>
                <a:gd name="T46" fmla="*/ 45 w 57"/>
                <a:gd name="T47" fmla="*/ 5 h 737"/>
                <a:gd name="T48" fmla="*/ 49 w 57"/>
                <a:gd name="T49" fmla="*/ 8 h 737"/>
                <a:gd name="T50" fmla="*/ 53 w 57"/>
                <a:gd name="T51" fmla="*/ 12 h 737"/>
                <a:gd name="T52" fmla="*/ 55 w 57"/>
                <a:gd name="T53" fmla="*/ 17 h 737"/>
                <a:gd name="T54" fmla="*/ 57 w 57"/>
                <a:gd name="T55" fmla="*/ 23 h 737"/>
                <a:gd name="T56" fmla="*/ 57 w 57"/>
                <a:gd name="T57" fmla="*/ 28 h 737"/>
                <a:gd name="T58" fmla="*/ 57 w 57"/>
                <a:gd name="T59" fmla="*/ 709 h 737"/>
                <a:gd name="T60" fmla="*/ 57 w 57"/>
                <a:gd name="T61" fmla="*/ 709 h 737"/>
                <a:gd name="T62" fmla="*/ 57 w 57"/>
                <a:gd name="T63" fmla="*/ 714 h 737"/>
                <a:gd name="T64" fmla="*/ 55 w 57"/>
                <a:gd name="T65" fmla="*/ 720 h 737"/>
                <a:gd name="T66" fmla="*/ 53 w 57"/>
                <a:gd name="T67" fmla="*/ 724 h 737"/>
                <a:gd name="T68" fmla="*/ 49 w 57"/>
                <a:gd name="T69" fmla="*/ 728 h 737"/>
                <a:gd name="T70" fmla="*/ 45 w 57"/>
                <a:gd name="T71" fmla="*/ 732 h 737"/>
                <a:gd name="T72" fmla="*/ 40 w 57"/>
                <a:gd name="T73" fmla="*/ 734 h 737"/>
                <a:gd name="T74" fmla="*/ 35 w 57"/>
                <a:gd name="T75" fmla="*/ 736 h 737"/>
                <a:gd name="T76" fmla="*/ 29 w 57"/>
                <a:gd name="T77" fmla="*/ 737 h 737"/>
                <a:gd name="T78" fmla="*/ 29 w 57"/>
                <a:gd name="T79"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7" h="737">
                  <a:moveTo>
                    <a:pt x="29" y="737"/>
                  </a:moveTo>
                  <a:lnTo>
                    <a:pt x="29" y="737"/>
                  </a:lnTo>
                  <a:lnTo>
                    <a:pt x="23" y="736"/>
                  </a:lnTo>
                  <a:lnTo>
                    <a:pt x="17" y="734"/>
                  </a:lnTo>
                  <a:lnTo>
                    <a:pt x="13" y="732"/>
                  </a:lnTo>
                  <a:lnTo>
                    <a:pt x="8" y="728"/>
                  </a:lnTo>
                  <a:lnTo>
                    <a:pt x="5" y="724"/>
                  </a:lnTo>
                  <a:lnTo>
                    <a:pt x="2" y="720"/>
                  </a:lnTo>
                  <a:lnTo>
                    <a:pt x="1" y="714"/>
                  </a:lnTo>
                  <a:lnTo>
                    <a:pt x="0" y="709"/>
                  </a:lnTo>
                  <a:lnTo>
                    <a:pt x="0" y="28"/>
                  </a:lnTo>
                  <a:lnTo>
                    <a:pt x="0" y="28"/>
                  </a:lnTo>
                  <a:lnTo>
                    <a:pt x="1" y="23"/>
                  </a:lnTo>
                  <a:lnTo>
                    <a:pt x="2" y="17"/>
                  </a:lnTo>
                  <a:lnTo>
                    <a:pt x="5" y="12"/>
                  </a:lnTo>
                  <a:lnTo>
                    <a:pt x="8" y="8"/>
                  </a:lnTo>
                  <a:lnTo>
                    <a:pt x="13" y="5"/>
                  </a:lnTo>
                  <a:lnTo>
                    <a:pt x="17" y="2"/>
                  </a:lnTo>
                  <a:lnTo>
                    <a:pt x="23" y="1"/>
                  </a:lnTo>
                  <a:lnTo>
                    <a:pt x="29" y="0"/>
                  </a:lnTo>
                  <a:lnTo>
                    <a:pt x="29" y="0"/>
                  </a:lnTo>
                  <a:lnTo>
                    <a:pt x="35" y="1"/>
                  </a:lnTo>
                  <a:lnTo>
                    <a:pt x="40" y="2"/>
                  </a:lnTo>
                  <a:lnTo>
                    <a:pt x="45" y="5"/>
                  </a:lnTo>
                  <a:lnTo>
                    <a:pt x="49" y="8"/>
                  </a:lnTo>
                  <a:lnTo>
                    <a:pt x="53" y="12"/>
                  </a:lnTo>
                  <a:lnTo>
                    <a:pt x="55" y="17"/>
                  </a:lnTo>
                  <a:lnTo>
                    <a:pt x="57" y="23"/>
                  </a:lnTo>
                  <a:lnTo>
                    <a:pt x="57" y="28"/>
                  </a:lnTo>
                  <a:lnTo>
                    <a:pt x="57" y="709"/>
                  </a:lnTo>
                  <a:lnTo>
                    <a:pt x="57" y="709"/>
                  </a:lnTo>
                  <a:lnTo>
                    <a:pt x="57" y="714"/>
                  </a:lnTo>
                  <a:lnTo>
                    <a:pt x="55" y="720"/>
                  </a:lnTo>
                  <a:lnTo>
                    <a:pt x="53" y="724"/>
                  </a:lnTo>
                  <a:lnTo>
                    <a:pt x="49" y="728"/>
                  </a:lnTo>
                  <a:lnTo>
                    <a:pt x="45" y="732"/>
                  </a:lnTo>
                  <a:lnTo>
                    <a:pt x="40" y="734"/>
                  </a:lnTo>
                  <a:lnTo>
                    <a:pt x="35" y="736"/>
                  </a:lnTo>
                  <a:lnTo>
                    <a:pt x="29" y="737"/>
                  </a:lnTo>
                  <a:lnTo>
                    <a:pt x="29" y="737"/>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3" name="Freeform 66">
              <a:extLst>
                <a:ext uri="{FF2B5EF4-FFF2-40B4-BE49-F238E27FC236}">
                  <a16:creationId xmlns:a16="http://schemas.microsoft.com/office/drawing/2014/main" id="{8E414155-53E7-5534-E928-631B0781FBC6}"/>
                </a:ext>
              </a:extLst>
            </p:cNvPr>
            <p:cNvSpPr>
              <a:spLocks/>
            </p:cNvSpPr>
            <p:nvPr/>
          </p:nvSpPr>
          <p:spPr bwMode="auto">
            <a:xfrm>
              <a:off x="5297991" y="3074268"/>
              <a:ext cx="230486" cy="14811"/>
            </a:xfrm>
            <a:custGeom>
              <a:avLst/>
              <a:gdLst>
                <a:gd name="T0" fmla="*/ 1105 w 1134"/>
                <a:gd name="T1" fmla="*/ 56 h 56"/>
                <a:gd name="T2" fmla="*/ 29 w 1134"/>
                <a:gd name="T3" fmla="*/ 56 h 56"/>
                <a:gd name="T4" fmla="*/ 29 w 1134"/>
                <a:gd name="T5" fmla="*/ 56 h 56"/>
                <a:gd name="T6" fmla="*/ 23 w 1134"/>
                <a:gd name="T7" fmla="*/ 56 h 56"/>
                <a:gd name="T8" fmla="*/ 18 w 1134"/>
                <a:gd name="T9" fmla="*/ 54 h 56"/>
                <a:gd name="T10" fmla="*/ 12 w 1134"/>
                <a:gd name="T11" fmla="*/ 52 h 56"/>
                <a:gd name="T12" fmla="*/ 8 w 1134"/>
                <a:gd name="T13" fmla="*/ 48 h 56"/>
                <a:gd name="T14" fmla="*/ 4 w 1134"/>
                <a:gd name="T15" fmla="*/ 44 h 56"/>
                <a:gd name="T16" fmla="*/ 2 w 1134"/>
                <a:gd name="T17" fmla="*/ 39 h 56"/>
                <a:gd name="T18" fmla="*/ 0 w 1134"/>
                <a:gd name="T19" fmla="*/ 34 h 56"/>
                <a:gd name="T20" fmla="*/ 0 w 1134"/>
                <a:gd name="T21" fmla="*/ 28 h 56"/>
                <a:gd name="T22" fmla="*/ 0 w 1134"/>
                <a:gd name="T23" fmla="*/ 28 h 56"/>
                <a:gd name="T24" fmla="*/ 0 w 1134"/>
                <a:gd name="T25" fmla="*/ 23 h 56"/>
                <a:gd name="T26" fmla="*/ 2 w 1134"/>
                <a:gd name="T27" fmla="*/ 17 h 56"/>
                <a:gd name="T28" fmla="*/ 4 w 1134"/>
                <a:gd name="T29" fmla="*/ 13 h 56"/>
                <a:gd name="T30" fmla="*/ 8 w 1134"/>
                <a:gd name="T31" fmla="*/ 9 h 56"/>
                <a:gd name="T32" fmla="*/ 12 w 1134"/>
                <a:gd name="T33" fmla="*/ 5 h 56"/>
                <a:gd name="T34" fmla="*/ 18 w 1134"/>
                <a:gd name="T35" fmla="*/ 3 h 56"/>
                <a:gd name="T36" fmla="*/ 23 w 1134"/>
                <a:gd name="T37" fmla="*/ 1 h 56"/>
                <a:gd name="T38" fmla="*/ 29 w 1134"/>
                <a:gd name="T39" fmla="*/ 0 h 56"/>
                <a:gd name="T40" fmla="*/ 1105 w 1134"/>
                <a:gd name="T41" fmla="*/ 0 h 56"/>
                <a:gd name="T42" fmla="*/ 1105 w 1134"/>
                <a:gd name="T43" fmla="*/ 0 h 56"/>
                <a:gd name="T44" fmla="*/ 1111 w 1134"/>
                <a:gd name="T45" fmla="*/ 1 h 56"/>
                <a:gd name="T46" fmla="*/ 1116 w 1134"/>
                <a:gd name="T47" fmla="*/ 3 h 56"/>
                <a:gd name="T48" fmla="*/ 1121 w 1134"/>
                <a:gd name="T49" fmla="*/ 5 h 56"/>
                <a:gd name="T50" fmla="*/ 1126 w 1134"/>
                <a:gd name="T51" fmla="*/ 9 h 56"/>
                <a:gd name="T52" fmla="*/ 1129 w 1134"/>
                <a:gd name="T53" fmla="*/ 13 h 56"/>
                <a:gd name="T54" fmla="*/ 1132 w 1134"/>
                <a:gd name="T55" fmla="*/ 17 h 56"/>
                <a:gd name="T56" fmla="*/ 1133 w 1134"/>
                <a:gd name="T57" fmla="*/ 23 h 56"/>
                <a:gd name="T58" fmla="*/ 1134 w 1134"/>
                <a:gd name="T59" fmla="*/ 28 h 56"/>
                <a:gd name="T60" fmla="*/ 1134 w 1134"/>
                <a:gd name="T61" fmla="*/ 28 h 56"/>
                <a:gd name="T62" fmla="*/ 1133 w 1134"/>
                <a:gd name="T63" fmla="*/ 34 h 56"/>
                <a:gd name="T64" fmla="*/ 1132 w 1134"/>
                <a:gd name="T65" fmla="*/ 39 h 56"/>
                <a:gd name="T66" fmla="*/ 1129 w 1134"/>
                <a:gd name="T67" fmla="*/ 44 h 56"/>
                <a:gd name="T68" fmla="*/ 1126 w 1134"/>
                <a:gd name="T69" fmla="*/ 48 h 56"/>
                <a:gd name="T70" fmla="*/ 1121 w 1134"/>
                <a:gd name="T71" fmla="*/ 52 h 56"/>
                <a:gd name="T72" fmla="*/ 1116 w 1134"/>
                <a:gd name="T73" fmla="*/ 54 h 56"/>
                <a:gd name="T74" fmla="*/ 1111 w 1134"/>
                <a:gd name="T75" fmla="*/ 56 h 56"/>
                <a:gd name="T76" fmla="*/ 1105 w 1134"/>
                <a:gd name="T77" fmla="*/ 56 h 56"/>
                <a:gd name="T78" fmla="*/ 1105 w 1134"/>
                <a:gd name="T79"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34" h="56">
                  <a:moveTo>
                    <a:pt x="1105" y="56"/>
                  </a:moveTo>
                  <a:lnTo>
                    <a:pt x="29" y="56"/>
                  </a:lnTo>
                  <a:lnTo>
                    <a:pt x="29" y="56"/>
                  </a:lnTo>
                  <a:lnTo>
                    <a:pt x="23" y="56"/>
                  </a:lnTo>
                  <a:lnTo>
                    <a:pt x="18" y="54"/>
                  </a:lnTo>
                  <a:lnTo>
                    <a:pt x="12" y="52"/>
                  </a:lnTo>
                  <a:lnTo>
                    <a:pt x="8" y="48"/>
                  </a:lnTo>
                  <a:lnTo>
                    <a:pt x="4" y="44"/>
                  </a:lnTo>
                  <a:lnTo>
                    <a:pt x="2" y="39"/>
                  </a:lnTo>
                  <a:lnTo>
                    <a:pt x="0" y="34"/>
                  </a:lnTo>
                  <a:lnTo>
                    <a:pt x="0" y="28"/>
                  </a:lnTo>
                  <a:lnTo>
                    <a:pt x="0" y="28"/>
                  </a:lnTo>
                  <a:lnTo>
                    <a:pt x="0" y="23"/>
                  </a:lnTo>
                  <a:lnTo>
                    <a:pt x="2" y="17"/>
                  </a:lnTo>
                  <a:lnTo>
                    <a:pt x="4" y="13"/>
                  </a:lnTo>
                  <a:lnTo>
                    <a:pt x="8" y="9"/>
                  </a:lnTo>
                  <a:lnTo>
                    <a:pt x="12" y="5"/>
                  </a:lnTo>
                  <a:lnTo>
                    <a:pt x="18" y="3"/>
                  </a:lnTo>
                  <a:lnTo>
                    <a:pt x="23" y="1"/>
                  </a:lnTo>
                  <a:lnTo>
                    <a:pt x="29" y="0"/>
                  </a:lnTo>
                  <a:lnTo>
                    <a:pt x="1105" y="0"/>
                  </a:lnTo>
                  <a:lnTo>
                    <a:pt x="1105" y="0"/>
                  </a:lnTo>
                  <a:lnTo>
                    <a:pt x="1111" y="1"/>
                  </a:lnTo>
                  <a:lnTo>
                    <a:pt x="1116" y="3"/>
                  </a:lnTo>
                  <a:lnTo>
                    <a:pt x="1121" y="5"/>
                  </a:lnTo>
                  <a:lnTo>
                    <a:pt x="1126" y="9"/>
                  </a:lnTo>
                  <a:lnTo>
                    <a:pt x="1129" y="13"/>
                  </a:lnTo>
                  <a:lnTo>
                    <a:pt x="1132" y="17"/>
                  </a:lnTo>
                  <a:lnTo>
                    <a:pt x="1133" y="23"/>
                  </a:lnTo>
                  <a:lnTo>
                    <a:pt x="1134" y="28"/>
                  </a:lnTo>
                  <a:lnTo>
                    <a:pt x="1134" y="28"/>
                  </a:lnTo>
                  <a:lnTo>
                    <a:pt x="1133" y="34"/>
                  </a:lnTo>
                  <a:lnTo>
                    <a:pt x="1132" y="39"/>
                  </a:lnTo>
                  <a:lnTo>
                    <a:pt x="1129" y="44"/>
                  </a:lnTo>
                  <a:lnTo>
                    <a:pt x="1126" y="48"/>
                  </a:lnTo>
                  <a:lnTo>
                    <a:pt x="1121" y="52"/>
                  </a:lnTo>
                  <a:lnTo>
                    <a:pt x="1116" y="54"/>
                  </a:lnTo>
                  <a:lnTo>
                    <a:pt x="1111" y="56"/>
                  </a:lnTo>
                  <a:lnTo>
                    <a:pt x="1105" y="56"/>
                  </a:lnTo>
                  <a:lnTo>
                    <a:pt x="1105" y="56"/>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4" name="Freeform 67">
              <a:extLst>
                <a:ext uri="{FF2B5EF4-FFF2-40B4-BE49-F238E27FC236}">
                  <a16:creationId xmlns:a16="http://schemas.microsoft.com/office/drawing/2014/main" id="{D0C06995-8597-B149-CB5D-5BA1783387ED}"/>
                </a:ext>
              </a:extLst>
            </p:cNvPr>
            <p:cNvSpPr>
              <a:spLocks/>
            </p:cNvSpPr>
            <p:nvPr/>
          </p:nvSpPr>
          <p:spPr bwMode="auto">
            <a:xfrm>
              <a:off x="5297991" y="3130551"/>
              <a:ext cx="153657" cy="14811"/>
            </a:xfrm>
            <a:custGeom>
              <a:avLst/>
              <a:gdLst>
                <a:gd name="T0" fmla="*/ 1105 w 1134"/>
                <a:gd name="T1" fmla="*/ 57 h 57"/>
                <a:gd name="T2" fmla="*/ 29 w 1134"/>
                <a:gd name="T3" fmla="*/ 57 h 57"/>
                <a:gd name="T4" fmla="*/ 29 w 1134"/>
                <a:gd name="T5" fmla="*/ 57 h 57"/>
                <a:gd name="T6" fmla="*/ 23 w 1134"/>
                <a:gd name="T7" fmla="*/ 56 h 57"/>
                <a:gd name="T8" fmla="*/ 18 w 1134"/>
                <a:gd name="T9" fmla="*/ 55 h 57"/>
                <a:gd name="T10" fmla="*/ 12 w 1134"/>
                <a:gd name="T11" fmla="*/ 52 h 57"/>
                <a:gd name="T12" fmla="*/ 8 w 1134"/>
                <a:gd name="T13" fmla="*/ 49 h 57"/>
                <a:gd name="T14" fmla="*/ 4 w 1134"/>
                <a:gd name="T15" fmla="*/ 45 h 57"/>
                <a:gd name="T16" fmla="*/ 2 w 1134"/>
                <a:gd name="T17" fmla="*/ 40 h 57"/>
                <a:gd name="T18" fmla="*/ 0 w 1134"/>
                <a:gd name="T19" fmla="*/ 35 h 57"/>
                <a:gd name="T20" fmla="*/ 0 w 1134"/>
                <a:gd name="T21" fmla="*/ 29 h 57"/>
                <a:gd name="T22" fmla="*/ 0 w 1134"/>
                <a:gd name="T23" fmla="*/ 29 h 57"/>
                <a:gd name="T24" fmla="*/ 0 w 1134"/>
                <a:gd name="T25" fmla="*/ 22 h 57"/>
                <a:gd name="T26" fmla="*/ 2 w 1134"/>
                <a:gd name="T27" fmla="*/ 17 h 57"/>
                <a:gd name="T28" fmla="*/ 4 w 1134"/>
                <a:gd name="T29" fmla="*/ 12 h 57"/>
                <a:gd name="T30" fmla="*/ 8 w 1134"/>
                <a:gd name="T31" fmla="*/ 8 h 57"/>
                <a:gd name="T32" fmla="*/ 12 w 1134"/>
                <a:gd name="T33" fmla="*/ 5 h 57"/>
                <a:gd name="T34" fmla="*/ 18 w 1134"/>
                <a:gd name="T35" fmla="*/ 2 h 57"/>
                <a:gd name="T36" fmla="*/ 23 w 1134"/>
                <a:gd name="T37" fmla="*/ 0 h 57"/>
                <a:gd name="T38" fmla="*/ 29 w 1134"/>
                <a:gd name="T39" fmla="*/ 0 h 57"/>
                <a:gd name="T40" fmla="*/ 1105 w 1134"/>
                <a:gd name="T41" fmla="*/ 0 h 57"/>
                <a:gd name="T42" fmla="*/ 1105 w 1134"/>
                <a:gd name="T43" fmla="*/ 0 h 57"/>
                <a:gd name="T44" fmla="*/ 1111 w 1134"/>
                <a:gd name="T45" fmla="*/ 0 h 57"/>
                <a:gd name="T46" fmla="*/ 1116 w 1134"/>
                <a:gd name="T47" fmla="*/ 2 h 57"/>
                <a:gd name="T48" fmla="*/ 1121 w 1134"/>
                <a:gd name="T49" fmla="*/ 5 h 57"/>
                <a:gd name="T50" fmla="*/ 1126 w 1134"/>
                <a:gd name="T51" fmla="*/ 8 h 57"/>
                <a:gd name="T52" fmla="*/ 1129 w 1134"/>
                <a:gd name="T53" fmla="*/ 12 h 57"/>
                <a:gd name="T54" fmla="*/ 1132 w 1134"/>
                <a:gd name="T55" fmla="*/ 17 h 57"/>
                <a:gd name="T56" fmla="*/ 1133 w 1134"/>
                <a:gd name="T57" fmla="*/ 22 h 57"/>
                <a:gd name="T58" fmla="*/ 1134 w 1134"/>
                <a:gd name="T59" fmla="*/ 29 h 57"/>
                <a:gd name="T60" fmla="*/ 1134 w 1134"/>
                <a:gd name="T61" fmla="*/ 29 h 57"/>
                <a:gd name="T62" fmla="*/ 1133 w 1134"/>
                <a:gd name="T63" fmla="*/ 35 h 57"/>
                <a:gd name="T64" fmla="*/ 1132 w 1134"/>
                <a:gd name="T65" fmla="*/ 40 h 57"/>
                <a:gd name="T66" fmla="*/ 1129 w 1134"/>
                <a:gd name="T67" fmla="*/ 45 h 57"/>
                <a:gd name="T68" fmla="*/ 1126 w 1134"/>
                <a:gd name="T69" fmla="*/ 49 h 57"/>
                <a:gd name="T70" fmla="*/ 1121 w 1134"/>
                <a:gd name="T71" fmla="*/ 52 h 57"/>
                <a:gd name="T72" fmla="*/ 1116 w 1134"/>
                <a:gd name="T73" fmla="*/ 55 h 57"/>
                <a:gd name="T74" fmla="*/ 1111 w 1134"/>
                <a:gd name="T75" fmla="*/ 56 h 57"/>
                <a:gd name="T76" fmla="*/ 1105 w 1134"/>
                <a:gd name="T77" fmla="*/ 57 h 57"/>
                <a:gd name="T78" fmla="*/ 1105 w 1134"/>
                <a:gd name="T7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34" h="57">
                  <a:moveTo>
                    <a:pt x="1105" y="57"/>
                  </a:moveTo>
                  <a:lnTo>
                    <a:pt x="29" y="57"/>
                  </a:lnTo>
                  <a:lnTo>
                    <a:pt x="29" y="57"/>
                  </a:lnTo>
                  <a:lnTo>
                    <a:pt x="23" y="56"/>
                  </a:lnTo>
                  <a:lnTo>
                    <a:pt x="18" y="55"/>
                  </a:lnTo>
                  <a:lnTo>
                    <a:pt x="12" y="52"/>
                  </a:lnTo>
                  <a:lnTo>
                    <a:pt x="8" y="49"/>
                  </a:lnTo>
                  <a:lnTo>
                    <a:pt x="4" y="45"/>
                  </a:lnTo>
                  <a:lnTo>
                    <a:pt x="2" y="40"/>
                  </a:lnTo>
                  <a:lnTo>
                    <a:pt x="0" y="35"/>
                  </a:lnTo>
                  <a:lnTo>
                    <a:pt x="0" y="29"/>
                  </a:lnTo>
                  <a:lnTo>
                    <a:pt x="0" y="29"/>
                  </a:lnTo>
                  <a:lnTo>
                    <a:pt x="0" y="22"/>
                  </a:lnTo>
                  <a:lnTo>
                    <a:pt x="2" y="17"/>
                  </a:lnTo>
                  <a:lnTo>
                    <a:pt x="4" y="12"/>
                  </a:lnTo>
                  <a:lnTo>
                    <a:pt x="8" y="8"/>
                  </a:lnTo>
                  <a:lnTo>
                    <a:pt x="12" y="5"/>
                  </a:lnTo>
                  <a:lnTo>
                    <a:pt x="18" y="2"/>
                  </a:lnTo>
                  <a:lnTo>
                    <a:pt x="23" y="0"/>
                  </a:lnTo>
                  <a:lnTo>
                    <a:pt x="29" y="0"/>
                  </a:lnTo>
                  <a:lnTo>
                    <a:pt x="1105" y="0"/>
                  </a:lnTo>
                  <a:lnTo>
                    <a:pt x="1105" y="0"/>
                  </a:lnTo>
                  <a:lnTo>
                    <a:pt x="1111" y="0"/>
                  </a:lnTo>
                  <a:lnTo>
                    <a:pt x="1116" y="2"/>
                  </a:lnTo>
                  <a:lnTo>
                    <a:pt x="1121" y="5"/>
                  </a:lnTo>
                  <a:lnTo>
                    <a:pt x="1126" y="8"/>
                  </a:lnTo>
                  <a:lnTo>
                    <a:pt x="1129" y="12"/>
                  </a:lnTo>
                  <a:lnTo>
                    <a:pt x="1132" y="17"/>
                  </a:lnTo>
                  <a:lnTo>
                    <a:pt x="1133" y="22"/>
                  </a:lnTo>
                  <a:lnTo>
                    <a:pt x="1134" y="29"/>
                  </a:lnTo>
                  <a:lnTo>
                    <a:pt x="1134" y="29"/>
                  </a:lnTo>
                  <a:lnTo>
                    <a:pt x="1133" y="35"/>
                  </a:lnTo>
                  <a:lnTo>
                    <a:pt x="1132" y="40"/>
                  </a:lnTo>
                  <a:lnTo>
                    <a:pt x="1129" y="45"/>
                  </a:lnTo>
                  <a:lnTo>
                    <a:pt x="1126" y="49"/>
                  </a:lnTo>
                  <a:lnTo>
                    <a:pt x="1121" y="52"/>
                  </a:lnTo>
                  <a:lnTo>
                    <a:pt x="1116" y="55"/>
                  </a:lnTo>
                  <a:lnTo>
                    <a:pt x="1111" y="56"/>
                  </a:lnTo>
                  <a:lnTo>
                    <a:pt x="1105" y="57"/>
                  </a:lnTo>
                  <a:lnTo>
                    <a:pt x="1105" y="57"/>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5" name="Freeform 68">
              <a:extLst>
                <a:ext uri="{FF2B5EF4-FFF2-40B4-BE49-F238E27FC236}">
                  <a16:creationId xmlns:a16="http://schemas.microsoft.com/office/drawing/2014/main" id="{B8924B8B-A560-EDE2-7A95-AB37429A6A50}"/>
                </a:ext>
              </a:extLst>
            </p:cNvPr>
            <p:cNvSpPr>
              <a:spLocks/>
            </p:cNvSpPr>
            <p:nvPr/>
          </p:nvSpPr>
          <p:spPr bwMode="auto">
            <a:xfrm>
              <a:off x="5297991" y="3186834"/>
              <a:ext cx="153657" cy="14811"/>
            </a:xfrm>
            <a:custGeom>
              <a:avLst/>
              <a:gdLst>
                <a:gd name="T0" fmla="*/ 1105 w 1134"/>
                <a:gd name="T1" fmla="*/ 56 h 56"/>
                <a:gd name="T2" fmla="*/ 29 w 1134"/>
                <a:gd name="T3" fmla="*/ 56 h 56"/>
                <a:gd name="T4" fmla="*/ 29 w 1134"/>
                <a:gd name="T5" fmla="*/ 56 h 56"/>
                <a:gd name="T6" fmla="*/ 23 w 1134"/>
                <a:gd name="T7" fmla="*/ 56 h 56"/>
                <a:gd name="T8" fmla="*/ 18 w 1134"/>
                <a:gd name="T9" fmla="*/ 54 h 56"/>
                <a:gd name="T10" fmla="*/ 12 w 1134"/>
                <a:gd name="T11" fmla="*/ 52 h 56"/>
                <a:gd name="T12" fmla="*/ 8 w 1134"/>
                <a:gd name="T13" fmla="*/ 48 h 56"/>
                <a:gd name="T14" fmla="*/ 4 w 1134"/>
                <a:gd name="T15" fmla="*/ 44 h 56"/>
                <a:gd name="T16" fmla="*/ 2 w 1134"/>
                <a:gd name="T17" fmla="*/ 39 h 56"/>
                <a:gd name="T18" fmla="*/ 0 w 1134"/>
                <a:gd name="T19" fmla="*/ 34 h 56"/>
                <a:gd name="T20" fmla="*/ 0 w 1134"/>
                <a:gd name="T21" fmla="*/ 28 h 56"/>
                <a:gd name="T22" fmla="*/ 0 w 1134"/>
                <a:gd name="T23" fmla="*/ 28 h 56"/>
                <a:gd name="T24" fmla="*/ 0 w 1134"/>
                <a:gd name="T25" fmla="*/ 23 h 56"/>
                <a:gd name="T26" fmla="*/ 2 w 1134"/>
                <a:gd name="T27" fmla="*/ 17 h 56"/>
                <a:gd name="T28" fmla="*/ 4 w 1134"/>
                <a:gd name="T29" fmla="*/ 13 h 56"/>
                <a:gd name="T30" fmla="*/ 8 w 1134"/>
                <a:gd name="T31" fmla="*/ 9 h 56"/>
                <a:gd name="T32" fmla="*/ 12 w 1134"/>
                <a:gd name="T33" fmla="*/ 5 h 56"/>
                <a:gd name="T34" fmla="*/ 18 w 1134"/>
                <a:gd name="T35" fmla="*/ 3 h 56"/>
                <a:gd name="T36" fmla="*/ 23 w 1134"/>
                <a:gd name="T37" fmla="*/ 1 h 56"/>
                <a:gd name="T38" fmla="*/ 29 w 1134"/>
                <a:gd name="T39" fmla="*/ 0 h 56"/>
                <a:gd name="T40" fmla="*/ 1105 w 1134"/>
                <a:gd name="T41" fmla="*/ 0 h 56"/>
                <a:gd name="T42" fmla="*/ 1105 w 1134"/>
                <a:gd name="T43" fmla="*/ 0 h 56"/>
                <a:gd name="T44" fmla="*/ 1111 w 1134"/>
                <a:gd name="T45" fmla="*/ 1 h 56"/>
                <a:gd name="T46" fmla="*/ 1116 w 1134"/>
                <a:gd name="T47" fmla="*/ 3 h 56"/>
                <a:gd name="T48" fmla="*/ 1121 w 1134"/>
                <a:gd name="T49" fmla="*/ 5 h 56"/>
                <a:gd name="T50" fmla="*/ 1126 w 1134"/>
                <a:gd name="T51" fmla="*/ 9 h 56"/>
                <a:gd name="T52" fmla="*/ 1129 w 1134"/>
                <a:gd name="T53" fmla="*/ 13 h 56"/>
                <a:gd name="T54" fmla="*/ 1132 w 1134"/>
                <a:gd name="T55" fmla="*/ 17 h 56"/>
                <a:gd name="T56" fmla="*/ 1133 w 1134"/>
                <a:gd name="T57" fmla="*/ 23 h 56"/>
                <a:gd name="T58" fmla="*/ 1134 w 1134"/>
                <a:gd name="T59" fmla="*/ 28 h 56"/>
                <a:gd name="T60" fmla="*/ 1134 w 1134"/>
                <a:gd name="T61" fmla="*/ 28 h 56"/>
                <a:gd name="T62" fmla="*/ 1133 w 1134"/>
                <a:gd name="T63" fmla="*/ 34 h 56"/>
                <a:gd name="T64" fmla="*/ 1132 w 1134"/>
                <a:gd name="T65" fmla="*/ 39 h 56"/>
                <a:gd name="T66" fmla="*/ 1129 w 1134"/>
                <a:gd name="T67" fmla="*/ 44 h 56"/>
                <a:gd name="T68" fmla="*/ 1126 w 1134"/>
                <a:gd name="T69" fmla="*/ 48 h 56"/>
                <a:gd name="T70" fmla="*/ 1121 w 1134"/>
                <a:gd name="T71" fmla="*/ 52 h 56"/>
                <a:gd name="T72" fmla="*/ 1116 w 1134"/>
                <a:gd name="T73" fmla="*/ 54 h 56"/>
                <a:gd name="T74" fmla="*/ 1111 w 1134"/>
                <a:gd name="T75" fmla="*/ 56 h 56"/>
                <a:gd name="T76" fmla="*/ 1105 w 1134"/>
                <a:gd name="T77" fmla="*/ 56 h 56"/>
                <a:gd name="T78" fmla="*/ 1105 w 1134"/>
                <a:gd name="T79"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34" h="56">
                  <a:moveTo>
                    <a:pt x="1105" y="56"/>
                  </a:moveTo>
                  <a:lnTo>
                    <a:pt x="29" y="56"/>
                  </a:lnTo>
                  <a:lnTo>
                    <a:pt x="29" y="56"/>
                  </a:lnTo>
                  <a:lnTo>
                    <a:pt x="23" y="56"/>
                  </a:lnTo>
                  <a:lnTo>
                    <a:pt x="18" y="54"/>
                  </a:lnTo>
                  <a:lnTo>
                    <a:pt x="12" y="52"/>
                  </a:lnTo>
                  <a:lnTo>
                    <a:pt x="8" y="48"/>
                  </a:lnTo>
                  <a:lnTo>
                    <a:pt x="4" y="44"/>
                  </a:lnTo>
                  <a:lnTo>
                    <a:pt x="2" y="39"/>
                  </a:lnTo>
                  <a:lnTo>
                    <a:pt x="0" y="34"/>
                  </a:lnTo>
                  <a:lnTo>
                    <a:pt x="0" y="28"/>
                  </a:lnTo>
                  <a:lnTo>
                    <a:pt x="0" y="28"/>
                  </a:lnTo>
                  <a:lnTo>
                    <a:pt x="0" y="23"/>
                  </a:lnTo>
                  <a:lnTo>
                    <a:pt x="2" y="17"/>
                  </a:lnTo>
                  <a:lnTo>
                    <a:pt x="4" y="13"/>
                  </a:lnTo>
                  <a:lnTo>
                    <a:pt x="8" y="9"/>
                  </a:lnTo>
                  <a:lnTo>
                    <a:pt x="12" y="5"/>
                  </a:lnTo>
                  <a:lnTo>
                    <a:pt x="18" y="3"/>
                  </a:lnTo>
                  <a:lnTo>
                    <a:pt x="23" y="1"/>
                  </a:lnTo>
                  <a:lnTo>
                    <a:pt x="29" y="0"/>
                  </a:lnTo>
                  <a:lnTo>
                    <a:pt x="1105" y="0"/>
                  </a:lnTo>
                  <a:lnTo>
                    <a:pt x="1105" y="0"/>
                  </a:lnTo>
                  <a:lnTo>
                    <a:pt x="1111" y="1"/>
                  </a:lnTo>
                  <a:lnTo>
                    <a:pt x="1116" y="3"/>
                  </a:lnTo>
                  <a:lnTo>
                    <a:pt x="1121" y="5"/>
                  </a:lnTo>
                  <a:lnTo>
                    <a:pt x="1126" y="9"/>
                  </a:lnTo>
                  <a:lnTo>
                    <a:pt x="1129" y="13"/>
                  </a:lnTo>
                  <a:lnTo>
                    <a:pt x="1132" y="17"/>
                  </a:lnTo>
                  <a:lnTo>
                    <a:pt x="1133" y="23"/>
                  </a:lnTo>
                  <a:lnTo>
                    <a:pt x="1134" y="28"/>
                  </a:lnTo>
                  <a:lnTo>
                    <a:pt x="1134" y="28"/>
                  </a:lnTo>
                  <a:lnTo>
                    <a:pt x="1133" y="34"/>
                  </a:lnTo>
                  <a:lnTo>
                    <a:pt x="1132" y="39"/>
                  </a:lnTo>
                  <a:lnTo>
                    <a:pt x="1129" y="44"/>
                  </a:lnTo>
                  <a:lnTo>
                    <a:pt x="1126" y="48"/>
                  </a:lnTo>
                  <a:lnTo>
                    <a:pt x="1121" y="52"/>
                  </a:lnTo>
                  <a:lnTo>
                    <a:pt x="1116" y="54"/>
                  </a:lnTo>
                  <a:lnTo>
                    <a:pt x="1111" y="56"/>
                  </a:lnTo>
                  <a:lnTo>
                    <a:pt x="1105" y="56"/>
                  </a:lnTo>
                  <a:lnTo>
                    <a:pt x="1105" y="56"/>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6" name="Freeform 63">
              <a:extLst>
                <a:ext uri="{FF2B5EF4-FFF2-40B4-BE49-F238E27FC236}">
                  <a16:creationId xmlns:a16="http://schemas.microsoft.com/office/drawing/2014/main" id="{50976B2A-01A6-6902-9FCB-37D603510988}"/>
                </a:ext>
              </a:extLst>
            </p:cNvPr>
            <p:cNvSpPr>
              <a:spLocks/>
            </p:cNvSpPr>
            <p:nvPr/>
          </p:nvSpPr>
          <p:spPr bwMode="auto">
            <a:xfrm>
              <a:off x="5239721" y="2955779"/>
              <a:ext cx="13330" cy="307314"/>
            </a:xfrm>
            <a:custGeom>
              <a:avLst/>
              <a:gdLst>
                <a:gd name="T0" fmla="*/ 28 w 56"/>
                <a:gd name="T1" fmla="*/ 737 h 737"/>
                <a:gd name="T2" fmla="*/ 28 w 56"/>
                <a:gd name="T3" fmla="*/ 737 h 737"/>
                <a:gd name="T4" fmla="*/ 22 w 56"/>
                <a:gd name="T5" fmla="*/ 736 h 737"/>
                <a:gd name="T6" fmla="*/ 17 w 56"/>
                <a:gd name="T7" fmla="*/ 734 h 737"/>
                <a:gd name="T8" fmla="*/ 12 w 56"/>
                <a:gd name="T9" fmla="*/ 732 h 737"/>
                <a:gd name="T10" fmla="*/ 8 w 56"/>
                <a:gd name="T11" fmla="*/ 728 h 737"/>
                <a:gd name="T12" fmla="*/ 5 w 56"/>
                <a:gd name="T13" fmla="*/ 724 h 737"/>
                <a:gd name="T14" fmla="*/ 2 w 56"/>
                <a:gd name="T15" fmla="*/ 720 h 737"/>
                <a:gd name="T16" fmla="*/ 1 w 56"/>
                <a:gd name="T17" fmla="*/ 714 h 737"/>
                <a:gd name="T18" fmla="*/ 0 w 56"/>
                <a:gd name="T19" fmla="*/ 709 h 737"/>
                <a:gd name="T20" fmla="*/ 0 w 56"/>
                <a:gd name="T21" fmla="*/ 28 h 737"/>
                <a:gd name="T22" fmla="*/ 0 w 56"/>
                <a:gd name="T23" fmla="*/ 28 h 737"/>
                <a:gd name="T24" fmla="*/ 1 w 56"/>
                <a:gd name="T25" fmla="*/ 23 h 737"/>
                <a:gd name="T26" fmla="*/ 2 w 56"/>
                <a:gd name="T27" fmla="*/ 17 h 737"/>
                <a:gd name="T28" fmla="*/ 5 w 56"/>
                <a:gd name="T29" fmla="*/ 12 h 737"/>
                <a:gd name="T30" fmla="*/ 8 w 56"/>
                <a:gd name="T31" fmla="*/ 8 h 737"/>
                <a:gd name="T32" fmla="*/ 12 w 56"/>
                <a:gd name="T33" fmla="*/ 5 h 737"/>
                <a:gd name="T34" fmla="*/ 17 w 56"/>
                <a:gd name="T35" fmla="*/ 2 h 737"/>
                <a:gd name="T36" fmla="*/ 22 w 56"/>
                <a:gd name="T37" fmla="*/ 1 h 737"/>
                <a:gd name="T38" fmla="*/ 28 w 56"/>
                <a:gd name="T39" fmla="*/ 0 h 737"/>
                <a:gd name="T40" fmla="*/ 28 w 56"/>
                <a:gd name="T41" fmla="*/ 0 h 737"/>
                <a:gd name="T42" fmla="*/ 34 w 56"/>
                <a:gd name="T43" fmla="*/ 1 h 737"/>
                <a:gd name="T44" fmla="*/ 39 w 56"/>
                <a:gd name="T45" fmla="*/ 2 h 737"/>
                <a:gd name="T46" fmla="*/ 44 w 56"/>
                <a:gd name="T47" fmla="*/ 5 h 737"/>
                <a:gd name="T48" fmla="*/ 48 w 56"/>
                <a:gd name="T49" fmla="*/ 8 h 737"/>
                <a:gd name="T50" fmla="*/ 51 w 56"/>
                <a:gd name="T51" fmla="*/ 12 h 737"/>
                <a:gd name="T52" fmla="*/ 54 w 56"/>
                <a:gd name="T53" fmla="*/ 17 h 737"/>
                <a:gd name="T54" fmla="*/ 56 w 56"/>
                <a:gd name="T55" fmla="*/ 23 h 737"/>
                <a:gd name="T56" fmla="*/ 56 w 56"/>
                <a:gd name="T57" fmla="*/ 28 h 737"/>
                <a:gd name="T58" fmla="*/ 56 w 56"/>
                <a:gd name="T59" fmla="*/ 709 h 737"/>
                <a:gd name="T60" fmla="*/ 56 w 56"/>
                <a:gd name="T61" fmla="*/ 709 h 737"/>
                <a:gd name="T62" fmla="*/ 56 w 56"/>
                <a:gd name="T63" fmla="*/ 714 h 737"/>
                <a:gd name="T64" fmla="*/ 54 w 56"/>
                <a:gd name="T65" fmla="*/ 720 h 737"/>
                <a:gd name="T66" fmla="*/ 51 w 56"/>
                <a:gd name="T67" fmla="*/ 724 h 737"/>
                <a:gd name="T68" fmla="*/ 48 w 56"/>
                <a:gd name="T69" fmla="*/ 728 h 737"/>
                <a:gd name="T70" fmla="*/ 44 w 56"/>
                <a:gd name="T71" fmla="*/ 732 h 737"/>
                <a:gd name="T72" fmla="*/ 39 w 56"/>
                <a:gd name="T73" fmla="*/ 734 h 737"/>
                <a:gd name="T74" fmla="*/ 34 w 56"/>
                <a:gd name="T75" fmla="*/ 736 h 737"/>
                <a:gd name="T76" fmla="*/ 28 w 56"/>
                <a:gd name="T77" fmla="*/ 737 h 737"/>
                <a:gd name="T78" fmla="*/ 28 w 56"/>
                <a:gd name="T79"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6" h="737">
                  <a:moveTo>
                    <a:pt x="28" y="737"/>
                  </a:moveTo>
                  <a:lnTo>
                    <a:pt x="28" y="737"/>
                  </a:lnTo>
                  <a:lnTo>
                    <a:pt x="22" y="736"/>
                  </a:lnTo>
                  <a:lnTo>
                    <a:pt x="17" y="734"/>
                  </a:lnTo>
                  <a:lnTo>
                    <a:pt x="12" y="732"/>
                  </a:lnTo>
                  <a:lnTo>
                    <a:pt x="8" y="728"/>
                  </a:lnTo>
                  <a:lnTo>
                    <a:pt x="5" y="724"/>
                  </a:lnTo>
                  <a:lnTo>
                    <a:pt x="2" y="720"/>
                  </a:lnTo>
                  <a:lnTo>
                    <a:pt x="1" y="714"/>
                  </a:lnTo>
                  <a:lnTo>
                    <a:pt x="0" y="709"/>
                  </a:lnTo>
                  <a:lnTo>
                    <a:pt x="0" y="28"/>
                  </a:lnTo>
                  <a:lnTo>
                    <a:pt x="0" y="28"/>
                  </a:lnTo>
                  <a:lnTo>
                    <a:pt x="1" y="23"/>
                  </a:lnTo>
                  <a:lnTo>
                    <a:pt x="2" y="17"/>
                  </a:lnTo>
                  <a:lnTo>
                    <a:pt x="5" y="12"/>
                  </a:lnTo>
                  <a:lnTo>
                    <a:pt x="8" y="8"/>
                  </a:lnTo>
                  <a:lnTo>
                    <a:pt x="12" y="5"/>
                  </a:lnTo>
                  <a:lnTo>
                    <a:pt x="17" y="2"/>
                  </a:lnTo>
                  <a:lnTo>
                    <a:pt x="22" y="1"/>
                  </a:lnTo>
                  <a:lnTo>
                    <a:pt x="28" y="0"/>
                  </a:lnTo>
                  <a:lnTo>
                    <a:pt x="28" y="0"/>
                  </a:lnTo>
                  <a:lnTo>
                    <a:pt x="34" y="1"/>
                  </a:lnTo>
                  <a:lnTo>
                    <a:pt x="39" y="2"/>
                  </a:lnTo>
                  <a:lnTo>
                    <a:pt x="44" y="5"/>
                  </a:lnTo>
                  <a:lnTo>
                    <a:pt x="48" y="8"/>
                  </a:lnTo>
                  <a:lnTo>
                    <a:pt x="51" y="12"/>
                  </a:lnTo>
                  <a:lnTo>
                    <a:pt x="54" y="17"/>
                  </a:lnTo>
                  <a:lnTo>
                    <a:pt x="56" y="23"/>
                  </a:lnTo>
                  <a:lnTo>
                    <a:pt x="56" y="28"/>
                  </a:lnTo>
                  <a:lnTo>
                    <a:pt x="56" y="709"/>
                  </a:lnTo>
                  <a:lnTo>
                    <a:pt x="56" y="709"/>
                  </a:lnTo>
                  <a:lnTo>
                    <a:pt x="56" y="714"/>
                  </a:lnTo>
                  <a:lnTo>
                    <a:pt x="54" y="720"/>
                  </a:lnTo>
                  <a:lnTo>
                    <a:pt x="51" y="724"/>
                  </a:lnTo>
                  <a:lnTo>
                    <a:pt x="48" y="728"/>
                  </a:lnTo>
                  <a:lnTo>
                    <a:pt x="44" y="732"/>
                  </a:lnTo>
                  <a:lnTo>
                    <a:pt x="39" y="734"/>
                  </a:lnTo>
                  <a:lnTo>
                    <a:pt x="34" y="736"/>
                  </a:lnTo>
                  <a:lnTo>
                    <a:pt x="28" y="737"/>
                  </a:lnTo>
                  <a:lnTo>
                    <a:pt x="28" y="737"/>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7" name="Freeform 62">
              <a:extLst>
                <a:ext uri="{FF2B5EF4-FFF2-40B4-BE49-F238E27FC236}">
                  <a16:creationId xmlns:a16="http://schemas.microsoft.com/office/drawing/2014/main" id="{B99D480D-B48A-C6E0-7786-BE69495EECB4}"/>
                </a:ext>
              </a:extLst>
            </p:cNvPr>
            <p:cNvSpPr>
              <a:spLocks/>
            </p:cNvSpPr>
            <p:nvPr/>
          </p:nvSpPr>
          <p:spPr bwMode="auto">
            <a:xfrm>
              <a:off x="5239721" y="3250851"/>
              <a:ext cx="230486" cy="13330"/>
            </a:xfrm>
            <a:custGeom>
              <a:avLst/>
              <a:gdLst>
                <a:gd name="T0" fmla="*/ 1332 w 1361"/>
                <a:gd name="T1" fmla="*/ 56 h 56"/>
                <a:gd name="T2" fmla="*/ 28 w 1361"/>
                <a:gd name="T3" fmla="*/ 56 h 56"/>
                <a:gd name="T4" fmla="*/ 28 w 1361"/>
                <a:gd name="T5" fmla="*/ 56 h 56"/>
                <a:gd name="T6" fmla="*/ 23 w 1361"/>
                <a:gd name="T7" fmla="*/ 55 h 56"/>
                <a:gd name="T8" fmla="*/ 17 w 1361"/>
                <a:gd name="T9" fmla="*/ 54 h 56"/>
                <a:gd name="T10" fmla="*/ 13 w 1361"/>
                <a:gd name="T11" fmla="*/ 51 h 56"/>
                <a:gd name="T12" fmla="*/ 8 w 1361"/>
                <a:gd name="T13" fmla="*/ 48 h 56"/>
                <a:gd name="T14" fmla="*/ 5 w 1361"/>
                <a:gd name="T15" fmla="*/ 44 h 56"/>
                <a:gd name="T16" fmla="*/ 2 w 1361"/>
                <a:gd name="T17" fmla="*/ 39 h 56"/>
                <a:gd name="T18" fmla="*/ 1 w 1361"/>
                <a:gd name="T19" fmla="*/ 34 h 56"/>
                <a:gd name="T20" fmla="*/ 0 w 1361"/>
                <a:gd name="T21" fmla="*/ 28 h 56"/>
                <a:gd name="T22" fmla="*/ 0 w 1361"/>
                <a:gd name="T23" fmla="*/ 28 h 56"/>
                <a:gd name="T24" fmla="*/ 1 w 1361"/>
                <a:gd name="T25" fmla="*/ 22 h 56"/>
                <a:gd name="T26" fmla="*/ 2 w 1361"/>
                <a:gd name="T27" fmla="*/ 17 h 56"/>
                <a:gd name="T28" fmla="*/ 5 w 1361"/>
                <a:gd name="T29" fmla="*/ 12 h 56"/>
                <a:gd name="T30" fmla="*/ 8 w 1361"/>
                <a:gd name="T31" fmla="*/ 8 h 56"/>
                <a:gd name="T32" fmla="*/ 13 w 1361"/>
                <a:gd name="T33" fmla="*/ 5 h 56"/>
                <a:gd name="T34" fmla="*/ 17 w 1361"/>
                <a:gd name="T35" fmla="*/ 2 h 56"/>
                <a:gd name="T36" fmla="*/ 23 w 1361"/>
                <a:gd name="T37" fmla="*/ 0 h 56"/>
                <a:gd name="T38" fmla="*/ 28 w 1361"/>
                <a:gd name="T39" fmla="*/ 0 h 56"/>
                <a:gd name="T40" fmla="*/ 1332 w 1361"/>
                <a:gd name="T41" fmla="*/ 0 h 56"/>
                <a:gd name="T42" fmla="*/ 1332 w 1361"/>
                <a:gd name="T43" fmla="*/ 0 h 56"/>
                <a:gd name="T44" fmla="*/ 1339 w 1361"/>
                <a:gd name="T45" fmla="*/ 0 h 56"/>
                <a:gd name="T46" fmla="*/ 1344 w 1361"/>
                <a:gd name="T47" fmla="*/ 2 h 56"/>
                <a:gd name="T48" fmla="*/ 1349 w 1361"/>
                <a:gd name="T49" fmla="*/ 5 h 56"/>
                <a:gd name="T50" fmla="*/ 1353 w 1361"/>
                <a:gd name="T51" fmla="*/ 8 h 56"/>
                <a:gd name="T52" fmla="*/ 1356 w 1361"/>
                <a:gd name="T53" fmla="*/ 12 h 56"/>
                <a:gd name="T54" fmla="*/ 1359 w 1361"/>
                <a:gd name="T55" fmla="*/ 17 h 56"/>
                <a:gd name="T56" fmla="*/ 1361 w 1361"/>
                <a:gd name="T57" fmla="*/ 22 h 56"/>
                <a:gd name="T58" fmla="*/ 1361 w 1361"/>
                <a:gd name="T59" fmla="*/ 28 h 56"/>
                <a:gd name="T60" fmla="*/ 1361 w 1361"/>
                <a:gd name="T61" fmla="*/ 28 h 56"/>
                <a:gd name="T62" fmla="*/ 1361 w 1361"/>
                <a:gd name="T63" fmla="*/ 34 h 56"/>
                <a:gd name="T64" fmla="*/ 1359 w 1361"/>
                <a:gd name="T65" fmla="*/ 39 h 56"/>
                <a:gd name="T66" fmla="*/ 1356 w 1361"/>
                <a:gd name="T67" fmla="*/ 44 h 56"/>
                <a:gd name="T68" fmla="*/ 1353 w 1361"/>
                <a:gd name="T69" fmla="*/ 48 h 56"/>
                <a:gd name="T70" fmla="*/ 1349 w 1361"/>
                <a:gd name="T71" fmla="*/ 51 h 56"/>
                <a:gd name="T72" fmla="*/ 1344 w 1361"/>
                <a:gd name="T73" fmla="*/ 54 h 56"/>
                <a:gd name="T74" fmla="*/ 1339 w 1361"/>
                <a:gd name="T75" fmla="*/ 55 h 56"/>
                <a:gd name="T76" fmla="*/ 1332 w 1361"/>
                <a:gd name="T77" fmla="*/ 56 h 56"/>
                <a:gd name="T78" fmla="*/ 1332 w 1361"/>
                <a:gd name="T79"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61" h="56">
                  <a:moveTo>
                    <a:pt x="1332" y="56"/>
                  </a:moveTo>
                  <a:lnTo>
                    <a:pt x="28" y="56"/>
                  </a:lnTo>
                  <a:lnTo>
                    <a:pt x="28" y="56"/>
                  </a:lnTo>
                  <a:lnTo>
                    <a:pt x="23" y="55"/>
                  </a:lnTo>
                  <a:lnTo>
                    <a:pt x="17" y="54"/>
                  </a:lnTo>
                  <a:lnTo>
                    <a:pt x="13" y="51"/>
                  </a:lnTo>
                  <a:lnTo>
                    <a:pt x="8" y="48"/>
                  </a:lnTo>
                  <a:lnTo>
                    <a:pt x="5" y="44"/>
                  </a:lnTo>
                  <a:lnTo>
                    <a:pt x="2" y="39"/>
                  </a:lnTo>
                  <a:lnTo>
                    <a:pt x="1" y="34"/>
                  </a:lnTo>
                  <a:lnTo>
                    <a:pt x="0" y="28"/>
                  </a:lnTo>
                  <a:lnTo>
                    <a:pt x="0" y="28"/>
                  </a:lnTo>
                  <a:lnTo>
                    <a:pt x="1" y="22"/>
                  </a:lnTo>
                  <a:lnTo>
                    <a:pt x="2" y="17"/>
                  </a:lnTo>
                  <a:lnTo>
                    <a:pt x="5" y="12"/>
                  </a:lnTo>
                  <a:lnTo>
                    <a:pt x="8" y="8"/>
                  </a:lnTo>
                  <a:lnTo>
                    <a:pt x="13" y="5"/>
                  </a:lnTo>
                  <a:lnTo>
                    <a:pt x="17" y="2"/>
                  </a:lnTo>
                  <a:lnTo>
                    <a:pt x="23" y="0"/>
                  </a:lnTo>
                  <a:lnTo>
                    <a:pt x="28" y="0"/>
                  </a:lnTo>
                  <a:lnTo>
                    <a:pt x="1332" y="0"/>
                  </a:lnTo>
                  <a:lnTo>
                    <a:pt x="1332" y="0"/>
                  </a:lnTo>
                  <a:lnTo>
                    <a:pt x="1339" y="0"/>
                  </a:lnTo>
                  <a:lnTo>
                    <a:pt x="1344" y="2"/>
                  </a:lnTo>
                  <a:lnTo>
                    <a:pt x="1349" y="5"/>
                  </a:lnTo>
                  <a:lnTo>
                    <a:pt x="1353" y="8"/>
                  </a:lnTo>
                  <a:lnTo>
                    <a:pt x="1356" y="12"/>
                  </a:lnTo>
                  <a:lnTo>
                    <a:pt x="1359" y="17"/>
                  </a:lnTo>
                  <a:lnTo>
                    <a:pt x="1361" y="22"/>
                  </a:lnTo>
                  <a:lnTo>
                    <a:pt x="1361" y="28"/>
                  </a:lnTo>
                  <a:lnTo>
                    <a:pt x="1361" y="28"/>
                  </a:lnTo>
                  <a:lnTo>
                    <a:pt x="1361" y="34"/>
                  </a:lnTo>
                  <a:lnTo>
                    <a:pt x="1359" y="39"/>
                  </a:lnTo>
                  <a:lnTo>
                    <a:pt x="1356" y="44"/>
                  </a:lnTo>
                  <a:lnTo>
                    <a:pt x="1353" y="48"/>
                  </a:lnTo>
                  <a:lnTo>
                    <a:pt x="1349" y="51"/>
                  </a:lnTo>
                  <a:lnTo>
                    <a:pt x="1344" y="54"/>
                  </a:lnTo>
                  <a:lnTo>
                    <a:pt x="1339" y="55"/>
                  </a:lnTo>
                  <a:lnTo>
                    <a:pt x="1332" y="56"/>
                  </a:lnTo>
                  <a:lnTo>
                    <a:pt x="1332" y="56"/>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8" name="Freeform 61">
              <a:extLst>
                <a:ext uri="{FF2B5EF4-FFF2-40B4-BE49-F238E27FC236}">
                  <a16:creationId xmlns:a16="http://schemas.microsoft.com/office/drawing/2014/main" id="{D6A5A2C8-C44A-2487-1116-DBECF601A49C}"/>
                </a:ext>
              </a:extLst>
            </p:cNvPr>
            <p:cNvSpPr>
              <a:spLocks/>
            </p:cNvSpPr>
            <p:nvPr/>
          </p:nvSpPr>
          <p:spPr bwMode="auto">
            <a:xfrm>
              <a:off x="5239721" y="2948374"/>
              <a:ext cx="57622" cy="14811"/>
            </a:xfrm>
            <a:custGeom>
              <a:avLst/>
              <a:gdLst>
                <a:gd name="T0" fmla="*/ 539 w 567"/>
                <a:gd name="T1" fmla="*/ 56 h 56"/>
                <a:gd name="T2" fmla="*/ 28 w 567"/>
                <a:gd name="T3" fmla="*/ 56 h 56"/>
                <a:gd name="T4" fmla="*/ 28 w 567"/>
                <a:gd name="T5" fmla="*/ 56 h 56"/>
                <a:gd name="T6" fmla="*/ 23 w 567"/>
                <a:gd name="T7" fmla="*/ 56 h 56"/>
                <a:gd name="T8" fmla="*/ 17 w 567"/>
                <a:gd name="T9" fmla="*/ 54 h 56"/>
                <a:gd name="T10" fmla="*/ 12 w 567"/>
                <a:gd name="T11" fmla="*/ 52 h 56"/>
                <a:gd name="T12" fmla="*/ 8 w 567"/>
                <a:gd name="T13" fmla="*/ 48 h 56"/>
                <a:gd name="T14" fmla="*/ 5 w 567"/>
                <a:gd name="T15" fmla="*/ 44 h 56"/>
                <a:gd name="T16" fmla="*/ 2 w 567"/>
                <a:gd name="T17" fmla="*/ 39 h 56"/>
                <a:gd name="T18" fmla="*/ 1 w 567"/>
                <a:gd name="T19" fmla="*/ 34 h 56"/>
                <a:gd name="T20" fmla="*/ 0 w 567"/>
                <a:gd name="T21" fmla="*/ 28 h 56"/>
                <a:gd name="T22" fmla="*/ 0 w 567"/>
                <a:gd name="T23" fmla="*/ 28 h 56"/>
                <a:gd name="T24" fmla="*/ 1 w 567"/>
                <a:gd name="T25" fmla="*/ 23 h 56"/>
                <a:gd name="T26" fmla="*/ 2 w 567"/>
                <a:gd name="T27" fmla="*/ 17 h 56"/>
                <a:gd name="T28" fmla="*/ 5 w 567"/>
                <a:gd name="T29" fmla="*/ 13 h 56"/>
                <a:gd name="T30" fmla="*/ 8 w 567"/>
                <a:gd name="T31" fmla="*/ 8 h 56"/>
                <a:gd name="T32" fmla="*/ 12 w 567"/>
                <a:gd name="T33" fmla="*/ 5 h 56"/>
                <a:gd name="T34" fmla="*/ 17 w 567"/>
                <a:gd name="T35" fmla="*/ 2 h 56"/>
                <a:gd name="T36" fmla="*/ 23 w 567"/>
                <a:gd name="T37" fmla="*/ 1 h 56"/>
                <a:gd name="T38" fmla="*/ 28 w 567"/>
                <a:gd name="T39" fmla="*/ 0 h 56"/>
                <a:gd name="T40" fmla="*/ 539 w 567"/>
                <a:gd name="T41" fmla="*/ 0 h 56"/>
                <a:gd name="T42" fmla="*/ 539 w 567"/>
                <a:gd name="T43" fmla="*/ 0 h 56"/>
                <a:gd name="T44" fmla="*/ 545 w 567"/>
                <a:gd name="T45" fmla="*/ 1 h 56"/>
                <a:gd name="T46" fmla="*/ 550 w 567"/>
                <a:gd name="T47" fmla="*/ 2 h 56"/>
                <a:gd name="T48" fmla="*/ 555 w 567"/>
                <a:gd name="T49" fmla="*/ 5 h 56"/>
                <a:gd name="T50" fmla="*/ 559 w 567"/>
                <a:gd name="T51" fmla="*/ 8 h 56"/>
                <a:gd name="T52" fmla="*/ 563 w 567"/>
                <a:gd name="T53" fmla="*/ 13 h 56"/>
                <a:gd name="T54" fmla="*/ 565 w 567"/>
                <a:gd name="T55" fmla="*/ 17 h 56"/>
                <a:gd name="T56" fmla="*/ 567 w 567"/>
                <a:gd name="T57" fmla="*/ 23 h 56"/>
                <a:gd name="T58" fmla="*/ 567 w 567"/>
                <a:gd name="T59" fmla="*/ 28 h 56"/>
                <a:gd name="T60" fmla="*/ 567 w 567"/>
                <a:gd name="T61" fmla="*/ 28 h 56"/>
                <a:gd name="T62" fmla="*/ 567 w 567"/>
                <a:gd name="T63" fmla="*/ 34 h 56"/>
                <a:gd name="T64" fmla="*/ 565 w 567"/>
                <a:gd name="T65" fmla="*/ 39 h 56"/>
                <a:gd name="T66" fmla="*/ 563 w 567"/>
                <a:gd name="T67" fmla="*/ 44 h 56"/>
                <a:gd name="T68" fmla="*/ 559 w 567"/>
                <a:gd name="T69" fmla="*/ 48 h 56"/>
                <a:gd name="T70" fmla="*/ 555 w 567"/>
                <a:gd name="T71" fmla="*/ 52 h 56"/>
                <a:gd name="T72" fmla="*/ 550 w 567"/>
                <a:gd name="T73" fmla="*/ 54 h 56"/>
                <a:gd name="T74" fmla="*/ 545 w 567"/>
                <a:gd name="T75" fmla="*/ 56 h 56"/>
                <a:gd name="T76" fmla="*/ 539 w 567"/>
                <a:gd name="T77" fmla="*/ 56 h 56"/>
                <a:gd name="T78" fmla="*/ 539 w 567"/>
                <a:gd name="T79"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67" h="56">
                  <a:moveTo>
                    <a:pt x="539" y="56"/>
                  </a:moveTo>
                  <a:lnTo>
                    <a:pt x="28" y="56"/>
                  </a:lnTo>
                  <a:lnTo>
                    <a:pt x="28" y="56"/>
                  </a:lnTo>
                  <a:lnTo>
                    <a:pt x="23" y="56"/>
                  </a:lnTo>
                  <a:lnTo>
                    <a:pt x="17" y="54"/>
                  </a:lnTo>
                  <a:lnTo>
                    <a:pt x="12" y="52"/>
                  </a:lnTo>
                  <a:lnTo>
                    <a:pt x="8" y="48"/>
                  </a:lnTo>
                  <a:lnTo>
                    <a:pt x="5" y="44"/>
                  </a:lnTo>
                  <a:lnTo>
                    <a:pt x="2" y="39"/>
                  </a:lnTo>
                  <a:lnTo>
                    <a:pt x="1" y="34"/>
                  </a:lnTo>
                  <a:lnTo>
                    <a:pt x="0" y="28"/>
                  </a:lnTo>
                  <a:lnTo>
                    <a:pt x="0" y="28"/>
                  </a:lnTo>
                  <a:lnTo>
                    <a:pt x="1" y="23"/>
                  </a:lnTo>
                  <a:lnTo>
                    <a:pt x="2" y="17"/>
                  </a:lnTo>
                  <a:lnTo>
                    <a:pt x="5" y="13"/>
                  </a:lnTo>
                  <a:lnTo>
                    <a:pt x="8" y="8"/>
                  </a:lnTo>
                  <a:lnTo>
                    <a:pt x="12" y="5"/>
                  </a:lnTo>
                  <a:lnTo>
                    <a:pt x="17" y="2"/>
                  </a:lnTo>
                  <a:lnTo>
                    <a:pt x="23" y="1"/>
                  </a:lnTo>
                  <a:lnTo>
                    <a:pt x="28" y="0"/>
                  </a:lnTo>
                  <a:lnTo>
                    <a:pt x="539" y="0"/>
                  </a:lnTo>
                  <a:lnTo>
                    <a:pt x="539" y="0"/>
                  </a:lnTo>
                  <a:lnTo>
                    <a:pt x="545" y="1"/>
                  </a:lnTo>
                  <a:lnTo>
                    <a:pt x="550" y="2"/>
                  </a:lnTo>
                  <a:lnTo>
                    <a:pt x="555" y="5"/>
                  </a:lnTo>
                  <a:lnTo>
                    <a:pt x="559" y="8"/>
                  </a:lnTo>
                  <a:lnTo>
                    <a:pt x="563" y="13"/>
                  </a:lnTo>
                  <a:lnTo>
                    <a:pt x="565" y="17"/>
                  </a:lnTo>
                  <a:lnTo>
                    <a:pt x="567" y="23"/>
                  </a:lnTo>
                  <a:lnTo>
                    <a:pt x="567" y="28"/>
                  </a:lnTo>
                  <a:lnTo>
                    <a:pt x="567" y="28"/>
                  </a:lnTo>
                  <a:lnTo>
                    <a:pt x="567" y="34"/>
                  </a:lnTo>
                  <a:lnTo>
                    <a:pt x="565" y="39"/>
                  </a:lnTo>
                  <a:lnTo>
                    <a:pt x="563" y="44"/>
                  </a:lnTo>
                  <a:lnTo>
                    <a:pt x="559" y="48"/>
                  </a:lnTo>
                  <a:lnTo>
                    <a:pt x="555" y="52"/>
                  </a:lnTo>
                  <a:lnTo>
                    <a:pt x="550" y="54"/>
                  </a:lnTo>
                  <a:lnTo>
                    <a:pt x="545" y="56"/>
                  </a:lnTo>
                  <a:lnTo>
                    <a:pt x="539" y="56"/>
                  </a:lnTo>
                  <a:lnTo>
                    <a:pt x="539" y="56"/>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9" name="Freeform 63">
              <a:extLst>
                <a:ext uri="{FF2B5EF4-FFF2-40B4-BE49-F238E27FC236}">
                  <a16:creationId xmlns:a16="http://schemas.microsoft.com/office/drawing/2014/main" id="{17BB375A-28F3-9FF1-D046-A975C7D9CD36}"/>
                </a:ext>
              </a:extLst>
            </p:cNvPr>
            <p:cNvSpPr>
              <a:spLocks/>
            </p:cNvSpPr>
            <p:nvPr/>
          </p:nvSpPr>
          <p:spPr bwMode="auto">
            <a:xfrm>
              <a:off x="5622207" y="2955779"/>
              <a:ext cx="13330" cy="134450"/>
            </a:xfrm>
            <a:custGeom>
              <a:avLst/>
              <a:gdLst>
                <a:gd name="T0" fmla="*/ 28 w 56"/>
                <a:gd name="T1" fmla="*/ 737 h 737"/>
                <a:gd name="T2" fmla="*/ 28 w 56"/>
                <a:gd name="T3" fmla="*/ 737 h 737"/>
                <a:gd name="T4" fmla="*/ 22 w 56"/>
                <a:gd name="T5" fmla="*/ 736 h 737"/>
                <a:gd name="T6" fmla="*/ 17 w 56"/>
                <a:gd name="T7" fmla="*/ 734 h 737"/>
                <a:gd name="T8" fmla="*/ 12 w 56"/>
                <a:gd name="T9" fmla="*/ 732 h 737"/>
                <a:gd name="T10" fmla="*/ 8 w 56"/>
                <a:gd name="T11" fmla="*/ 728 h 737"/>
                <a:gd name="T12" fmla="*/ 5 w 56"/>
                <a:gd name="T13" fmla="*/ 724 h 737"/>
                <a:gd name="T14" fmla="*/ 2 w 56"/>
                <a:gd name="T15" fmla="*/ 720 h 737"/>
                <a:gd name="T16" fmla="*/ 1 w 56"/>
                <a:gd name="T17" fmla="*/ 714 h 737"/>
                <a:gd name="T18" fmla="*/ 0 w 56"/>
                <a:gd name="T19" fmla="*/ 709 h 737"/>
                <a:gd name="T20" fmla="*/ 0 w 56"/>
                <a:gd name="T21" fmla="*/ 28 h 737"/>
                <a:gd name="T22" fmla="*/ 0 w 56"/>
                <a:gd name="T23" fmla="*/ 28 h 737"/>
                <a:gd name="T24" fmla="*/ 1 w 56"/>
                <a:gd name="T25" fmla="*/ 23 h 737"/>
                <a:gd name="T26" fmla="*/ 2 w 56"/>
                <a:gd name="T27" fmla="*/ 17 h 737"/>
                <a:gd name="T28" fmla="*/ 5 w 56"/>
                <a:gd name="T29" fmla="*/ 12 h 737"/>
                <a:gd name="T30" fmla="*/ 8 w 56"/>
                <a:gd name="T31" fmla="*/ 8 h 737"/>
                <a:gd name="T32" fmla="*/ 12 w 56"/>
                <a:gd name="T33" fmla="*/ 5 h 737"/>
                <a:gd name="T34" fmla="*/ 17 w 56"/>
                <a:gd name="T35" fmla="*/ 2 h 737"/>
                <a:gd name="T36" fmla="*/ 22 w 56"/>
                <a:gd name="T37" fmla="*/ 1 h 737"/>
                <a:gd name="T38" fmla="*/ 28 w 56"/>
                <a:gd name="T39" fmla="*/ 0 h 737"/>
                <a:gd name="T40" fmla="*/ 28 w 56"/>
                <a:gd name="T41" fmla="*/ 0 h 737"/>
                <a:gd name="T42" fmla="*/ 34 w 56"/>
                <a:gd name="T43" fmla="*/ 1 h 737"/>
                <a:gd name="T44" fmla="*/ 39 w 56"/>
                <a:gd name="T45" fmla="*/ 2 h 737"/>
                <a:gd name="T46" fmla="*/ 44 w 56"/>
                <a:gd name="T47" fmla="*/ 5 h 737"/>
                <a:gd name="T48" fmla="*/ 48 w 56"/>
                <a:gd name="T49" fmla="*/ 8 h 737"/>
                <a:gd name="T50" fmla="*/ 51 w 56"/>
                <a:gd name="T51" fmla="*/ 12 h 737"/>
                <a:gd name="T52" fmla="*/ 54 w 56"/>
                <a:gd name="T53" fmla="*/ 17 h 737"/>
                <a:gd name="T54" fmla="*/ 56 w 56"/>
                <a:gd name="T55" fmla="*/ 23 h 737"/>
                <a:gd name="T56" fmla="*/ 56 w 56"/>
                <a:gd name="T57" fmla="*/ 28 h 737"/>
                <a:gd name="T58" fmla="*/ 56 w 56"/>
                <a:gd name="T59" fmla="*/ 709 h 737"/>
                <a:gd name="T60" fmla="*/ 56 w 56"/>
                <a:gd name="T61" fmla="*/ 709 h 737"/>
                <a:gd name="T62" fmla="*/ 56 w 56"/>
                <a:gd name="T63" fmla="*/ 714 h 737"/>
                <a:gd name="T64" fmla="*/ 54 w 56"/>
                <a:gd name="T65" fmla="*/ 720 h 737"/>
                <a:gd name="T66" fmla="*/ 51 w 56"/>
                <a:gd name="T67" fmla="*/ 724 h 737"/>
                <a:gd name="T68" fmla="*/ 48 w 56"/>
                <a:gd name="T69" fmla="*/ 728 h 737"/>
                <a:gd name="T70" fmla="*/ 44 w 56"/>
                <a:gd name="T71" fmla="*/ 732 h 737"/>
                <a:gd name="T72" fmla="*/ 39 w 56"/>
                <a:gd name="T73" fmla="*/ 734 h 737"/>
                <a:gd name="T74" fmla="*/ 34 w 56"/>
                <a:gd name="T75" fmla="*/ 736 h 737"/>
                <a:gd name="T76" fmla="*/ 28 w 56"/>
                <a:gd name="T77" fmla="*/ 737 h 737"/>
                <a:gd name="T78" fmla="*/ 28 w 56"/>
                <a:gd name="T79"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6" h="737">
                  <a:moveTo>
                    <a:pt x="28" y="737"/>
                  </a:moveTo>
                  <a:lnTo>
                    <a:pt x="28" y="737"/>
                  </a:lnTo>
                  <a:lnTo>
                    <a:pt x="22" y="736"/>
                  </a:lnTo>
                  <a:lnTo>
                    <a:pt x="17" y="734"/>
                  </a:lnTo>
                  <a:lnTo>
                    <a:pt x="12" y="732"/>
                  </a:lnTo>
                  <a:lnTo>
                    <a:pt x="8" y="728"/>
                  </a:lnTo>
                  <a:lnTo>
                    <a:pt x="5" y="724"/>
                  </a:lnTo>
                  <a:lnTo>
                    <a:pt x="2" y="720"/>
                  </a:lnTo>
                  <a:lnTo>
                    <a:pt x="1" y="714"/>
                  </a:lnTo>
                  <a:lnTo>
                    <a:pt x="0" y="709"/>
                  </a:lnTo>
                  <a:lnTo>
                    <a:pt x="0" y="28"/>
                  </a:lnTo>
                  <a:lnTo>
                    <a:pt x="0" y="28"/>
                  </a:lnTo>
                  <a:lnTo>
                    <a:pt x="1" y="23"/>
                  </a:lnTo>
                  <a:lnTo>
                    <a:pt x="2" y="17"/>
                  </a:lnTo>
                  <a:lnTo>
                    <a:pt x="5" y="12"/>
                  </a:lnTo>
                  <a:lnTo>
                    <a:pt x="8" y="8"/>
                  </a:lnTo>
                  <a:lnTo>
                    <a:pt x="12" y="5"/>
                  </a:lnTo>
                  <a:lnTo>
                    <a:pt x="17" y="2"/>
                  </a:lnTo>
                  <a:lnTo>
                    <a:pt x="22" y="1"/>
                  </a:lnTo>
                  <a:lnTo>
                    <a:pt x="28" y="0"/>
                  </a:lnTo>
                  <a:lnTo>
                    <a:pt x="28" y="0"/>
                  </a:lnTo>
                  <a:lnTo>
                    <a:pt x="34" y="1"/>
                  </a:lnTo>
                  <a:lnTo>
                    <a:pt x="39" y="2"/>
                  </a:lnTo>
                  <a:lnTo>
                    <a:pt x="44" y="5"/>
                  </a:lnTo>
                  <a:lnTo>
                    <a:pt x="48" y="8"/>
                  </a:lnTo>
                  <a:lnTo>
                    <a:pt x="51" y="12"/>
                  </a:lnTo>
                  <a:lnTo>
                    <a:pt x="54" y="17"/>
                  </a:lnTo>
                  <a:lnTo>
                    <a:pt x="56" y="23"/>
                  </a:lnTo>
                  <a:lnTo>
                    <a:pt x="56" y="28"/>
                  </a:lnTo>
                  <a:lnTo>
                    <a:pt x="56" y="709"/>
                  </a:lnTo>
                  <a:lnTo>
                    <a:pt x="56" y="709"/>
                  </a:lnTo>
                  <a:lnTo>
                    <a:pt x="56" y="714"/>
                  </a:lnTo>
                  <a:lnTo>
                    <a:pt x="54" y="720"/>
                  </a:lnTo>
                  <a:lnTo>
                    <a:pt x="51" y="724"/>
                  </a:lnTo>
                  <a:lnTo>
                    <a:pt x="48" y="728"/>
                  </a:lnTo>
                  <a:lnTo>
                    <a:pt x="44" y="732"/>
                  </a:lnTo>
                  <a:lnTo>
                    <a:pt x="39" y="734"/>
                  </a:lnTo>
                  <a:lnTo>
                    <a:pt x="34" y="736"/>
                  </a:lnTo>
                  <a:lnTo>
                    <a:pt x="28" y="737"/>
                  </a:lnTo>
                  <a:lnTo>
                    <a:pt x="28" y="737"/>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0" name="Freeform 61">
              <a:extLst>
                <a:ext uri="{FF2B5EF4-FFF2-40B4-BE49-F238E27FC236}">
                  <a16:creationId xmlns:a16="http://schemas.microsoft.com/office/drawing/2014/main" id="{856376B9-6217-85B3-A49E-A15ED941FB85}"/>
                </a:ext>
              </a:extLst>
            </p:cNvPr>
            <p:cNvSpPr>
              <a:spLocks/>
            </p:cNvSpPr>
            <p:nvPr/>
          </p:nvSpPr>
          <p:spPr bwMode="auto">
            <a:xfrm>
              <a:off x="5577916" y="2948374"/>
              <a:ext cx="57622" cy="14811"/>
            </a:xfrm>
            <a:custGeom>
              <a:avLst/>
              <a:gdLst>
                <a:gd name="T0" fmla="*/ 539 w 567"/>
                <a:gd name="T1" fmla="*/ 56 h 56"/>
                <a:gd name="T2" fmla="*/ 28 w 567"/>
                <a:gd name="T3" fmla="*/ 56 h 56"/>
                <a:gd name="T4" fmla="*/ 28 w 567"/>
                <a:gd name="T5" fmla="*/ 56 h 56"/>
                <a:gd name="T6" fmla="*/ 23 w 567"/>
                <a:gd name="T7" fmla="*/ 56 h 56"/>
                <a:gd name="T8" fmla="*/ 17 w 567"/>
                <a:gd name="T9" fmla="*/ 54 h 56"/>
                <a:gd name="T10" fmla="*/ 12 w 567"/>
                <a:gd name="T11" fmla="*/ 52 h 56"/>
                <a:gd name="T12" fmla="*/ 8 w 567"/>
                <a:gd name="T13" fmla="*/ 48 h 56"/>
                <a:gd name="T14" fmla="*/ 5 w 567"/>
                <a:gd name="T15" fmla="*/ 44 h 56"/>
                <a:gd name="T16" fmla="*/ 2 w 567"/>
                <a:gd name="T17" fmla="*/ 39 h 56"/>
                <a:gd name="T18" fmla="*/ 1 w 567"/>
                <a:gd name="T19" fmla="*/ 34 h 56"/>
                <a:gd name="T20" fmla="*/ 0 w 567"/>
                <a:gd name="T21" fmla="*/ 28 h 56"/>
                <a:gd name="T22" fmla="*/ 0 w 567"/>
                <a:gd name="T23" fmla="*/ 28 h 56"/>
                <a:gd name="T24" fmla="*/ 1 w 567"/>
                <a:gd name="T25" fmla="*/ 23 h 56"/>
                <a:gd name="T26" fmla="*/ 2 w 567"/>
                <a:gd name="T27" fmla="*/ 17 h 56"/>
                <a:gd name="T28" fmla="*/ 5 w 567"/>
                <a:gd name="T29" fmla="*/ 13 h 56"/>
                <a:gd name="T30" fmla="*/ 8 w 567"/>
                <a:gd name="T31" fmla="*/ 8 h 56"/>
                <a:gd name="T32" fmla="*/ 12 w 567"/>
                <a:gd name="T33" fmla="*/ 5 h 56"/>
                <a:gd name="T34" fmla="*/ 17 w 567"/>
                <a:gd name="T35" fmla="*/ 2 h 56"/>
                <a:gd name="T36" fmla="*/ 23 w 567"/>
                <a:gd name="T37" fmla="*/ 1 h 56"/>
                <a:gd name="T38" fmla="*/ 28 w 567"/>
                <a:gd name="T39" fmla="*/ 0 h 56"/>
                <a:gd name="T40" fmla="*/ 539 w 567"/>
                <a:gd name="T41" fmla="*/ 0 h 56"/>
                <a:gd name="T42" fmla="*/ 539 w 567"/>
                <a:gd name="T43" fmla="*/ 0 h 56"/>
                <a:gd name="T44" fmla="*/ 545 w 567"/>
                <a:gd name="T45" fmla="*/ 1 h 56"/>
                <a:gd name="T46" fmla="*/ 550 w 567"/>
                <a:gd name="T47" fmla="*/ 2 h 56"/>
                <a:gd name="T48" fmla="*/ 555 w 567"/>
                <a:gd name="T49" fmla="*/ 5 h 56"/>
                <a:gd name="T50" fmla="*/ 559 w 567"/>
                <a:gd name="T51" fmla="*/ 8 h 56"/>
                <a:gd name="T52" fmla="*/ 563 w 567"/>
                <a:gd name="T53" fmla="*/ 13 h 56"/>
                <a:gd name="T54" fmla="*/ 565 w 567"/>
                <a:gd name="T55" fmla="*/ 17 h 56"/>
                <a:gd name="T56" fmla="*/ 567 w 567"/>
                <a:gd name="T57" fmla="*/ 23 h 56"/>
                <a:gd name="T58" fmla="*/ 567 w 567"/>
                <a:gd name="T59" fmla="*/ 28 h 56"/>
                <a:gd name="T60" fmla="*/ 567 w 567"/>
                <a:gd name="T61" fmla="*/ 28 h 56"/>
                <a:gd name="T62" fmla="*/ 567 w 567"/>
                <a:gd name="T63" fmla="*/ 34 h 56"/>
                <a:gd name="T64" fmla="*/ 565 w 567"/>
                <a:gd name="T65" fmla="*/ 39 h 56"/>
                <a:gd name="T66" fmla="*/ 563 w 567"/>
                <a:gd name="T67" fmla="*/ 44 h 56"/>
                <a:gd name="T68" fmla="*/ 559 w 567"/>
                <a:gd name="T69" fmla="*/ 48 h 56"/>
                <a:gd name="T70" fmla="*/ 555 w 567"/>
                <a:gd name="T71" fmla="*/ 52 h 56"/>
                <a:gd name="T72" fmla="*/ 550 w 567"/>
                <a:gd name="T73" fmla="*/ 54 h 56"/>
                <a:gd name="T74" fmla="*/ 545 w 567"/>
                <a:gd name="T75" fmla="*/ 56 h 56"/>
                <a:gd name="T76" fmla="*/ 539 w 567"/>
                <a:gd name="T77" fmla="*/ 56 h 56"/>
                <a:gd name="T78" fmla="*/ 539 w 567"/>
                <a:gd name="T79"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67" h="56">
                  <a:moveTo>
                    <a:pt x="539" y="56"/>
                  </a:moveTo>
                  <a:lnTo>
                    <a:pt x="28" y="56"/>
                  </a:lnTo>
                  <a:lnTo>
                    <a:pt x="28" y="56"/>
                  </a:lnTo>
                  <a:lnTo>
                    <a:pt x="23" y="56"/>
                  </a:lnTo>
                  <a:lnTo>
                    <a:pt x="17" y="54"/>
                  </a:lnTo>
                  <a:lnTo>
                    <a:pt x="12" y="52"/>
                  </a:lnTo>
                  <a:lnTo>
                    <a:pt x="8" y="48"/>
                  </a:lnTo>
                  <a:lnTo>
                    <a:pt x="5" y="44"/>
                  </a:lnTo>
                  <a:lnTo>
                    <a:pt x="2" y="39"/>
                  </a:lnTo>
                  <a:lnTo>
                    <a:pt x="1" y="34"/>
                  </a:lnTo>
                  <a:lnTo>
                    <a:pt x="0" y="28"/>
                  </a:lnTo>
                  <a:lnTo>
                    <a:pt x="0" y="28"/>
                  </a:lnTo>
                  <a:lnTo>
                    <a:pt x="1" y="23"/>
                  </a:lnTo>
                  <a:lnTo>
                    <a:pt x="2" y="17"/>
                  </a:lnTo>
                  <a:lnTo>
                    <a:pt x="5" y="13"/>
                  </a:lnTo>
                  <a:lnTo>
                    <a:pt x="8" y="8"/>
                  </a:lnTo>
                  <a:lnTo>
                    <a:pt x="12" y="5"/>
                  </a:lnTo>
                  <a:lnTo>
                    <a:pt x="17" y="2"/>
                  </a:lnTo>
                  <a:lnTo>
                    <a:pt x="23" y="1"/>
                  </a:lnTo>
                  <a:lnTo>
                    <a:pt x="28" y="0"/>
                  </a:lnTo>
                  <a:lnTo>
                    <a:pt x="539" y="0"/>
                  </a:lnTo>
                  <a:lnTo>
                    <a:pt x="539" y="0"/>
                  </a:lnTo>
                  <a:lnTo>
                    <a:pt x="545" y="1"/>
                  </a:lnTo>
                  <a:lnTo>
                    <a:pt x="550" y="2"/>
                  </a:lnTo>
                  <a:lnTo>
                    <a:pt x="555" y="5"/>
                  </a:lnTo>
                  <a:lnTo>
                    <a:pt x="559" y="8"/>
                  </a:lnTo>
                  <a:lnTo>
                    <a:pt x="563" y="13"/>
                  </a:lnTo>
                  <a:lnTo>
                    <a:pt x="565" y="17"/>
                  </a:lnTo>
                  <a:lnTo>
                    <a:pt x="567" y="23"/>
                  </a:lnTo>
                  <a:lnTo>
                    <a:pt x="567" y="28"/>
                  </a:lnTo>
                  <a:lnTo>
                    <a:pt x="567" y="28"/>
                  </a:lnTo>
                  <a:lnTo>
                    <a:pt x="567" y="34"/>
                  </a:lnTo>
                  <a:lnTo>
                    <a:pt x="565" y="39"/>
                  </a:lnTo>
                  <a:lnTo>
                    <a:pt x="563" y="44"/>
                  </a:lnTo>
                  <a:lnTo>
                    <a:pt x="559" y="48"/>
                  </a:lnTo>
                  <a:lnTo>
                    <a:pt x="555" y="52"/>
                  </a:lnTo>
                  <a:lnTo>
                    <a:pt x="550" y="54"/>
                  </a:lnTo>
                  <a:lnTo>
                    <a:pt x="545" y="56"/>
                  </a:lnTo>
                  <a:lnTo>
                    <a:pt x="539" y="56"/>
                  </a:lnTo>
                  <a:lnTo>
                    <a:pt x="539" y="56"/>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pic>
        <p:nvPicPr>
          <p:cNvPr id="55" name="Graphic 132">
            <a:extLst>
              <a:ext uri="{FF2B5EF4-FFF2-40B4-BE49-F238E27FC236}">
                <a16:creationId xmlns:a16="http://schemas.microsoft.com/office/drawing/2014/main" id="{ECBD11FC-8F72-2250-B789-50B07AAFEB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46087" y="2869984"/>
            <a:ext cx="410550" cy="410550"/>
          </a:xfrm>
          <a:prstGeom prst="rect">
            <a:avLst/>
          </a:prstGeom>
        </p:spPr>
      </p:pic>
      <p:grpSp>
        <p:nvGrpSpPr>
          <p:cNvPr id="56" name="Group 55">
            <a:extLst>
              <a:ext uri="{FF2B5EF4-FFF2-40B4-BE49-F238E27FC236}">
                <a16:creationId xmlns:a16="http://schemas.microsoft.com/office/drawing/2014/main" id="{092B64DF-6797-C1DC-59DE-D48682912CE5}"/>
              </a:ext>
            </a:extLst>
          </p:cNvPr>
          <p:cNvGrpSpPr/>
          <p:nvPr/>
        </p:nvGrpSpPr>
        <p:grpSpPr>
          <a:xfrm>
            <a:off x="7864842" y="2931192"/>
            <a:ext cx="323166" cy="316040"/>
            <a:chOff x="7864842" y="2931251"/>
            <a:chExt cx="360363" cy="352425"/>
          </a:xfrm>
          <a:solidFill>
            <a:schemeClr val="bg1"/>
          </a:solidFill>
        </p:grpSpPr>
        <p:sp>
          <p:nvSpPr>
            <p:cNvPr id="78" name="Freeform 841">
              <a:extLst>
                <a:ext uri="{FF2B5EF4-FFF2-40B4-BE49-F238E27FC236}">
                  <a16:creationId xmlns:a16="http://schemas.microsoft.com/office/drawing/2014/main" id="{50FA9AE8-D265-17AE-F112-8A3626D98B3A}"/>
                </a:ext>
              </a:extLst>
            </p:cNvPr>
            <p:cNvSpPr>
              <a:spLocks/>
            </p:cNvSpPr>
            <p:nvPr/>
          </p:nvSpPr>
          <p:spPr bwMode="auto">
            <a:xfrm>
              <a:off x="7864842" y="3267801"/>
              <a:ext cx="360363" cy="15875"/>
            </a:xfrm>
            <a:custGeom>
              <a:avLst/>
              <a:gdLst>
                <a:gd name="T0" fmla="*/ 1554 w 1587"/>
                <a:gd name="T1" fmla="*/ 65 h 65"/>
                <a:gd name="T2" fmla="*/ 33 w 1587"/>
                <a:gd name="T3" fmla="*/ 65 h 65"/>
                <a:gd name="T4" fmla="*/ 33 w 1587"/>
                <a:gd name="T5" fmla="*/ 65 h 65"/>
                <a:gd name="T6" fmla="*/ 26 w 1587"/>
                <a:gd name="T7" fmla="*/ 65 h 65"/>
                <a:gd name="T8" fmla="*/ 20 w 1587"/>
                <a:gd name="T9" fmla="*/ 63 h 65"/>
                <a:gd name="T10" fmla="*/ 14 w 1587"/>
                <a:gd name="T11" fmla="*/ 60 h 65"/>
                <a:gd name="T12" fmla="*/ 9 w 1587"/>
                <a:gd name="T13" fmla="*/ 56 h 65"/>
                <a:gd name="T14" fmla="*/ 5 w 1587"/>
                <a:gd name="T15" fmla="*/ 51 h 65"/>
                <a:gd name="T16" fmla="*/ 2 w 1587"/>
                <a:gd name="T17" fmla="*/ 46 h 65"/>
                <a:gd name="T18" fmla="*/ 0 w 1587"/>
                <a:gd name="T19" fmla="*/ 39 h 65"/>
                <a:gd name="T20" fmla="*/ 0 w 1587"/>
                <a:gd name="T21" fmla="*/ 33 h 65"/>
                <a:gd name="T22" fmla="*/ 0 w 1587"/>
                <a:gd name="T23" fmla="*/ 33 h 65"/>
                <a:gd name="T24" fmla="*/ 0 w 1587"/>
                <a:gd name="T25" fmla="*/ 26 h 65"/>
                <a:gd name="T26" fmla="*/ 2 w 1587"/>
                <a:gd name="T27" fmla="*/ 20 h 65"/>
                <a:gd name="T28" fmla="*/ 5 w 1587"/>
                <a:gd name="T29" fmla="*/ 15 h 65"/>
                <a:gd name="T30" fmla="*/ 9 w 1587"/>
                <a:gd name="T31" fmla="*/ 9 h 65"/>
                <a:gd name="T32" fmla="*/ 14 w 1587"/>
                <a:gd name="T33" fmla="*/ 5 h 65"/>
                <a:gd name="T34" fmla="*/ 20 w 1587"/>
                <a:gd name="T35" fmla="*/ 2 h 65"/>
                <a:gd name="T36" fmla="*/ 26 w 1587"/>
                <a:gd name="T37" fmla="*/ 0 h 65"/>
                <a:gd name="T38" fmla="*/ 33 w 1587"/>
                <a:gd name="T39" fmla="*/ 0 h 65"/>
                <a:gd name="T40" fmla="*/ 1554 w 1587"/>
                <a:gd name="T41" fmla="*/ 0 h 65"/>
                <a:gd name="T42" fmla="*/ 1554 w 1587"/>
                <a:gd name="T43" fmla="*/ 0 h 65"/>
                <a:gd name="T44" fmla="*/ 1561 w 1587"/>
                <a:gd name="T45" fmla="*/ 0 h 65"/>
                <a:gd name="T46" fmla="*/ 1567 w 1587"/>
                <a:gd name="T47" fmla="*/ 2 h 65"/>
                <a:gd name="T48" fmla="*/ 1572 w 1587"/>
                <a:gd name="T49" fmla="*/ 5 h 65"/>
                <a:gd name="T50" fmla="*/ 1577 w 1587"/>
                <a:gd name="T51" fmla="*/ 9 h 65"/>
                <a:gd name="T52" fmla="*/ 1581 w 1587"/>
                <a:gd name="T53" fmla="*/ 15 h 65"/>
                <a:gd name="T54" fmla="*/ 1584 w 1587"/>
                <a:gd name="T55" fmla="*/ 20 h 65"/>
                <a:gd name="T56" fmla="*/ 1586 w 1587"/>
                <a:gd name="T57" fmla="*/ 26 h 65"/>
                <a:gd name="T58" fmla="*/ 1587 w 1587"/>
                <a:gd name="T59" fmla="*/ 33 h 65"/>
                <a:gd name="T60" fmla="*/ 1587 w 1587"/>
                <a:gd name="T61" fmla="*/ 33 h 65"/>
                <a:gd name="T62" fmla="*/ 1586 w 1587"/>
                <a:gd name="T63" fmla="*/ 39 h 65"/>
                <a:gd name="T64" fmla="*/ 1584 w 1587"/>
                <a:gd name="T65" fmla="*/ 46 h 65"/>
                <a:gd name="T66" fmla="*/ 1581 w 1587"/>
                <a:gd name="T67" fmla="*/ 51 h 65"/>
                <a:gd name="T68" fmla="*/ 1577 w 1587"/>
                <a:gd name="T69" fmla="*/ 56 h 65"/>
                <a:gd name="T70" fmla="*/ 1572 w 1587"/>
                <a:gd name="T71" fmla="*/ 60 h 65"/>
                <a:gd name="T72" fmla="*/ 1567 w 1587"/>
                <a:gd name="T73" fmla="*/ 63 h 65"/>
                <a:gd name="T74" fmla="*/ 1561 w 1587"/>
                <a:gd name="T75" fmla="*/ 65 h 65"/>
                <a:gd name="T76" fmla="*/ 1554 w 1587"/>
                <a:gd name="T77" fmla="*/ 65 h 65"/>
                <a:gd name="T78" fmla="*/ 1554 w 1587"/>
                <a:gd name="T79"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87" h="65">
                  <a:moveTo>
                    <a:pt x="1554" y="65"/>
                  </a:moveTo>
                  <a:lnTo>
                    <a:pt x="33" y="65"/>
                  </a:lnTo>
                  <a:lnTo>
                    <a:pt x="33" y="65"/>
                  </a:lnTo>
                  <a:lnTo>
                    <a:pt x="26" y="65"/>
                  </a:lnTo>
                  <a:lnTo>
                    <a:pt x="20" y="63"/>
                  </a:lnTo>
                  <a:lnTo>
                    <a:pt x="14" y="60"/>
                  </a:lnTo>
                  <a:lnTo>
                    <a:pt x="9" y="56"/>
                  </a:lnTo>
                  <a:lnTo>
                    <a:pt x="5" y="51"/>
                  </a:lnTo>
                  <a:lnTo>
                    <a:pt x="2" y="46"/>
                  </a:lnTo>
                  <a:lnTo>
                    <a:pt x="0" y="39"/>
                  </a:lnTo>
                  <a:lnTo>
                    <a:pt x="0" y="33"/>
                  </a:lnTo>
                  <a:lnTo>
                    <a:pt x="0" y="33"/>
                  </a:lnTo>
                  <a:lnTo>
                    <a:pt x="0" y="26"/>
                  </a:lnTo>
                  <a:lnTo>
                    <a:pt x="2" y="20"/>
                  </a:lnTo>
                  <a:lnTo>
                    <a:pt x="5" y="15"/>
                  </a:lnTo>
                  <a:lnTo>
                    <a:pt x="9" y="9"/>
                  </a:lnTo>
                  <a:lnTo>
                    <a:pt x="14" y="5"/>
                  </a:lnTo>
                  <a:lnTo>
                    <a:pt x="20" y="2"/>
                  </a:lnTo>
                  <a:lnTo>
                    <a:pt x="26" y="0"/>
                  </a:lnTo>
                  <a:lnTo>
                    <a:pt x="33" y="0"/>
                  </a:lnTo>
                  <a:lnTo>
                    <a:pt x="1554" y="0"/>
                  </a:lnTo>
                  <a:lnTo>
                    <a:pt x="1554" y="0"/>
                  </a:lnTo>
                  <a:lnTo>
                    <a:pt x="1561" y="0"/>
                  </a:lnTo>
                  <a:lnTo>
                    <a:pt x="1567" y="2"/>
                  </a:lnTo>
                  <a:lnTo>
                    <a:pt x="1572" y="5"/>
                  </a:lnTo>
                  <a:lnTo>
                    <a:pt x="1577" y="9"/>
                  </a:lnTo>
                  <a:lnTo>
                    <a:pt x="1581" y="15"/>
                  </a:lnTo>
                  <a:lnTo>
                    <a:pt x="1584" y="20"/>
                  </a:lnTo>
                  <a:lnTo>
                    <a:pt x="1586" y="26"/>
                  </a:lnTo>
                  <a:lnTo>
                    <a:pt x="1587" y="33"/>
                  </a:lnTo>
                  <a:lnTo>
                    <a:pt x="1587" y="33"/>
                  </a:lnTo>
                  <a:lnTo>
                    <a:pt x="1586" y="39"/>
                  </a:lnTo>
                  <a:lnTo>
                    <a:pt x="1584" y="46"/>
                  </a:lnTo>
                  <a:lnTo>
                    <a:pt x="1581" y="51"/>
                  </a:lnTo>
                  <a:lnTo>
                    <a:pt x="1577" y="56"/>
                  </a:lnTo>
                  <a:lnTo>
                    <a:pt x="1572" y="60"/>
                  </a:lnTo>
                  <a:lnTo>
                    <a:pt x="1567" y="63"/>
                  </a:lnTo>
                  <a:lnTo>
                    <a:pt x="1561" y="65"/>
                  </a:lnTo>
                  <a:lnTo>
                    <a:pt x="1554" y="65"/>
                  </a:lnTo>
                  <a:lnTo>
                    <a:pt x="1554"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9" name="Freeform 842">
              <a:extLst>
                <a:ext uri="{FF2B5EF4-FFF2-40B4-BE49-F238E27FC236}">
                  <a16:creationId xmlns:a16="http://schemas.microsoft.com/office/drawing/2014/main" id="{B85274CC-0CFE-9322-F335-AE9C639221F7}"/>
                </a:ext>
              </a:extLst>
            </p:cNvPr>
            <p:cNvSpPr>
              <a:spLocks noEditPoints="1"/>
            </p:cNvSpPr>
            <p:nvPr/>
          </p:nvSpPr>
          <p:spPr bwMode="auto">
            <a:xfrm>
              <a:off x="7879130" y="3223351"/>
              <a:ext cx="60325" cy="60325"/>
            </a:xfrm>
            <a:custGeom>
              <a:avLst/>
              <a:gdLst>
                <a:gd name="T0" fmla="*/ 231 w 264"/>
                <a:gd name="T1" fmla="*/ 264 h 264"/>
                <a:gd name="T2" fmla="*/ 33 w 264"/>
                <a:gd name="T3" fmla="*/ 264 h 264"/>
                <a:gd name="T4" fmla="*/ 33 w 264"/>
                <a:gd name="T5" fmla="*/ 264 h 264"/>
                <a:gd name="T6" fmla="*/ 26 w 264"/>
                <a:gd name="T7" fmla="*/ 264 h 264"/>
                <a:gd name="T8" fmla="*/ 20 w 264"/>
                <a:gd name="T9" fmla="*/ 262 h 264"/>
                <a:gd name="T10" fmla="*/ 15 w 264"/>
                <a:gd name="T11" fmla="*/ 259 h 264"/>
                <a:gd name="T12" fmla="*/ 10 w 264"/>
                <a:gd name="T13" fmla="*/ 255 h 264"/>
                <a:gd name="T14" fmla="*/ 5 w 264"/>
                <a:gd name="T15" fmla="*/ 250 h 264"/>
                <a:gd name="T16" fmla="*/ 2 w 264"/>
                <a:gd name="T17" fmla="*/ 245 h 264"/>
                <a:gd name="T18" fmla="*/ 0 w 264"/>
                <a:gd name="T19" fmla="*/ 238 h 264"/>
                <a:gd name="T20" fmla="*/ 0 w 264"/>
                <a:gd name="T21" fmla="*/ 232 h 264"/>
                <a:gd name="T22" fmla="*/ 0 w 264"/>
                <a:gd name="T23" fmla="*/ 33 h 264"/>
                <a:gd name="T24" fmla="*/ 0 w 264"/>
                <a:gd name="T25" fmla="*/ 33 h 264"/>
                <a:gd name="T26" fmla="*/ 0 w 264"/>
                <a:gd name="T27" fmla="*/ 26 h 264"/>
                <a:gd name="T28" fmla="*/ 2 w 264"/>
                <a:gd name="T29" fmla="*/ 20 h 264"/>
                <a:gd name="T30" fmla="*/ 5 w 264"/>
                <a:gd name="T31" fmla="*/ 15 h 264"/>
                <a:gd name="T32" fmla="*/ 10 w 264"/>
                <a:gd name="T33" fmla="*/ 10 h 264"/>
                <a:gd name="T34" fmla="*/ 15 w 264"/>
                <a:gd name="T35" fmla="*/ 5 h 264"/>
                <a:gd name="T36" fmla="*/ 20 w 264"/>
                <a:gd name="T37" fmla="*/ 2 h 264"/>
                <a:gd name="T38" fmla="*/ 26 w 264"/>
                <a:gd name="T39" fmla="*/ 1 h 264"/>
                <a:gd name="T40" fmla="*/ 33 w 264"/>
                <a:gd name="T41" fmla="*/ 0 h 264"/>
                <a:gd name="T42" fmla="*/ 231 w 264"/>
                <a:gd name="T43" fmla="*/ 0 h 264"/>
                <a:gd name="T44" fmla="*/ 231 w 264"/>
                <a:gd name="T45" fmla="*/ 0 h 264"/>
                <a:gd name="T46" fmla="*/ 238 w 264"/>
                <a:gd name="T47" fmla="*/ 1 h 264"/>
                <a:gd name="T48" fmla="*/ 244 w 264"/>
                <a:gd name="T49" fmla="*/ 2 h 264"/>
                <a:gd name="T50" fmla="*/ 250 w 264"/>
                <a:gd name="T51" fmla="*/ 5 h 264"/>
                <a:gd name="T52" fmla="*/ 255 w 264"/>
                <a:gd name="T53" fmla="*/ 10 h 264"/>
                <a:gd name="T54" fmla="*/ 259 w 264"/>
                <a:gd name="T55" fmla="*/ 15 h 264"/>
                <a:gd name="T56" fmla="*/ 262 w 264"/>
                <a:gd name="T57" fmla="*/ 20 h 264"/>
                <a:gd name="T58" fmla="*/ 264 w 264"/>
                <a:gd name="T59" fmla="*/ 26 h 264"/>
                <a:gd name="T60" fmla="*/ 264 w 264"/>
                <a:gd name="T61" fmla="*/ 33 h 264"/>
                <a:gd name="T62" fmla="*/ 264 w 264"/>
                <a:gd name="T63" fmla="*/ 232 h 264"/>
                <a:gd name="T64" fmla="*/ 264 w 264"/>
                <a:gd name="T65" fmla="*/ 232 h 264"/>
                <a:gd name="T66" fmla="*/ 264 w 264"/>
                <a:gd name="T67" fmla="*/ 238 h 264"/>
                <a:gd name="T68" fmla="*/ 262 w 264"/>
                <a:gd name="T69" fmla="*/ 245 h 264"/>
                <a:gd name="T70" fmla="*/ 259 w 264"/>
                <a:gd name="T71" fmla="*/ 250 h 264"/>
                <a:gd name="T72" fmla="*/ 255 w 264"/>
                <a:gd name="T73" fmla="*/ 255 h 264"/>
                <a:gd name="T74" fmla="*/ 250 w 264"/>
                <a:gd name="T75" fmla="*/ 259 h 264"/>
                <a:gd name="T76" fmla="*/ 244 w 264"/>
                <a:gd name="T77" fmla="*/ 262 h 264"/>
                <a:gd name="T78" fmla="*/ 238 w 264"/>
                <a:gd name="T79" fmla="*/ 264 h 264"/>
                <a:gd name="T80" fmla="*/ 231 w 264"/>
                <a:gd name="T81" fmla="*/ 264 h 264"/>
                <a:gd name="T82" fmla="*/ 231 w 264"/>
                <a:gd name="T83" fmla="*/ 264 h 264"/>
                <a:gd name="T84" fmla="*/ 66 w 264"/>
                <a:gd name="T85" fmla="*/ 199 h 264"/>
                <a:gd name="T86" fmla="*/ 198 w 264"/>
                <a:gd name="T87" fmla="*/ 199 h 264"/>
                <a:gd name="T88" fmla="*/ 198 w 264"/>
                <a:gd name="T89" fmla="*/ 67 h 264"/>
                <a:gd name="T90" fmla="*/ 66 w 264"/>
                <a:gd name="T91" fmla="*/ 67 h 264"/>
                <a:gd name="T92" fmla="*/ 66 w 264"/>
                <a:gd name="T93" fmla="*/ 199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4" h="264">
                  <a:moveTo>
                    <a:pt x="231" y="264"/>
                  </a:moveTo>
                  <a:lnTo>
                    <a:pt x="33" y="264"/>
                  </a:lnTo>
                  <a:lnTo>
                    <a:pt x="33" y="264"/>
                  </a:lnTo>
                  <a:lnTo>
                    <a:pt x="26" y="264"/>
                  </a:lnTo>
                  <a:lnTo>
                    <a:pt x="20" y="262"/>
                  </a:lnTo>
                  <a:lnTo>
                    <a:pt x="15" y="259"/>
                  </a:lnTo>
                  <a:lnTo>
                    <a:pt x="10" y="255"/>
                  </a:lnTo>
                  <a:lnTo>
                    <a:pt x="5" y="250"/>
                  </a:lnTo>
                  <a:lnTo>
                    <a:pt x="2" y="245"/>
                  </a:lnTo>
                  <a:lnTo>
                    <a:pt x="0" y="238"/>
                  </a:lnTo>
                  <a:lnTo>
                    <a:pt x="0" y="232"/>
                  </a:lnTo>
                  <a:lnTo>
                    <a:pt x="0" y="33"/>
                  </a:lnTo>
                  <a:lnTo>
                    <a:pt x="0" y="33"/>
                  </a:lnTo>
                  <a:lnTo>
                    <a:pt x="0" y="26"/>
                  </a:lnTo>
                  <a:lnTo>
                    <a:pt x="2" y="20"/>
                  </a:lnTo>
                  <a:lnTo>
                    <a:pt x="5" y="15"/>
                  </a:lnTo>
                  <a:lnTo>
                    <a:pt x="10" y="10"/>
                  </a:lnTo>
                  <a:lnTo>
                    <a:pt x="15" y="5"/>
                  </a:lnTo>
                  <a:lnTo>
                    <a:pt x="20" y="2"/>
                  </a:lnTo>
                  <a:lnTo>
                    <a:pt x="26" y="1"/>
                  </a:lnTo>
                  <a:lnTo>
                    <a:pt x="33" y="0"/>
                  </a:lnTo>
                  <a:lnTo>
                    <a:pt x="231" y="0"/>
                  </a:lnTo>
                  <a:lnTo>
                    <a:pt x="231" y="0"/>
                  </a:lnTo>
                  <a:lnTo>
                    <a:pt x="238" y="1"/>
                  </a:lnTo>
                  <a:lnTo>
                    <a:pt x="244" y="2"/>
                  </a:lnTo>
                  <a:lnTo>
                    <a:pt x="250" y="5"/>
                  </a:lnTo>
                  <a:lnTo>
                    <a:pt x="255" y="10"/>
                  </a:lnTo>
                  <a:lnTo>
                    <a:pt x="259" y="15"/>
                  </a:lnTo>
                  <a:lnTo>
                    <a:pt x="262" y="20"/>
                  </a:lnTo>
                  <a:lnTo>
                    <a:pt x="264" y="26"/>
                  </a:lnTo>
                  <a:lnTo>
                    <a:pt x="264" y="33"/>
                  </a:lnTo>
                  <a:lnTo>
                    <a:pt x="264" y="232"/>
                  </a:lnTo>
                  <a:lnTo>
                    <a:pt x="264" y="232"/>
                  </a:lnTo>
                  <a:lnTo>
                    <a:pt x="264" y="238"/>
                  </a:lnTo>
                  <a:lnTo>
                    <a:pt x="262" y="245"/>
                  </a:lnTo>
                  <a:lnTo>
                    <a:pt x="259" y="250"/>
                  </a:lnTo>
                  <a:lnTo>
                    <a:pt x="255" y="255"/>
                  </a:lnTo>
                  <a:lnTo>
                    <a:pt x="250" y="259"/>
                  </a:lnTo>
                  <a:lnTo>
                    <a:pt x="244" y="262"/>
                  </a:lnTo>
                  <a:lnTo>
                    <a:pt x="238" y="264"/>
                  </a:lnTo>
                  <a:lnTo>
                    <a:pt x="231" y="264"/>
                  </a:lnTo>
                  <a:lnTo>
                    <a:pt x="231" y="264"/>
                  </a:lnTo>
                  <a:close/>
                  <a:moveTo>
                    <a:pt x="66" y="199"/>
                  </a:moveTo>
                  <a:lnTo>
                    <a:pt x="198" y="199"/>
                  </a:lnTo>
                  <a:lnTo>
                    <a:pt x="198" y="67"/>
                  </a:lnTo>
                  <a:lnTo>
                    <a:pt x="66" y="67"/>
                  </a:lnTo>
                  <a:lnTo>
                    <a:pt x="66"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0" name="Freeform 843">
              <a:extLst>
                <a:ext uri="{FF2B5EF4-FFF2-40B4-BE49-F238E27FC236}">
                  <a16:creationId xmlns:a16="http://schemas.microsoft.com/office/drawing/2014/main" id="{551343DB-843D-2E84-AB3F-E32721EBF94E}"/>
                </a:ext>
              </a:extLst>
            </p:cNvPr>
            <p:cNvSpPr>
              <a:spLocks noEditPoints="1"/>
            </p:cNvSpPr>
            <p:nvPr/>
          </p:nvSpPr>
          <p:spPr bwMode="auto">
            <a:xfrm>
              <a:off x="7969617" y="3163026"/>
              <a:ext cx="60325" cy="120650"/>
            </a:xfrm>
            <a:custGeom>
              <a:avLst/>
              <a:gdLst>
                <a:gd name="T0" fmla="*/ 231 w 265"/>
                <a:gd name="T1" fmla="*/ 529 h 529"/>
                <a:gd name="T2" fmla="*/ 33 w 265"/>
                <a:gd name="T3" fmla="*/ 529 h 529"/>
                <a:gd name="T4" fmla="*/ 33 w 265"/>
                <a:gd name="T5" fmla="*/ 529 h 529"/>
                <a:gd name="T6" fmla="*/ 26 w 265"/>
                <a:gd name="T7" fmla="*/ 529 h 529"/>
                <a:gd name="T8" fmla="*/ 20 w 265"/>
                <a:gd name="T9" fmla="*/ 527 h 529"/>
                <a:gd name="T10" fmla="*/ 14 w 265"/>
                <a:gd name="T11" fmla="*/ 524 h 529"/>
                <a:gd name="T12" fmla="*/ 10 w 265"/>
                <a:gd name="T13" fmla="*/ 520 h 529"/>
                <a:gd name="T14" fmla="*/ 6 w 265"/>
                <a:gd name="T15" fmla="*/ 515 h 529"/>
                <a:gd name="T16" fmla="*/ 3 w 265"/>
                <a:gd name="T17" fmla="*/ 510 h 529"/>
                <a:gd name="T18" fmla="*/ 1 w 265"/>
                <a:gd name="T19" fmla="*/ 503 h 529"/>
                <a:gd name="T20" fmla="*/ 0 w 265"/>
                <a:gd name="T21" fmla="*/ 497 h 529"/>
                <a:gd name="T22" fmla="*/ 0 w 265"/>
                <a:gd name="T23" fmla="*/ 33 h 529"/>
                <a:gd name="T24" fmla="*/ 0 w 265"/>
                <a:gd name="T25" fmla="*/ 33 h 529"/>
                <a:gd name="T26" fmla="*/ 1 w 265"/>
                <a:gd name="T27" fmla="*/ 27 h 529"/>
                <a:gd name="T28" fmla="*/ 3 w 265"/>
                <a:gd name="T29" fmla="*/ 21 h 529"/>
                <a:gd name="T30" fmla="*/ 6 w 265"/>
                <a:gd name="T31" fmla="*/ 15 h 529"/>
                <a:gd name="T32" fmla="*/ 10 w 265"/>
                <a:gd name="T33" fmla="*/ 11 h 529"/>
                <a:gd name="T34" fmla="*/ 14 w 265"/>
                <a:gd name="T35" fmla="*/ 6 h 529"/>
                <a:gd name="T36" fmla="*/ 20 w 265"/>
                <a:gd name="T37" fmla="*/ 3 h 529"/>
                <a:gd name="T38" fmla="*/ 26 w 265"/>
                <a:gd name="T39" fmla="*/ 1 h 529"/>
                <a:gd name="T40" fmla="*/ 33 w 265"/>
                <a:gd name="T41" fmla="*/ 0 h 529"/>
                <a:gd name="T42" fmla="*/ 231 w 265"/>
                <a:gd name="T43" fmla="*/ 0 h 529"/>
                <a:gd name="T44" fmla="*/ 231 w 265"/>
                <a:gd name="T45" fmla="*/ 0 h 529"/>
                <a:gd name="T46" fmla="*/ 238 w 265"/>
                <a:gd name="T47" fmla="*/ 1 h 529"/>
                <a:gd name="T48" fmla="*/ 244 w 265"/>
                <a:gd name="T49" fmla="*/ 3 h 529"/>
                <a:gd name="T50" fmla="*/ 250 w 265"/>
                <a:gd name="T51" fmla="*/ 6 h 529"/>
                <a:gd name="T52" fmla="*/ 254 w 265"/>
                <a:gd name="T53" fmla="*/ 11 h 529"/>
                <a:gd name="T54" fmla="*/ 258 w 265"/>
                <a:gd name="T55" fmla="*/ 15 h 529"/>
                <a:gd name="T56" fmla="*/ 261 w 265"/>
                <a:gd name="T57" fmla="*/ 21 h 529"/>
                <a:gd name="T58" fmla="*/ 263 w 265"/>
                <a:gd name="T59" fmla="*/ 27 h 529"/>
                <a:gd name="T60" fmla="*/ 265 w 265"/>
                <a:gd name="T61" fmla="*/ 33 h 529"/>
                <a:gd name="T62" fmla="*/ 265 w 265"/>
                <a:gd name="T63" fmla="*/ 497 h 529"/>
                <a:gd name="T64" fmla="*/ 265 w 265"/>
                <a:gd name="T65" fmla="*/ 497 h 529"/>
                <a:gd name="T66" fmla="*/ 263 w 265"/>
                <a:gd name="T67" fmla="*/ 503 h 529"/>
                <a:gd name="T68" fmla="*/ 261 w 265"/>
                <a:gd name="T69" fmla="*/ 510 h 529"/>
                <a:gd name="T70" fmla="*/ 258 w 265"/>
                <a:gd name="T71" fmla="*/ 515 h 529"/>
                <a:gd name="T72" fmla="*/ 254 w 265"/>
                <a:gd name="T73" fmla="*/ 520 h 529"/>
                <a:gd name="T74" fmla="*/ 250 w 265"/>
                <a:gd name="T75" fmla="*/ 524 h 529"/>
                <a:gd name="T76" fmla="*/ 244 w 265"/>
                <a:gd name="T77" fmla="*/ 527 h 529"/>
                <a:gd name="T78" fmla="*/ 238 w 265"/>
                <a:gd name="T79" fmla="*/ 529 h 529"/>
                <a:gd name="T80" fmla="*/ 231 w 265"/>
                <a:gd name="T81" fmla="*/ 529 h 529"/>
                <a:gd name="T82" fmla="*/ 231 w 265"/>
                <a:gd name="T83" fmla="*/ 529 h 529"/>
                <a:gd name="T84" fmla="*/ 66 w 265"/>
                <a:gd name="T85" fmla="*/ 464 h 529"/>
                <a:gd name="T86" fmla="*/ 198 w 265"/>
                <a:gd name="T87" fmla="*/ 464 h 529"/>
                <a:gd name="T88" fmla="*/ 198 w 265"/>
                <a:gd name="T89" fmla="*/ 67 h 529"/>
                <a:gd name="T90" fmla="*/ 66 w 265"/>
                <a:gd name="T91" fmla="*/ 67 h 529"/>
                <a:gd name="T92" fmla="*/ 66 w 265"/>
                <a:gd name="T93" fmla="*/ 464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5" h="529">
                  <a:moveTo>
                    <a:pt x="231" y="529"/>
                  </a:moveTo>
                  <a:lnTo>
                    <a:pt x="33" y="529"/>
                  </a:lnTo>
                  <a:lnTo>
                    <a:pt x="33" y="529"/>
                  </a:lnTo>
                  <a:lnTo>
                    <a:pt x="26" y="529"/>
                  </a:lnTo>
                  <a:lnTo>
                    <a:pt x="20" y="527"/>
                  </a:lnTo>
                  <a:lnTo>
                    <a:pt x="14" y="524"/>
                  </a:lnTo>
                  <a:lnTo>
                    <a:pt x="10" y="520"/>
                  </a:lnTo>
                  <a:lnTo>
                    <a:pt x="6" y="515"/>
                  </a:lnTo>
                  <a:lnTo>
                    <a:pt x="3" y="510"/>
                  </a:lnTo>
                  <a:lnTo>
                    <a:pt x="1" y="503"/>
                  </a:lnTo>
                  <a:lnTo>
                    <a:pt x="0" y="497"/>
                  </a:lnTo>
                  <a:lnTo>
                    <a:pt x="0" y="33"/>
                  </a:lnTo>
                  <a:lnTo>
                    <a:pt x="0" y="33"/>
                  </a:lnTo>
                  <a:lnTo>
                    <a:pt x="1" y="27"/>
                  </a:lnTo>
                  <a:lnTo>
                    <a:pt x="3" y="21"/>
                  </a:lnTo>
                  <a:lnTo>
                    <a:pt x="6" y="15"/>
                  </a:lnTo>
                  <a:lnTo>
                    <a:pt x="10" y="11"/>
                  </a:lnTo>
                  <a:lnTo>
                    <a:pt x="14" y="6"/>
                  </a:lnTo>
                  <a:lnTo>
                    <a:pt x="20" y="3"/>
                  </a:lnTo>
                  <a:lnTo>
                    <a:pt x="26" y="1"/>
                  </a:lnTo>
                  <a:lnTo>
                    <a:pt x="33" y="0"/>
                  </a:lnTo>
                  <a:lnTo>
                    <a:pt x="231" y="0"/>
                  </a:lnTo>
                  <a:lnTo>
                    <a:pt x="231" y="0"/>
                  </a:lnTo>
                  <a:lnTo>
                    <a:pt x="238" y="1"/>
                  </a:lnTo>
                  <a:lnTo>
                    <a:pt x="244" y="3"/>
                  </a:lnTo>
                  <a:lnTo>
                    <a:pt x="250" y="6"/>
                  </a:lnTo>
                  <a:lnTo>
                    <a:pt x="254" y="11"/>
                  </a:lnTo>
                  <a:lnTo>
                    <a:pt x="258" y="15"/>
                  </a:lnTo>
                  <a:lnTo>
                    <a:pt x="261" y="21"/>
                  </a:lnTo>
                  <a:lnTo>
                    <a:pt x="263" y="27"/>
                  </a:lnTo>
                  <a:lnTo>
                    <a:pt x="265" y="33"/>
                  </a:lnTo>
                  <a:lnTo>
                    <a:pt x="265" y="497"/>
                  </a:lnTo>
                  <a:lnTo>
                    <a:pt x="265" y="497"/>
                  </a:lnTo>
                  <a:lnTo>
                    <a:pt x="263" y="503"/>
                  </a:lnTo>
                  <a:lnTo>
                    <a:pt x="261" y="510"/>
                  </a:lnTo>
                  <a:lnTo>
                    <a:pt x="258" y="515"/>
                  </a:lnTo>
                  <a:lnTo>
                    <a:pt x="254" y="520"/>
                  </a:lnTo>
                  <a:lnTo>
                    <a:pt x="250" y="524"/>
                  </a:lnTo>
                  <a:lnTo>
                    <a:pt x="244" y="527"/>
                  </a:lnTo>
                  <a:lnTo>
                    <a:pt x="238" y="529"/>
                  </a:lnTo>
                  <a:lnTo>
                    <a:pt x="231" y="529"/>
                  </a:lnTo>
                  <a:lnTo>
                    <a:pt x="231" y="529"/>
                  </a:lnTo>
                  <a:close/>
                  <a:moveTo>
                    <a:pt x="66" y="464"/>
                  </a:moveTo>
                  <a:lnTo>
                    <a:pt x="198" y="464"/>
                  </a:lnTo>
                  <a:lnTo>
                    <a:pt x="198" y="67"/>
                  </a:lnTo>
                  <a:lnTo>
                    <a:pt x="66" y="67"/>
                  </a:lnTo>
                  <a:lnTo>
                    <a:pt x="66" y="4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1" name="Freeform 844">
              <a:extLst>
                <a:ext uri="{FF2B5EF4-FFF2-40B4-BE49-F238E27FC236}">
                  <a16:creationId xmlns:a16="http://schemas.microsoft.com/office/drawing/2014/main" id="{9CD33C5D-F6FD-00D3-3B1C-B0F216F7CBD6}"/>
                </a:ext>
              </a:extLst>
            </p:cNvPr>
            <p:cNvSpPr>
              <a:spLocks noEditPoints="1"/>
            </p:cNvSpPr>
            <p:nvPr/>
          </p:nvSpPr>
          <p:spPr bwMode="auto">
            <a:xfrm>
              <a:off x="8060105" y="3102701"/>
              <a:ext cx="60325" cy="180975"/>
            </a:xfrm>
            <a:custGeom>
              <a:avLst/>
              <a:gdLst>
                <a:gd name="T0" fmla="*/ 231 w 264"/>
                <a:gd name="T1" fmla="*/ 793 h 793"/>
                <a:gd name="T2" fmla="*/ 33 w 264"/>
                <a:gd name="T3" fmla="*/ 793 h 793"/>
                <a:gd name="T4" fmla="*/ 33 w 264"/>
                <a:gd name="T5" fmla="*/ 793 h 793"/>
                <a:gd name="T6" fmla="*/ 26 w 264"/>
                <a:gd name="T7" fmla="*/ 793 h 793"/>
                <a:gd name="T8" fmla="*/ 20 w 264"/>
                <a:gd name="T9" fmla="*/ 791 h 793"/>
                <a:gd name="T10" fmla="*/ 14 w 264"/>
                <a:gd name="T11" fmla="*/ 788 h 793"/>
                <a:gd name="T12" fmla="*/ 9 w 264"/>
                <a:gd name="T13" fmla="*/ 784 h 793"/>
                <a:gd name="T14" fmla="*/ 5 w 264"/>
                <a:gd name="T15" fmla="*/ 779 h 793"/>
                <a:gd name="T16" fmla="*/ 2 w 264"/>
                <a:gd name="T17" fmla="*/ 774 h 793"/>
                <a:gd name="T18" fmla="*/ 0 w 264"/>
                <a:gd name="T19" fmla="*/ 767 h 793"/>
                <a:gd name="T20" fmla="*/ 0 w 264"/>
                <a:gd name="T21" fmla="*/ 761 h 793"/>
                <a:gd name="T22" fmla="*/ 0 w 264"/>
                <a:gd name="T23" fmla="*/ 33 h 793"/>
                <a:gd name="T24" fmla="*/ 0 w 264"/>
                <a:gd name="T25" fmla="*/ 33 h 793"/>
                <a:gd name="T26" fmla="*/ 0 w 264"/>
                <a:gd name="T27" fmla="*/ 26 h 793"/>
                <a:gd name="T28" fmla="*/ 2 w 264"/>
                <a:gd name="T29" fmla="*/ 20 h 793"/>
                <a:gd name="T30" fmla="*/ 5 w 264"/>
                <a:gd name="T31" fmla="*/ 15 h 793"/>
                <a:gd name="T32" fmla="*/ 9 w 264"/>
                <a:gd name="T33" fmla="*/ 10 h 793"/>
                <a:gd name="T34" fmla="*/ 14 w 264"/>
                <a:gd name="T35" fmla="*/ 5 h 793"/>
                <a:gd name="T36" fmla="*/ 20 w 264"/>
                <a:gd name="T37" fmla="*/ 2 h 793"/>
                <a:gd name="T38" fmla="*/ 26 w 264"/>
                <a:gd name="T39" fmla="*/ 0 h 793"/>
                <a:gd name="T40" fmla="*/ 33 w 264"/>
                <a:gd name="T41" fmla="*/ 0 h 793"/>
                <a:gd name="T42" fmla="*/ 231 w 264"/>
                <a:gd name="T43" fmla="*/ 0 h 793"/>
                <a:gd name="T44" fmla="*/ 231 w 264"/>
                <a:gd name="T45" fmla="*/ 0 h 793"/>
                <a:gd name="T46" fmla="*/ 238 w 264"/>
                <a:gd name="T47" fmla="*/ 0 h 793"/>
                <a:gd name="T48" fmla="*/ 244 w 264"/>
                <a:gd name="T49" fmla="*/ 2 h 793"/>
                <a:gd name="T50" fmla="*/ 249 w 264"/>
                <a:gd name="T51" fmla="*/ 5 h 793"/>
                <a:gd name="T52" fmla="*/ 255 w 264"/>
                <a:gd name="T53" fmla="*/ 10 h 793"/>
                <a:gd name="T54" fmla="*/ 259 w 264"/>
                <a:gd name="T55" fmla="*/ 15 h 793"/>
                <a:gd name="T56" fmla="*/ 262 w 264"/>
                <a:gd name="T57" fmla="*/ 20 h 793"/>
                <a:gd name="T58" fmla="*/ 264 w 264"/>
                <a:gd name="T59" fmla="*/ 26 h 793"/>
                <a:gd name="T60" fmla="*/ 264 w 264"/>
                <a:gd name="T61" fmla="*/ 33 h 793"/>
                <a:gd name="T62" fmla="*/ 264 w 264"/>
                <a:gd name="T63" fmla="*/ 761 h 793"/>
                <a:gd name="T64" fmla="*/ 264 w 264"/>
                <a:gd name="T65" fmla="*/ 761 h 793"/>
                <a:gd name="T66" fmla="*/ 264 w 264"/>
                <a:gd name="T67" fmla="*/ 767 h 793"/>
                <a:gd name="T68" fmla="*/ 262 w 264"/>
                <a:gd name="T69" fmla="*/ 774 h 793"/>
                <a:gd name="T70" fmla="*/ 259 w 264"/>
                <a:gd name="T71" fmla="*/ 779 h 793"/>
                <a:gd name="T72" fmla="*/ 255 w 264"/>
                <a:gd name="T73" fmla="*/ 784 h 793"/>
                <a:gd name="T74" fmla="*/ 249 w 264"/>
                <a:gd name="T75" fmla="*/ 788 h 793"/>
                <a:gd name="T76" fmla="*/ 244 w 264"/>
                <a:gd name="T77" fmla="*/ 791 h 793"/>
                <a:gd name="T78" fmla="*/ 238 w 264"/>
                <a:gd name="T79" fmla="*/ 793 h 793"/>
                <a:gd name="T80" fmla="*/ 231 w 264"/>
                <a:gd name="T81" fmla="*/ 793 h 793"/>
                <a:gd name="T82" fmla="*/ 231 w 264"/>
                <a:gd name="T83" fmla="*/ 793 h 793"/>
                <a:gd name="T84" fmla="*/ 66 w 264"/>
                <a:gd name="T85" fmla="*/ 728 h 793"/>
                <a:gd name="T86" fmla="*/ 198 w 264"/>
                <a:gd name="T87" fmla="*/ 728 h 793"/>
                <a:gd name="T88" fmla="*/ 198 w 264"/>
                <a:gd name="T89" fmla="*/ 67 h 793"/>
                <a:gd name="T90" fmla="*/ 66 w 264"/>
                <a:gd name="T91" fmla="*/ 67 h 793"/>
                <a:gd name="T92" fmla="*/ 66 w 264"/>
                <a:gd name="T93" fmla="*/ 728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4" h="793">
                  <a:moveTo>
                    <a:pt x="231" y="793"/>
                  </a:moveTo>
                  <a:lnTo>
                    <a:pt x="33" y="793"/>
                  </a:lnTo>
                  <a:lnTo>
                    <a:pt x="33" y="793"/>
                  </a:lnTo>
                  <a:lnTo>
                    <a:pt x="26" y="793"/>
                  </a:lnTo>
                  <a:lnTo>
                    <a:pt x="20" y="791"/>
                  </a:lnTo>
                  <a:lnTo>
                    <a:pt x="14" y="788"/>
                  </a:lnTo>
                  <a:lnTo>
                    <a:pt x="9" y="784"/>
                  </a:lnTo>
                  <a:lnTo>
                    <a:pt x="5" y="779"/>
                  </a:lnTo>
                  <a:lnTo>
                    <a:pt x="2" y="774"/>
                  </a:lnTo>
                  <a:lnTo>
                    <a:pt x="0" y="767"/>
                  </a:lnTo>
                  <a:lnTo>
                    <a:pt x="0" y="761"/>
                  </a:lnTo>
                  <a:lnTo>
                    <a:pt x="0" y="33"/>
                  </a:lnTo>
                  <a:lnTo>
                    <a:pt x="0" y="33"/>
                  </a:lnTo>
                  <a:lnTo>
                    <a:pt x="0" y="26"/>
                  </a:lnTo>
                  <a:lnTo>
                    <a:pt x="2" y="20"/>
                  </a:lnTo>
                  <a:lnTo>
                    <a:pt x="5" y="15"/>
                  </a:lnTo>
                  <a:lnTo>
                    <a:pt x="9" y="10"/>
                  </a:lnTo>
                  <a:lnTo>
                    <a:pt x="14" y="5"/>
                  </a:lnTo>
                  <a:lnTo>
                    <a:pt x="20" y="2"/>
                  </a:lnTo>
                  <a:lnTo>
                    <a:pt x="26" y="0"/>
                  </a:lnTo>
                  <a:lnTo>
                    <a:pt x="33" y="0"/>
                  </a:lnTo>
                  <a:lnTo>
                    <a:pt x="231" y="0"/>
                  </a:lnTo>
                  <a:lnTo>
                    <a:pt x="231" y="0"/>
                  </a:lnTo>
                  <a:lnTo>
                    <a:pt x="238" y="0"/>
                  </a:lnTo>
                  <a:lnTo>
                    <a:pt x="244" y="2"/>
                  </a:lnTo>
                  <a:lnTo>
                    <a:pt x="249" y="5"/>
                  </a:lnTo>
                  <a:lnTo>
                    <a:pt x="255" y="10"/>
                  </a:lnTo>
                  <a:lnTo>
                    <a:pt x="259" y="15"/>
                  </a:lnTo>
                  <a:lnTo>
                    <a:pt x="262" y="20"/>
                  </a:lnTo>
                  <a:lnTo>
                    <a:pt x="264" y="26"/>
                  </a:lnTo>
                  <a:lnTo>
                    <a:pt x="264" y="33"/>
                  </a:lnTo>
                  <a:lnTo>
                    <a:pt x="264" y="761"/>
                  </a:lnTo>
                  <a:lnTo>
                    <a:pt x="264" y="761"/>
                  </a:lnTo>
                  <a:lnTo>
                    <a:pt x="264" y="767"/>
                  </a:lnTo>
                  <a:lnTo>
                    <a:pt x="262" y="774"/>
                  </a:lnTo>
                  <a:lnTo>
                    <a:pt x="259" y="779"/>
                  </a:lnTo>
                  <a:lnTo>
                    <a:pt x="255" y="784"/>
                  </a:lnTo>
                  <a:lnTo>
                    <a:pt x="249" y="788"/>
                  </a:lnTo>
                  <a:lnTo>
                    <a:pt x="244" y="791"/>
                  </a:lnTo>
                  <a:lnTo>
                    <a:pt x="238" y="793"/>
                  </a:lnTo>
                  <a:lnTo>
                    <a:pt x="231" y="793"/>
                  </a:lnTo>
                  <a:lnTo>
                    <a:pt x="231" y="793"/>
                  </a:lnTo>
                  <a:close/>
                  <a:moveTo>
                    <a:pt x="66" y="728"/>
                  </a:moveTo>
                  <a:lnTo>
                    <a:pt x="198" y="728"/>
                  </a:lnTo>
                  <a:lnTo>
                    <a:pt x="198" y="67"/>
                  </a:lnTo>
                  <a:lnTo>
                    <a:pt x="66" y="67"/>
                  </a:lnTo>
                  <a:lnTo>
                    <a:pt x="66" y="7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2" name="Freeform 845">
              <a:extLst>
                <a:ext uri="{FF2B5EF4-FFF2-40B4-BE49-F238E27FC236}">
                  <a16:creationId xmlns:a16="http://schemas.microsoft.com/office/drawing/2014/main" id="{6B0E81CE-2207-D932-306F-4376ED475B66}"/>
                </a:ext>
              </a:extLst>
            </p:cNvPr>
            <p:cNvSpPr>
              <a:spLocks noEditPoints="1"/>
            </p:cNvSpPr>
            <p:nvPr/>
          </p:nvSpPr>
          <p:spPr bwMode="auto">
            <a:xfrm>
              <a:off x="8149005" y="3043963"/>
              <a:ext cx="60325" cy="239713"/>
            </a:xfrm>
            <a:custGeom>
              <a:avLst/>
              <a:gdLst>
                <a:gd name="T0" fmla="*/ 232 w 265"/>
                <a:gd name="T1" fmla="*/ 1058 h 1058"/>
                <a:gd name="T2" fmla="*/ 33 w 265"/>
                <a:gd name="T3" fmla="*/ 1058 h 1058"/>
                <a:gd name="T4" fmla="*/ 33 w 265"/>
                <a:gd name="T5" fmla="*/ 1058 h 1058"/>
                <a:gd name="T6" fmla="*/ 27 w 265"/>
                <a:gd name="T7" fmla="*/ 1058 h 1058"/>
                <a:gd name="T8" fmla="*/ 21 w 265"/>
                <a:gd name="T9" fmla="*/ 1056 h 1058"/>
                <a:gd name="T10" fmla="*/ 15 w 265"/>
                <a:gd name="T11" fmla="*/ 1053 h 1058"/>
                <a:gd name="T12" fmla="*/ 10 w 265"/>
                <a:gd name="T13" fmla="*/ 1049 h 1058"/>
                <a:gd name="T14" fmla="*/ 6 w 265"/>
                <a:gd name="T15" fmla="*/ 1044 h 1058"/>
                <a:gd name="T16" fmla="*/ 3 w 265"/>
                <a:gd name="T17" fmla="*/ 1039 h 1058"/>
                <a:gd name="T18" fmla="*/ 1 w 265"/>
                <a:gd name="T19" fmla="*/ 1032 h 1058"/>
                <a:gd name="T20" fmla="*/ 0 w 265"/>
                <a:gd name="T21" fmla="*/ 1026 h 1058"/>
                <a:gd name="T22" fmla="*/ 0 w 265"/>
                <a:gd name="T23" fmla="*/ 33 h 1058"/>
                <a:gd name="T24" fmla="*/ 0 w 265"/>
                <a:gd name="T25" fmla="*/ 33 h 1058"/>
                <a:gd name="T26" fmla="*/ 1 w 265"/>
                <a:gd name="T27" fmla="*/ 27 h 1058"/>
                <a:gd name="T28" fmla="*/ 3 w 265"/>
                <a:gd name="T29" fmla="*/ 21 h 1058"/>
                <a:gd name="T30" fmla="*/ 6 w 265"/>
                <a:gd name="T31" fmla="*/ 15 h 1058"/>
                <a:gd name="T32" fmla="*/ 10 w 265"/>
                <a:gd name="T33" fmla="*/ 10 h 1058"/>
                <a:gd name="T34" fmla="*/ 15 w 265"/>
                <a:gd name="T35" fmla="*/ 5 h 1058"/>
                <a:gd name="T36" fmla="*/ 21 w 265"/>
                <a:gd name="T37" fmla="*/ 3 h 1058"/>
                <a:gd name="T38" fmla="*/ 27 w 265"/>
                <a:gd name="T39" fmla="*/ 1 h 1058"/>
                <a:gd name="T40" fmla="*/ 33 w 265"/>
                <a:gd name="T41" fmla="*/ 0 h 1058"/>
                <a:gd name="T42" fmla="*/ 232 w 265"/>
                <a:gd name="T43" fmla="*/ 0 h 1058"/>
                <a:gd name="T44" fmla="*/ 232 w 265"/>
                <a:gd name="T45" fmla="*/ 0 h 1058"/>
                <a:gd name="T46" fmla="*/ 238 w 265"/>
                <a:gd name="T47" fmla="*/ 1 h 1058"/>
                <a:gd name="T48" fmla="*/ 245 w 265"/>
                <a:gd name="T49" fmla="*/ 3 h 1058"/>
                <a:gd name="T50" fmla="*/ 251 w 265"/>
                <a:gd name="T51" fmla="*/ 5 h 1058"/>
                <a:gd name="T52" fmla="*/ 255 w 265"/>
                <a:gd name="T53" fmla="*/ 10 h 1058"/>
                <a:gd name="T54" fmla="*/ 259 w 265"/>
                <a:gd name="T55" fmla="*/ 15 h 1058"/>
                <a:gd name="T56" fmla="*/ 262 w 265"/>
                <a:gd name="T57" fmla="*/ 21 h 1058"/>
                <a:gd name="T58" fmla="*/ 264 w 265"/>
                <a:gd name="T59" fmla="*/ 27 h 1058"/>
                <a:gd name="T60" fmla="*/ 265 w 265"/>
                <a:gd name="T61" fmla="*/ 33 h 1058"/>
                <a:gd name="T62" fmla="*/ 265 w 265"/>
                <a:gd name="T63" fmla="*/ 1026 h 1058"/>
                <a:gd name="T64" fmla="*/ 265 w 265"/>
                <a:gd name="T65" fmla="*/ 1026 h 1058"/>
                <a:gd name="T66" fmla="*/ 264 w 265"/>
                <a:gd name="T67" fmla="*/ 1032 h 1058"/>
                <a:gd name="T68" fmla="*/ 262 w 265"/>
                <a:gd name="T69" fmla="*/ 1039 h 1058"/>
                <a:gd name="T70" fmla="*/ 259 w 265"/>
                <a:gd name="T71" fmla="*/ 1044 h 1058"/>
                <a:gd name="T72" fmla="*/ 255 w 265"/>
                <a:gd name="T73" fmla="*/ 1049 h 1058"/>
                <a:gd name="T74" fmla="*/ 251 w 265"/>
                <a:gd name="T75" fmla="*/ 1053 h 1058"/>
                <a:gd name="T76" fmla="*/ 245 w 265"/>
                <a:gd name="T77" fmla="*/ 1056 h 1058"/>
                <a:gd name="T78" fmla="*/ 238 w 265"/>
                <a:gd name="T79" fmla="*/ 1058 h 1058"/>
                <a:gd name="T80" fmla="*/ 232 w 265"/>
                <a:gd name="T81" fmla="*/ 1058 h 1058"/>
                <a:gd name="T82" fmla="*/ 232 w 265"/>
                <a:gd name="T83" fmla="*/ 1058 h 1058"/>
                <a:gd name="T84" fmla="*/ 67 w 265"/>
                <a:gd name="T85" fmla="*/ 993 h 1058"/>
                <a:gd name="T86" fmla="*/ 199 w 265"/>
                <a:gd name="T87" fmla="*/ 993 h 1058"/>
                <a:gd name="T88" fmla="*/ 199 w 265"/>
                <a:gd name="T89" fmla="*/ 67 h 1058"/>
                <a:gd name="T90" fmla="*/ 67 w 265"/>
                <a:gd name="T91" fmla="*/ 67 h 1058"/>
                <a:gd name="T92" fmla="*/ 67 w 265"/>
                <a:gd name="T93" fmla="*/ 993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5" h="1058">
                  <a:moveTo>
                    <a:pt x="232" y="1058"/>
                  </a:moveTo>
                  <a:lnTo>
                    <a:pt x="33" y="1058"/>
                  </a:lnTo>
                  <a:lnTo>
                    <a:pt x="33" y="1058"/>
                  </a:lnTo>
                  <a:lnTo>
                    <a:pt x="27" y="1058"/>
                  </a:lnTo>
                  <a:lnTo>
                    <a:pt x="21" y="1056"/>
                  </a:lnTo>
                  <a:lnTo>
                    <a:pt x="15" y="1053"/>
                  </a:lnTo>
                  <a:lnTo>
                    <a:pt x="10" y="1049"/>
                  </a:lnTo>
                  <a:lnTo>
                    <a:pt x="6" y="1044"/>
                  </a:lnTo>
                  <a:lnTo>
                    <a:pt x="3" y="1039"/>
                  </a:lnTo>
                  <a:lnTo>
                    <a:pt x="1" y="1032"/>
                  </a:lnTo>
                  <a:lnTo>
                    <a:pt x="0" y="1026"/>
                  </a:lnTo>
                  <a:lnTo>
                    <a:pt x="0" y="33"/>
                  </a:lnTo>
                  <a:lnTo>
                    <a:pt x="0" y="33"/>
                  </a:lnTo>
                  <a:lnTo>
                    <a:pt x="1" y="27"/>
                  </a:lnTo>
                  <a:lnTo>
                    <a:pt x="3" y="21"/>
                  </a:lnTo>
                  <a:lnTo>
                    <a:pt x="6" y="15"/>
                  </a:lnTo>
                  <a:lnTo>
                    <a:pt x="10" y="10"/>
                  </a:lnTo>
                  <a:lnTo>
                    <a:pt x="15" y="5"/>
                  </a:lnTo>
                  <a:lnTo>
                    <a:pt x="21" y="3"/>
                  </a:lnTo>
                  <a:lnTo>
                    <a:pt x="27" y="1"/>
                  </a:lnTo>
                  <a:lnTo>
                    <a:pt x="33" y="0"/>
                  </a:lnTo>
                  <a:lnTo>
                    <a:pt x="232" y="0"/>
                  </a:lnTo>
                  <a:lnTo>
                    <a:pt x="232" y="0"/>
                  </a:lnTo>
                  <a:lnTo>
                    <a:pt x="238" y="1"/>
                  </a:lnTo>
                  <a:lnTo>
                    <a:pt x="245" y="3"/>
                  </a:lnTo>
                  <a:lnTo>
                    <a:pt x="251" y="5"/>
                  </a:lnTo>
                  <a:lnTo>
                    <a:pt x="255" y="10"/>
                  </a:lnTo>
                  <a:lnTo>
                    <a:pt x="259" y="15"/>
                  </a:lnTo>
                  <a:lnTo>
                    <a:pt x="262" y="21"/>
                  </a:lnTo>
                  <a:lnTo>
                    <a:pt x="264" y="27"/>
                  </a:lnTo>
                  <a:lnTo>
                    <a:pt x="265" y="33"/>
                  </a:lnTo>
                  <a:lnTo>
                    <a:pt x="265" y="1026"/>
                  </a:lnTo>
                  <a:lnTo>
                    <a:pt x="265" y="1026"/>
                  </a:lnTo>
                  <a:lnTo>
                    <a:pt x="264" y="1032"/>
                  </a:lnTo>
                  <a:lnTo>
                    <a:pt x="262" y="1039"/>
                  </a:lnTo>
                  <a:lnTo>
                    <a:pt x="259" y="1044"/>
                  </a:lnTo>
                  <a:lnTo>
                    <a:pt x="255" y="1049"/>
                  </a:lnTo>
                  <a:lnTo>
                    <a:pt x="251" y="1053"/>
                  </a:lnTo>
                  <a:lnTo>
                    <a:pt x="245" y="1056"/>
                  </a:lnTo>
                  <a:lnTo>
                    <a:pt x="238" y="1058"/>
                  </a:lnTo>
                  <a:lnTo>
                    <a:pt x="232" y="1058"/>
                  </a:lnTo>
                  <a:lnTo>
                    <a:pt x="232" y="1058"/>
                  </a:lnTo>
                  <a:close/>
                  <a:moveTo>
                    <a:pt x="67" y="993"/>
                  </a:moveTo>
                  <a:lnTo>
                    <a:pt x="199" y="993"/>
                  </a:lnTo>
                  <a:lnTo>
                    <a:pt x="199" y="67"/>
                  </a:lnTo>
                  <a:lnTo>
                    <a:pt x="67" y="67"/>
                  </a:lnTo>
                  <a:lnTo>
                    <a:pt x="67" y="9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3" name="Freeform 846">
              <a:extLst>
                <a:ext uri="{FF2B5EF4-FFF2-40B4-BE49-F238E27FC236}">
                  <a16:creationId xmlns:a16="http://schemas.microsoft.com/office/drawing/2014/main" id="{9D1C306B-2C27-FCD6-390B-C342E4CA1337}"/>
                </a:ext>
              </a:extLst>
            </p:cNvPr>
            <p:cNvSpPr>
              <a:spLocks/>
            </p:cNvSpPr>
            <p:nvPr/>
          </p:nvSpPr>
          <p:spPr bwMode="auto">
            <a:xfrm>
              <a:off x="7902942" y="2937601"/>
              <a:ext cx="284163" cy="195263"/>
            </a:xfrm>
            <a:custGeom>
              <a:avLst/>
              <a:gdLst>
                <a:gd name="T0" fmla="*/ 33 w 1256"/>
                <a:gd name="T1" fmla="*/ 860 h 860"/>
                <a:gd name="T2" fmla="*/ 33 w 1256"/>
                <a:gd name="T3" fmla="*/ 860 h 860"/>
                <a:gd name="T4" fmla="*/ 24 w 1256"/>
                <a:gd name="T5" fmla="*/ 859 h 860"/>
                <a:gd name="T6" fmla="*/ 17 w 1256"/>
                <a:gd name="T7" fmla="*/ 856 h 860"/>
                <a:gd name="T8" fmla="*/ 10 w 1256"/>
                <a:gd name="T9" fmla="*/ 850 h 860"/>
                <a:gd name="T10" fmla="*/ 5 w 1256"/>
                <a:gd name="T11" fmla="*/ 844 h 860"/>
                <a:gd name="T12" fmla="*/ 5 w 1256"/>
                <a:gd name="T13" fmla="*/ 844 h 860"/>
                <a:gd name="T14" fmla="*/ 2 w 1256"/>
                <a:gd name="T15" fmla="*/ 839 h 860"/>
                <a:gd name="T16" fmla="*/ 0 w 1256"/>
                <a:gd name="T17" fmla="*/ 833 h 860"/>
                <a:gd name="T18" fmla="*/ 0 w 1256"/>
                <a:gd name="T19" fmla="*/ 826 h 860"/>
                <a:gd name="T20" fmla="*/ 0 w 1256"/>
                <a:gd name="T21" fmla="*/ 819 h 860"/>
                <a:gd name="T22" fmla="*/ 2 w 1256"/>
                <a:gd name="T23" fmla="*/ 813 h 860"/>
                <a:gd name="T24" fmla="*/ 5 w 1256"/>
                <a:gd name="T25" fmla="*/ 808 h 860"/>
                <a:gd name="T26" fmla="*/ 9 w 1256"/>
                <a:gd name="T27" fmla="*/ 803 h 860"/>
                <a:gd name="T28" fmla="*/ 14 w 1256"/>
                <a:gd name="T29" fmla="*/ 799 h 860"/>
                <a:gd name="T30" fmla="*/ 1204 w 1256"/>
                <a:gd name="T31" fmla="*/ 5 h 860"/>
                <a:gd name="T32" fmla="*/ 1204 w 1256"/>
                <a:gd name="T33" fmla="*/ 5 h 860"/>
                <a:gd name="T34" fmla="*/ 1210 w 1256"/>
                <a:gd name="T35" fmla="*/ 2 h 860"/>
                <a:gd name="T36" fmla="*/ 1217 w 1256"/>
                <a:gd name="T37" fmla="*/ 0 h 860"/>
                <a:gd name="T38" fmla="*/ 1223 w 1256"/>
                <a:gd name="T39" fmla="*/ 0 h 860"/>
                <a:gd name="T40" fmla="*/ 1229 w 1256"/>
                <a:gd name="T41" fmla="*/ 0 h 860"/>
                <a:gd name="T42" fmla="*/ 1235 w 1256"/>
                <a:gd name="T43" fmla="*/ 2 h 860"/>
                <a:gd name="T44" fmla="*/ 1240 w 1256"/>
                <a:gd name="T45" fmla="*/ 5 h 860"/>
                <a:gd name="T46" fmla="*/ 1246 w 1256"/>
                <a:gd name="T47" fmla="*/ 9 h 860"/>
                <a:gd name="T48" fmla="*/ 1250 w 1256"/>
                <a:gd name="T49" fmla="*/ 14 h 860"/>
                <a:gd name="T50" fmla="*/ 1250 w 1256"/>
                <a:gd name="T51" fmla="*/ 14 h 860"/>
                <a:gd name="T52" fmla="*/ 1253 w 1256"/>
                <a:gd name="T53" fmla="*/ 20 h 860"/>
                <a:gd name="T54" fmla="*/ 1255 w 1256"/>
                <a:gd name="T55" fmla="*/ 26 h 860"/>
                <a:gd name="T56" fmla="*/ 1256 w 1256"/>
                <a:gd name="T57" fmla="*/ 33 h 860"/>
                <a:gd name="T58" fmla="*/ 1255 w 1256"/>
                <a:gd name="T59" fmla="*/ 39 h 860"/>
                <a:gd name="T60" fmla="*/ 1253 w 1256"/>
                <a:gd name="T61" fmla="*/ 45 h 860"/>
                <a:gd name="T62" fmla="*/ 1251 w 1256"/>
                <a:gd name="T63" fmla="*/ 50 h 860"/>
                <a:gd name="T64" fmla="*/ 1247 w 1256"/>
                <a:gd name="T65" fmla="*/ 55 h 860"/>
                <a:gd name="T66" fmla="*/ 1241 w 1256"/>
                <a:gd name="T67" fmla="*/ 60 h 860"/>
                <a:gd name="T68" fmla="*/ 50 w 1256"/>
                <a:gd name="T69" fmla="*/ 854 h 860"/>
                <a:gd name="T70" fmla="*/ 50 w 1256"/>
                <a:gd name="T71" fmla="*/ 854 h 860"/>
                <a:gd name="T72" fmla="*/ 46 w 1256"/>
                <a:gd name="T73" fmla="*/ 857 h 860"/>
                <a:gd name="T74" fmla="*/ 42 w 1256"/>
                <a:gd name="T75" fmla="*/ 858 h 860"/>
                <a:gd name="T76" fmla="*/ 37 w 1256"/>
                <a:gd name="T77" fmla="*/ 859 h 860"/>
                <a:gd name="T78" fmla="*/ 33 w 1256"/>
                <a:gd name="T79" fmla="*/ 860 h 860"/>
                <a:gd name="T80" fmla="*/ 33 w 1256"/>
                <a:gd name="T81" fmla="*/ 860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56" h="860">
                  <a:moveTo>
                    <a:pt x="33" y="860"/>
                  </a:moveTo>
                  <a:lnTo>
                    <a:pt x="33" y="860"/>
                  </a:lnTo>
                  <a:lnTo>
                    <a:pt x="24" y="859"/>
                  </a:lnTo>
                  <a:lnTo>
                    <a:pt x="17" y="856"/>
                  </a:lnTo>
                  <a:lnTo>
                    <a:pt x="10" y="850"/>
                  </a:lnTo>
                  <a:lnTo>
                    <a:pt x="5" y="844"/>
                  </a:lnTo>
                  <a:lnTo>
                    <a:pt x="5" y="844"/>
                  </a:lnTo>
                  <a:lnTo>
                    <a:pt x="2" y="839"/>
                  </a:lnTo>
                  <a:lnTo>
                    <a:pt x="0" y="833"/>
                  </a:lnTo>
                  <a:lnTo>
                    <a:pt x="0" y="826"/>
                  </a:lnTo>
                  <a:lnTo>
                    <a:pt x="0" y="819"/>
                  </a:lnTo>
                  <a:lnTo>
                    <a:pt x="2" y="813"/>
                  </a:lnTo>
                  <a:lnTo>
                    <a:pt x="5" y="808"/>
                  </a:lnTo>
                  <a:lnTo>
                    <a:pt x="9" y="803"/>
                  </a:lnTo>
                  <a:lnTo>
                    <a:pt x="14" y="799"/>
                  </a:lnTo>
                  <a:lnTo>
                    <a:pt x="1204" y="5"/>
                  </a:lnTo>
                  <a:lnTo>
                    <a:pt x="1204" y="5"/>
                  </a:lnTo>
                  <a:lnTo>
                    <a:pt x="1210" y="2"/>
                  </a:lnTo>
                  <a:lnTo>
                    <a:pt x="1217" y="0"/>
                  </a:lnTo>
                  <a:lnTo>
                    <a:pt x="1223" y="0"/>
                  </a:lnTo>
                  <a:lnTo>
                    <a:pt x="1229" y="0"/>
                  </a:lnTo>
                  <a:lnTo>
                    <a:pt x="1235" y="2"/>
                  </a:lnTo>
                  <a:lnTo>
                    <a:pt x="1240" y="5"/>
                  </a:lnTo>
                  <a:lnTo>
                    <a:pt x="1246" y="9"/>
                  </a:lnTo>
                  <a:lnTo>
                    <a:pt x="1250" y="14"/>
                  </a:lnTo>
                  <a:lnTo>
                    <a:pt x="1250" y="14"/>
                  </a:lnTo>
                  <a:lnTo>
                    <a:pt x="1253" y="20"/>
                  </a:lnTo>
                  <a:lnTo>
                    <a:pt x="1255" y="26"/>
                  </a:lnTo>
                  <a:lnTo>
                    <a:pt x="1256" y="33"/>
                  </a:lnTo>
                  <a:lnTo>
                    <a:pt x="1255" y="39"/>
                  </a:lnTo>
                  <a:lnTo>
                    <a:pt x="1253" y="45"/>
                  </a:lnTo>
                  <a:lnTo>
                    <a:pt x="1251" y="50"/>
                  </a:lnTo>
                  <a:lnTo>
                    <a:pt x="1247" y="55"/>
                  </a:lnTo>
                  <a:lnTo>
                    <a:pt x="1241" y="60"/>
                  </a:lnTo>
                  <a:lnTo>
                    <a:pt x="50" y="854"/>
                  </a:lnTo>
                  <a:lnTo>
                    <a:pt x="50" y="854"/>
                  </a:lnTo>
                  <a:lnTo>
                    <a:pt x="46" y="857"/>
                  </a:lnTo>
                  <a:lnTo>
                    <a:pt x="42" y="858"/>
                  </a:lnTo>
                  <a:lnTo>
                    <a:pt x="37" y="859"/>
                  </a:lnTo>
                  <a:lnTo>
                    <a:pt x="33" y="860"/>
                  </a:lnTo>
                  <a:lnTo>
                    <a:pt x="33" y="8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4" name="Freeform 847">
              <a:extLst>
                <a:ext uri="{FF2B5EF4-FFF2-40B4-BE49-F238E27FC236}">
                  <a16:creationId xmlns:a16="http://schemas.microsoft.com/office/drawing/2014/main" id="{C3C37501-9220-DE88-3537-54D72236FF40}"/>
                </a:ext>
              </a:extLst>
            </p:cNvPr>
            <p:cNvSpPr>
              <a:spLocks/>
            </p:cNvSpPr>
            <p:nvPr/>
          </p:nvSpPr>
          <p:spPr bwMode="auto">
            <a:xfrm>
              <a:off x="8112492" y="2931251"/>
              <a:ext cx="74613" cy="82550"/>
            </a:xfrm>
            <a:custGeom>
              <a:avLst/>
              <a:gdLst>
                <a:gd name="T0" fmla="*/ 265 w 331"/>
                <a:gd name="T1" fmla="*/ 364 h 364"/>
                <a:gd name="T2" fmla="*/ 265 w 331"/>
                <a:gd name="T3" fmla="*/ 364 h 364"/>
                <a:gd name="T4" fmla="*/ 261 w 331"/>
                <a:gd name="T5" fmla="*/ 364 h 364"/>
                <a:gd name="T6" fmla="*/ 261 w 331"/>
                <a:gd name="T7" fmla="*/ 364 h 364"/>
                <a:gd name="T8" fmla="*/ 254 w 331"/>
                <a:gd name="T9" fmla="*/ 363 h 364"/>
                <a:gd name="T10" fmla="*/ 248 w 331"/>
                <a:gd name="T11" fmla="*/ 360 h 364"/>
                <a:gd name="T12" fmla="*/ 243 w 331"/>
                <a:gd name="T13" fmla="*/ 356 h 364"/>
                <a:gd name="T14" fmla="*/ 239 w 331"/>
                <a:gd name="T15" fmla="*/ 351 h 364"/>
                <a:gd name="T16" fmla="*/ 235 w 331"/>
                <a:gd name="T17" fmla="*/ 346 h 364"/>
                <a:gd name="T18" fmla="*/ 233 w 331"/>
                <a:gd name="T19" fmla="*/ 340 h 364"/>
                <a:gd name="T20" fmla="*/ 232 w 331"/>
                <a:gd name="T21" fmla="*/ 334 h 364"/>
                <a:gd name="T22" fmla="*/ 232 w 331"/>
                <a:gd name="T23" fmla="*/ 327 h 364"/>
                <a:gd name="T24" fmla="*/ 261 w 331"/>
                <a:gd name="T25" fmla="*/ 94 h 364"/>
                <a:gd name="T26" fmla="*/ 29 w 331"/>
                <a:gd name="T27" fmla="*/ 66 h 364"/>
                <a:gd name="T28" fmla="*/ 29 w 331"/>
                <a:gd name="T29" fmla="*/ 66 h 364"/>
                <a:gd name="T30" fmla="*/ 23 w 331"/>
                <a:gd name="T31" fmla="*/ 65 h 364"/>
                <a:gd name="T32" fmla="*/ 16 w 331"/>
                <a:gd name="T33" fmla="*/ 62 h 364"/>
                <a:gd name="T34" fmla="*/ 11 w 331"/>
                <a:gd name="T35" fmla="*/ 58 h 364"/>
                <a:gd name="T36" fmla="*/ 7 w 331"/>
                <a:gd name="T37" fmla="*/ 53 h 364"/>
                <a:gd name="T38" fmla="*/ 4 w 331"/>
                <a:gd name="T39" fmla="*/ 48 h 364"/>
                <a:gd name="T40" fmla="*/ 2 w 331"/>
                <a:gd name="T41" fmla="*/ 43 h 364"/>
                <a:gd name="T42" fmla="*/ 0 w 331"/>
                <a:gd name="T43" fmla="*/ 36 h 364"/>
                <a:gd name="T44" fmla="*/ 0 w 331"/>
                <a:gd name="T45" fmla="*/ 29 h 364"/>
                <a:gd name="T46" fmla="*/ 0 w 331"/>
                <a:gd name="T47" fmla="*/ 29 h 364"/>
                <a:gd name="T48" fmla="*/ 2 w 331"/>
                <a:gd name="T49" fmla="*/ 23 h 364"/>
                <a:gd name="T50" fmla="*/ 4 w 331"/>
                <a:gd name="T51" fmla="*/ 17 h 364"/>
                <a:gd name="T52" fmla="*/ 8 w 331"/>
                <a:gd name="T53" fmla="*/ 12 h 364"/>
                <a:gd name="T54" fmla="*/ 12 w 331"/>
                <a:gd name="T55" fmla="*/ 7 h 364"/>
                <a:gd name="T56" fmla="*/ 18 w 331"/>
                <a:gd name="T57" fmla="*/ 4 h 364"/>
                <a:gd name="T58" fmla="*/ 24 w 331"/>
                <a:gd name="T59" fmla="*/ 2 h 364"/>
                <a:gd name="T60" fmla="*/ 30 w 331"/>
                <a:gd name="T61" fmla="*/ 0 h 364"/>
                <a:gd name="T62" fmla="*/ 37 w 331"/>
                <a:gd name="T63" fmla="*/ 0 h 364"/>
                <a:gd name="T64" fmla="*/ 302 w 331"/>
                <a:gd name="T65" fmla="*/ 32 h 364"/>
                <a:gd name="T66" fmla="*/ 302 w 331"/>
                <a:gd name="T67" fmla="*/ 32 h 364"/>
                <a:gd name="T68" fmla="*/ 308 w 331"/>
                <a:gd name="T69" fmla="*/ 33 h 364"/>
                <a:gd name="T70" fmla="*/ 313 w 331"/>
                <a:gd name="T71" fmla="*/ 36 h 364"/>
                <a:gd name="T72" fmla="*/ 320 w 331"/>
                <a:gd name="T73" fmla="*/ 39 h 364"/>
                <a:gd name="T74" fmla="*/ 324 w 331"/>
                <a:gd name="T75" fmla="*/ 44 h 364"/>
                <a:gd name="T76" fmla="*/ 324 w 331"/>
                <a:gd name="T77" fmla="*/ 44 h 364"/>
                <a:gd name="T78" fmla="*/ 327 w 331"/>
                <a:gd name="T79" fmla="*/ 49 h 364"/>
                <a:gd name="T80" fmla="*/ 330 w 331"/>
                <a:gd name="T81" fmla="*/ 55 h 364"/>
                <a:gd name="T82" fmla="*/ 331 w 331"/>
                <a:gd name="T83" fmla="*/ 62 h 364"/>
                <a:gd name="T84" fmla="*/ 331 w 331"/>
                <a:gd name="T85" fmla="*/ 69 h 364"/>
                <a:gd name="T86" fmla="*/ 298 w 331"/>
                <a:gd name="T87" fmla="*/ 335 h 364"/>
                <a:gd name="T88" fmla="*/ 298 w 331"/>
                <a:gd name="T89" fmla="*/ 335 h 364"/>
                <a:gd name="T90" fmla="*/ 296 w 331"/>
                <a:gd name="T91" fmla="*/ 341 h 364"/>
                <a:gd name="T92" fmla="*/ 294 w 331"/>
                <a:gd name="T93" fmla="*/ 346 h 364"/>
                <a:gd name="T94" fmla="*/ 291 w 331"/>
                <a:gd name="T95" fmla="*/ 351 h 364"/>
                <a:gd name="T96" fmla="*/ 286 w 331"/>
                <a:gd name="T97" fmla="*/ 356 h 364"/>
                <a:gd name="T98" fmla="*/ 281 w 331"/>
                <a:gd name="T99" fmla="*/ 360 h 364"/>
                <a:gd name="T100" fmla="*/ 276 w 331"/>
                <a:gd name="T101" fmla="*/ 362 h 364"/>
                <a:gd name="T102" fmla="*/ 271 w 331"/>
                <a:gd name="T103" fmla="*/ 364 h 364"/>
                <a:gd name="T104" fmla="*/ 265 w 331"/>
                <a:gd name="T105" fmla="*/ 364 h 364"/>
                <a:gd name="T106" fmla="*/ 265 w 331"/>
                <a:gd name="T107" fmla="*/ 364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1" h="364">
                  <a:moveTo>
                    <a:pt x="265" y="364"/>
                  </a:moveTo>
                  <a:lnTo>
                    <a:pt x="265" y="364"/>
                  </a:lnTo>
                  <a:lnTo>
                    <a:pt x="261" y="364"/>
                  </a:lnTo>
                  <a:lnTo>
                    <a:pt x="261" y="364"/>
                  </a:lnTo>
                  <a:lnTo>
                    <a:pt x="254" y="363"/>
                  </a:lnTo>
                  <a:lnTo>
                    <a:pt x="248" y="360"/>
                  </a:lnTo>
                  <a:lnTo>
                    <a:pt x="243" y="356"/>
                  </a:lnTo>
                  <a:lnTo>
                    <a:pt x="239" y="351"/>
                  </a:lnTo>
                  <a:lnTo>
                    <a:pt x="235" y="346"/>
                  </a:lnTo>
                  <a:lnTo>
                    <a:pt x="233" y="340"/>
                  </a:lnTo>
                  <a:lnTo>
                    <a:pt x="232" y="334"/>
                  </a:lnTo>
                  <a:lnTo>
                    <a:pt x="232" y="327"/>
                  </a:lnTo>
                  <a:lnTo>
                    <a:pt x="261" y="94"/>
                  </a:lnTo>
                  <a:lnTo>
                    <a:pt x="29" y="66"/>
                  </a:lnTo>
                  <a:lnTo>
                    <a:pt x="29" y="66"/>
                  </a:lnTo>
                  <a:lnTo>
                    <a:pt x="23" y="65"/>
                  </a:lnTo>
                  <a:lnTo>
                    <a:pt x="16" y="62"/>
                  </a:lnTo>
                  <a:lnTo>
                    <a:pt x="11" y="58"/>
                  </a:lnTo>
                  <a:lnTo>
                    <a:pt x="7" y="53"/>
                  </a:lnTo>
                  <a:lnTo>
                    <a:pt x="4" y="48"/>
                  </a:lnTo>
                  <a:lnTo>
                    <a:pt x="2" y="43"/>
                  </a:lnTo>
                  <a:lnTo>
                    <a:pt x="0" y="36"/>
                  </a:lnTo>
                  <a:lnTo>
                    <a:pt x="0" y="29"/>
                  </a:lnTo>
                  <a:lnTo>
                    <a:pt x="0" y="29"/>
                  </a:lnTo>
                  <a:lnTo>
                    <a:pt x="2" y="23"/>
                  </a:lnTo>
                  <a:lnTo>
                    <a:pt x="4" y="17"/>
                  </a:lnTo>
                  <a:lnTo>
                    <a:pt x="8" y="12"/>
                  </a:lnTo>
                  <a:lnTo>
                    <a:pt x="12" y="7"/>
                  </a:lnTo>
                  <a:lnTo>
                    <a:pt x="18" y="4"/>
                  </a:lnTo>
                  <a:lnTo>
                    <a:pt x="24" y="2"/>
                  </a:lnTo>
                  <a:lnTo>
                    <a:pt x="30" y="0"/>
                  </a:lnTo>
                  <a:lnTo>
                    <a:pt x="37" y="0"/>
                  </a:lnTo>
                  <a:lnTo>
                    <a:pt x="302" y="32"/>
                  </a:lnTo>
                  <a:lnTo>
                    <a:pt x="302" y="32"/>
                  </a:lnTo>
                  <a:lnTo>
                    <a:pt x="308" y="33"/>
                  </a:lnTo>
                  <a:lnTo>
                    <a:pt x="313" y="36"/>
                  </a:lnTo>
                  <a:lnTo>
                    <a:pt x="320" y="39"/>
                  </a:lnTo>
                  <a:lnTo>
                    <a:pt x="324" y="44"/>
                  </a:lnTo>
                  <a:lnTo>
                    <a:pt x="324" y="44"/>
                  </a:lnTo>
                  <a:lnTo>
                    <a:pt x="327" y="49"/>
                  </a:lnTo>
                  <a:lnTo>
                    <a:pt x="330" y="55"/>
                  </a:lnTo>
                  <a:lnTo>
                    <a:pt x="331" y="62"/>
                  </a:lnTo>
                  <a:lnTo>
                    <a:pt x="331" y="69"/>
                  </a:lnTo>
                  <a:lnTo>
                    <a:pt x="298" y="335"/>
                  </a:lnTo>
                  <a:lnTo>
                    <a:pt x="298" y="335"/>
                  </a:lnTo>
                  <a:lnTo>
                    <a:pt x="296" y="341"/>
                  </a:lnTo>
                  <a:lnTo>
                    <a:pt x="294" y="346"/>
                  </a:lnTo>
                  <a:lnTo>
                    <a:pt x="291" y="351"/>
                  </a:lnTo>
                  <a:lnTo>
                    <a:pt x="286" y="356"/>
                  </a:lnTo>
                  <a:lnTo>
                    <a:pt x="281" y="360"/>
                  </a:lnTo>
                  <a:lnTo>
                    <a:pt x="276" y="362"/>
                  </a:lnTo>
                  <a:lnTo>
                    <a:pt x="271" y="364"/>
                  </a:lnTo>
                  <a:lnTo>
                    <a:pt x="265" y="364"/>
                  </a:lnTo>
                  <a:lnTo>
                    <a:pt x="265"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57" name="Group 56">
            <a:extLst>
              <a:ext uri="{FF2B5EF4-FFF2-40B4-BE49-F238E27FC236}">
                <a16:creationId xmlns:a16="http://schemas.microsoft.com/office/drawing/2014/main" id="{652EFE23-453E-2694-9704-34436F0E4799}"/>
              </a:ext>
            </a:extLst>
          </p:cNvPr>
          <p:cNvGrpSpPr/>
          <p:nvPr/>
        </p:nvGrpSpPr>
        <p:grpSpPr>
          <a:xfrm>
            <a:off x="3945677" y="2912558"/>
            <a:ext cx="458880" cy="381000"/>
            <a:chOff x="3945677" y="2912558"/>
            <a:chExt cx="458880" cy="381000"/>
          </a:xfrm>
          <a:solidFill>
            <a:schemeClr val="bg1"/>
          </a:solidFill>
        </p:grpSpPr>
        <p:sp>
          <p:nvSpPr>
            <p:cNvPr id="62" name="Freeform 59">
              <a:extLst>
                <a:ext uri="{FF2B5EF4-FFF2-40B4-BE49-F238E27FC236}">
                  <a16:creationId xmlns:a16="http://schemas.microsoft.com/office/drawing/2014/main" id="{495E43EC-4D23-06A5-6D44-DEAED8619A1E}"/>
                </a:ext>
              </a:extLst>
            </p:cNvPr>
            <p:cNvSpPr>
              <a:spLocks noEditPoints="1"/>
            </p:cNvSpPr>
            <p:nvPr/>
          </p:nvSpPr>
          <p:spPr bwMode="auto">
            <a:xfrm>
              <a:off x="4025401" y="2912558"/>
              <a:ext cx="50561" cy="64226"/>
            </a:xfrm>
            <a:custGeom>
              <a:avLst/>
              <a:gdLst>
                <a:gd name="T0" fmla="*/ 198 w 227"/>
                <a:gd name="T1" fmla="*/ 283 h 283"/>
                <a:gd name="T2" fmla="*/ 29 w 227"/>
                <a:gd name="T3" fmla="*/ 283 h 283"/>
                <a:gd name="T4" fmla="*/ 29 w 227"/>
                <a:gd name="T5" fmla="*/ 283 h 283"/>
                <a:gd name="T6" fmla="*/ 23 w 227"/>
                <a:gd name="T7" fmla="*/ 282 h 283"/>
                <a:gd name="T8" fmla="*/ 18 w 227"/>
                <a:gd name="T9" fmla="*/ 280 h 283"/>
                <a:gd name="T10" fmla="*/ 13 w 227"/>
                <a:gd name="T11" fmla="*/ 278 h 283"/>
                <a:gd name="T12" fmla="*/ 9 w 227"/>
                <a:gd name="T13" fmla="*/ 274 h 283"/>
                <a:gd name="T14" fmla="*/ 6 w 227"/>
                <a:gd name="T15" fmla="*/ 270 h 283"/>
                <a:gd name="T16" fmla="*/ 2 w 227"/>
                <a:gd name="T17" fmla="*/ 266 h 283"/>
                <a:gd name="T18" fmla="*/ 0 w 227"/>
                <a:gd name="T19" fmla="*/ 260 h 283"/>
                <a:gd name="T20" fmla="*/ 0 w 227"/>
                <a:gd name="T21" fmla="*/ 255 h 283"/>
                <a:gd name="T22" fmla="*/ 0 w 227"/>
                <a:gd name="T23" fmla="*/ 28 h 283"/>
                <a:gd name="T24" fmla="*/ 0 w 227"/>
                <a:gd name="T25" fmla="*/ 28 h 283"/>
                <a:gd name="T26" fmla="*/ 0 w 227"/>
                <a:gd name="T27" fmla="*/ 22 h 283"/>
                <a:gd name="T28" fmla="*/ 2 w 227"/>
                <a:gd name="T29" fmla="*/ 17 h 283"/>
                <a:gd name="T30" fmla="*/ 6 w 227"/>
                <a:gd name="T31" fmla="*/ 12 h 283"/>
                <a:gd name="T32" fmla="*/ 9 w 227"/>
                <a:gd name="T33" fmla="*/ 8 h 283"/>
                <a:gd name="T34" fmla="*/ 13 w 227"/>
                <a:gd name="T35" fmla="*/ 5 h 283"/>
                <a:gd name="T36" fmla="*/ 18 w 227"/>
                <a:gd name="T37" fmla="*/ 2 h 283"/>
                <a:gd name="T38" fmla="*/ 23 w 227"/>
                <a:gd name="T39" fmla="*/ 1 h 283"/>
                <a:gd name="T40" fmla="*/ 29 w 227"/>
                <a:gd name="T41" fmla="*/ 0 h 283"/>
                <a:gd name="T42" fmla="*/ 198 w 227"/>
                <a:gd name="T43" fmla="*/ 0 h 283"/>
                <a:gd name="T44" fmla="*/ 198 w 227"/>
                <a:gd name="T45" fmla="*/ 0 h 283"/>
                <a:gd name="T46" fmla="*/ 204 w 227"/>
                <a:gd name="T47" fmla="*/ 1 h 283"/>
                <a:gd name="T48" fmla="*/ 210 w 227"/>
                <a:gd name="T49" fmla="*/ 2 h 283"/>
                <a:gd name="T50" fmla="*/ 215 w 227"/>
                <a:gd name="T51" fmla="*/ 5 h 283"/>
                <a:gd name="T52" fmla="*/ 219 w 227"/>
                <a:gd name="T53" fmla="*/ 8 h 283"/>
                <a:gd name="T54" fmla="*/ 222 w 227"/>
                <a:gd name="T55" fmla="*/ 12 h 283"/>
                <a:gd name="T56" fmla="*/ 225 w 227"/>
                <a:gd name="T57" fmla="*/ 17 h 283"/>
                <a:gd name="T58" fmla="*/ 227 w 227"/>
                <a:gd name="T59" fmla="*/ 22 h 283"/>
                <a:gd name="T60" fmla="*/ 227 w 227"/>
                <a:gd name="T61" fmla="*/ 28 h 283"/>
                <a:gd name="T62" fmla="*/ 227 w 227"/>
                <a:gd name="T63" fmla="*/ 255 h 283"/>
                <a:gd name="T64" fmla="*/ 227 w 227"/>
                <a:gd name="T65" fmla="*/ 255 h 283"/>
                <a:gd name="T66" fmla="*/ 227 w 227"/>
                <a:gd name="T67" fmla="*/ 260 h 283"/>
                <a:gd name="T68" fmla="*/ 225 w 227"/>
                <a:gd name="T69" fmla="*/ 266 h 283"/>
                <a:gd name="T70" fmla="*/ 222 w 227"/>
                <a:gd name="T71" fmla="*/ 270 h 283"/>
                <a:gd name="T72" fmla="*/ 219 w 227"/>
                <a:gd name="T73" fmla="*/ 274 h 283"/>
                <a:gd name="T74" fmla="*/ 215 w 227"/>
                <a:gd name="T75" fmla="*/ 278 h 283"/>
                <a:gd name="T76" fmla="*/ 210 w 227"/>
                <a:gd name="T77" fmla="*/ 280 h 283"/>
                <a:gd name="T78" fmla="*/ 204 w 227"/>
                <a:gd name="T79" fmla="*/ 282 h 283"/>
                <a:gd name="T80" fmla="*/ 198 w 227"/>
                <a:gd name="T81" fmla="*/ 283 h 283"/>
                <a:gd name="T82" fmla="*/ 198 w 227"/>
                <a:gd name="T83" fmla="*/ 283 h 283"/>
                <a:gd name="T84" fmla="*/ 57 w 227"/>
                <a:gd name="T85" fmla="*/ 227 h 283"/>
                <a:gd name="T86" fmla="*/ 170 w 227"/>
                <a:gd name="T87" fmla="*/ 227 h 283"/>
                <a:gd name="T88" fmla="*/ 170 w 227"/>
                <a:gd name="T89" fmla="*/ 56 h 283"/>
                <a:gd name="T90" fmla="*/ 57 w 227"/>
                <a:gd name="T91" fmla="*/ 56 h 283"/>
                <a:gd name="T92" fmla="*/ 57 w 227"/>
                <a:gd name="T93" fmla="*/ 227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7" h="283">
                  <a:moveTo>
                    <a:pt x="198" y="283"/>
                  </a:moveTo>
                  <a:lnTo>
                    <a:pt x="29" y="283"/>
                  </a:lnTo>
                  <a:lnTo>
                    <a:pt x="29" y="283"/>
                  </a:lnTo>
                  <a:lnTo>
                    <a:pt x="23" y="282"/>
                  </a:lnTo>
                  <a:lnTo>
                    <a:pt x="18" y="280"/>
                  </a:lnTo>
                  <a:lnTo>
                    <a:pt x="13" y="278"/>
                  </a:lnTo>
                  <a:lnTo>
                    <a:pt x="9" y="274"/>
                  </a:lnTo>
                  <a:lnTo>
                    <a:pt x="6" y="270"/>
                  </a:lnTo>
                  <a:lnTo>
                    <a:pt x="2" y="266"/>
                  </a:lnTo>
                  <a:lnTo>
                    <a:pt x="0" y="260"/>
                  </a:lnTo>
                  <a:lnTo>
                    <a:pt x="0" y="255"/>
                  </a:lnTo>
                  <a:lnTo>
                    <a:pt x="0" y="28"/>
                  </a:lnTo>
                  <a:lnTo>
                    <a:pt x="0" y="28"/>
                  </a:lnTo>
                  <a:lnTo>
                    <a:pt x="0" y="22"/>
                  </a:lnTo>
                  <a:lnTo>
                    <a:pt x="2" y="17"/>
                  </a:lnTo>
                  <a:lnTo>
                    <a:pt x="6" y="12"/>
                  </a:lnTo>
                  <a:lnTo>
                    <a:pt x="9" y="8"/>
                  </a:lnTo>
                  <a:lnTo>
                    <a:pt x="13" y="5"/>
                  </a:lnTo>
                  <a:lnTo>
                    <a:pt x="18" y="2"/>
                  </a:lnTo>
                  <a:lnTo>
                    <a:pt x="23" y="1"/>
                  </a:lnTo>
                  <a:lnTo>
                    <a:pt x="29" y="0"/>
                  </a:lnTo>
                  <a:lnTo>
                    <a:pt x="198" y="0"/>
                  </a:lnTo>
                  <a:lnTo>
                    <a:pt x="198" y="0"/>
                  </a:lnTo>
                  <a:lnTo>
                    <a:pt x="204" y="1"/>
                  </a:lnTo>
                  <a:lnTo>
                    <a:pt x="210" y="2"/>
                  </a:lnTo>
                  <a:lnTo>
                    <a:pt x="215" y="5"/>
                  </a:lnTo>
                  <a:lnTo>
                    <a:pt x="219" y="8"/>
                  </a:lnTo>
                  <a:lnTo>
                    <a:pt x="222" y="12"/>
                  </a:lnTo>
                  <a:lnTo>
                    <a:pt x="225" y="17"/>
                  </a:lnTo>
                  <a:lnTo>
                    <a:pt x="227" y="22"/>
                  </a:lnTo>
                  <a:lnTo>
                    <a:pt x="227" y="28"/>
                  </a:lnTo>
                  <a:lnTo>
                    <a:pt x="227" y="255"/>
                  </a:lnTo>
                  <a:lnTo>
                    <a:pt x="227" y="255"/>
                  </a:lnTo>
                  <a:lnTo>
                    <a:pt x="227" y="260"/>
                  </a:lnTo>
                  <a:lnTo>
                    <a:pt x="225" y="266"/>
                  </a:lnTo>
                  <a:lnTo>
                    <a:pt x="222" y="270"/>
                  </a:lnTo>
                  <a:lnTo>
                    <a:pt x="219" y="274"/>
                  </a:lnTo>
                  <a:lnTo>
                    <a:pt x="215" y="278"/>
                  </a:lnTo>
                  <a:lnTo>
                    <a:pt x="210" y="280"/>
                  </a:lnTo>
                  <a:lnTo>
                    <a:pt x="204" y="282"/>
                  </a:lnTo>
                  <a:lnTo>
                    <a:pt x="198" y="283"/>
                  </a:lnTo>
                  <a:lnTo>
                    <a:pt x="198" y="283"/>
                  </a:lnTo>
                  <a:close/>
                  <a:moveTo>
                    <a:pt x="57" y="227"/>
                  </a:moveTo>
                  <a:lnTo>
                    <a:pt x="170" y="227"/>
                  </a:lnTo>
                  <a:lnTo>
                    <a:pt x="170" y="56"/>
                  </a:lnTo>
                  <a:lnTo>
                    <a:pt x="57" y="56"/>
                  </a:lnTo>
                  <a:lnTo>
                    <a:pt x="57" y="227"/>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3" name="Freeform 60">
              <a:extLst>
                <a:ext uri="{FF2B5EF4-FFF2-40B4-BE49-F238E27FC236}">
                  <a16:creationId xmlns:a16="http://schemas.microsoft.com/office/drawing/2014/main" id="{DD05422D-F8DE-9504-4B2E-B26312FD3D9A}"/>
                </a:ext>
              </a:extLst>
            </p:cNvPr>
            <p:cNvSpPr>
              <a:spLocks noEditPoints="1"/>
            </p:cNvSpPr>
            <p:nvPr/>
          </p:nvSpPr>
          <p:spPr bwMode="auto">
            <a:xfrm>
              <a:off x="4179816" y="2912558"/>
              <a:ext cx="51927" cy="64226"/>
            </a:xfrm>
            <a:custGeom>
              <a:avLst/>
              <a:gdLst>
                <a:gd name="T0" fmla="*/ 199 w 227"/>
                <a:gd name="T1" fmla="*/ 283 h 283"/>
                <a:gd name="T2" fmla="*/ 29 w 227"/>
                <a:gd name="T3" fmla="*/ 283 h 283"/>
                <a:gd name="T4" fmla="*/ 29 w 227"/>
                <a:gd name="T5" fmla="*/ 283 h 283"/>
                <a:gd name="T6" fmla="*/ 23 w 227"/>
                <a:gd name="T7" fmla="*/ 282 h 283"/>
                <a:gd name="T8" fmla="*/ 17 w 227"/>
                <a:gd name="T9" fmla="*/ 280 h 283"/>
                <a:gd name="T10" fmla="*/ 13 w 227"/>
                <a:gd name="T11" fmla="*/ 278 h 283"/>
                <a:gd name="T12" fmla="*/ 8 w 227"/>
                <a:gd name="T13" fmla="*/ 274 h 283"/>
                <a:gd name="T14" fmla="*/ 5 w 227"/>
                <a:gd name="T15" fmla="*/ 270 h 283"/>
                <a:gd name="T16" fmla="*/ 2 w 227"/>
                <a:gd name="T17" fmla="*/ 266 h 283"/>
                <a:gd name="T18" fmla="*/ 1 w 227"/>
                <a:gd name="T19" fmla="*/ 260 h 283"/>
                <a:gd name="T20" fmla="*/ 0 w 227"/>
                <a:gd name="T21" fmla="*/ 255 h 283"/>
                <a:gd name="T22" fmla="*/ 0 w 227"/>
                <a:gd name="T23" fmla="*/ 28 h 283"/>
                <a:gd name="T24" fmla="*/ 0 w 227"/>
                <a:gd name="T25" fmla="*/ 28 h 283"/>
                <a:gd name="T26" fmla="*/ 1 w 227"/>
                <a:gd name="T27" fmla="*/ 22 h 283"/>
                <a:gd name="T28" fmla="*/ 2 w 227"/>
                <a:gd name="T29" fmla="*/ 17 h 283"/>
                <a:gd name="T30" fmla="*/ 5 w 227"/>
                <a:gd name="T31" fmla="*/ 12 h 283"/>
                <a:gd name="T32" fmla="*/ 8 w 227"/>
                <a:gd name="T33" fmla="*/ 8 h 283"/>
                <a:gd name="T34" fmla="*/ 13 w 227"/>
                <a:gd name="T35" fmla="*/ 5 h 283"/>
                <a:gd name="T36" fmla="*/ 17 w 227"/>
                <a:gd name="T37" fmla="*/ 2 h 283"/>
                <a:gd name="T38" fmla="*/ 23 w 227"/>
                <a:gd name="T39" fmla="*/ 1 h 283"/>
                <a:gd name="T40" fmla="*/ 29 w 227"/>
                <a:gd name="T41" fmla="*/ 0 h 283"/>
                <a:gd name="T42" fmla="*/ 199 w 227"/>
                <a:gd name="T43" fmla="*/ 0 h 283"/>
                <a:gd name="T44" fmla="*/ 199 w 227"/>
                <a:gd name="T45" fmla="*/ 0 h 283"/>
                <a:gd name="T46" fmla="*/ 204 w 227"/>
                <a:gd name="T47" fmla="*/ 1 h 283"/>
                <a:gd name="T48" fmla="*/ 210 w 227"/>
                <a:gd name="T49" fmla="*/ 2 h 283"/>
                <a:gd name="T50" fmla="*/ 214 w 227"/>
                <a:gd name="T51" fmla="*/ 5 h 283"/>
                <a:gd name="T52" fmla="*/ 218 w 227"/>
                <a:gd name="T53" fmla="*/ 8 h 283"/>
                <a:gd name="T54" fmla="*/ 222 w 227"/>
                <a:gd name="T55" fmla="*/ 12 h 283"/>
                <a:gd name="T56" fmla="*/ 224 w 227"/>
                <a:gd name="T57" fmla="*/ 17 h 283"/>
                <a:gd name="T58" fmla="*/ 226 w 227"/>
                <a:gd name="T59" fmla="*/ 22 h 283"/>
                <a:gd name="T60" fmla="*/ 227 w 227"/>
                <a:gd name="T61" fmla="*/ 28 h 283"/>
                <a:gd name="T62" fmla="*/ 227 w 227"/>
                <a:gd name="T63" fmla="*/ 255 h 283"/>
                <a:gd name="T64" fmla="*/ 227 w 227"/>
                <a:gd name="T65" fmla="*/ 255 h 283"/>
                <a:gd name="T66" fmla="*/ 226 w 227"/>
                <a:gd name="T67" fmla="*/ 260 h 283"/>
                <a:gd name="T68" fmla="*/ 224 w 227"/>
                <a:gd name="T69" fmla="*/ 266 h 283"/>
                <a:gd name="T70" fmla="*/ 222 w 227"/>
                <a:gd name="T71" fmla="*/ 270 h 283"/>
                <a:gd name="T72" fmla="*/ 218 w 227"/>
                <a:gd name="T73" fmla="*/ 274 h 283"/>
                <a:gd name="T74" fmla="*/ 214 w 227"/>
                <a:gd name="T75" fmla="*/ 278 h 283"/>
                <a:gd name="T76" fmla="*/ 210 w 227"/>
                <a:gd name="T77" fmla="*/ 280 h 283"/>
                <a:gd name="T78" fmla="*/ 204 w 227"/>
                <a:gd name="T79" fmla="*/ 282 h 283"/>
                <a:gd name="T80" fmla="*/ 199 w 227"/>
                <a:gd name="T81" fmla="*/ 283 h 283"/>
                <a:gd name="T82" fmla="*/ 199 w 227"/>
                <a:gd name="T83" fmla="*/ 283 h 283"/>
                <a:gd name="T84" fmla="*/ 57 w 227"/>
                <a:gd name="T85" fmla="*/ 227 h 283"/>
                <a:gd name="T86" fmla="*/ 171 w 227"/>
                <a:gd name="T87" fmla="*/ 227 h 283"/>
                <a:gd name="T88" fmla="*/ 171 w 227"/>
                <a:gd name="T89" fmla="*/ 56 h 283"/>
                <a:gd name="T90" fmla="*/ 57 w 227"/>
                <a:gd name="T91" fmla="*/ 56 h 283"/>
                <a:gd name="T92" fmla="*/ 57 w 227"/>
                <a:gd name="T93" fmla="*/ 227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7" h="283">
                  <a:moveTo>
                    <a:pt x="199" y="283"/>
                  </a:moveTo>
                  <a:lnTo>
                    <a:pt x="29" y="283"/>
                  </a:lnTo>
                  <a:lnTo>
                    <a:pt x="29" y="283"/>
                  </a:lnTo>
                  <a:lnTo>
                    <a:pt x="23" y="282"/>
                  </a:lnTo>
                  <a:lnTo>
                    <a:pt x="17" y="280"/>
                  </a:lnTo>
                  <a:lnTo>
                    <a:pt x="13" y="278"/>
                  </a:lnTo>
                  <a:lnTo>
                    <a:pt x="8" y="274"/>
                  </a:lnTo>
                  <a:lnTo>
                    <a:pt x="5" y="270"/>
                  </a:lnTo>
                  <a:lnTo>
                    <a:pt x="2" y="266"/>
                  </a:lnTo>
                  <a:lnTo>
                    <a:pt x="1" y="260"/>
                  </a:lnTo>
                  <a:lnTo>
                    <a:pt x="0" y="255"/>
                  </a:lnTo>
                  <a:lnTo>
                    <a:pt x="0" y="28"/>
                  </a:lnTo>
                  <a:lnTo>
                    <a:pt x="0" y="28"/>
                  </a:lnTo>
                  <a:lnTo>
                    <a:pt x="1" y="22"/>
                  </a:lnTo>
                  <a:lnTo>
                    <a:pt x="2" y="17"/>
                  </a:lnTo>
                  <a:lnTo>
                    <a:pt x="5" y="12"/>
                  </a:lnTo>
                  <a:lnTo>
                    <a:pt x="8" y="8"/>
                  </a:lnTo>
                  <a:lnTo>
                    <a:pt x="13" y="5"/>
                  </a:lnTo>
                  <a:lnTo>
                    <a:pt x="17" y="2"/>
                  </a:lnTo>
                  <a:lnTo>
                    <a:pt x="23" y="1"/>
                  </a:lnTo>
                  <a:lnTo>
                    <a:pt x="29" y="0"/>
                  </a:lnTo>
                  <a:lnTo>
                    <a:pt x="199" y="0"/>
                  </a:lnTo>
                  <a:lnTo>
                    <a:pt x="199" y="0"/>
                  </a:lnTo>
                  <a:lnTo>
                    <a:pt x="204" y="1"/>
                  </a:lnTo>
                  <a:lnTo>
                    <a:pt x="210" y="2"/>
                  </a:lnTo>
                  <a:lnTo>
                    <a:pt x="214" y="5"/>
                  </a:lnTo>
                  <a:lnTo>
                    <a:pt x="218" y="8"/>
                  </a:lnTo>
                  <a:lnTo>
                    <a:pt x="222" y="12"/>
                  </a:lnTo>
                  <a:lnTo>
                    <a:pt x="224" y="17"/>
                  </a:lnTo>
                  <a:lnTo>
                    <a:pt x="226" y="22"/>
                  </a:lnTo>
                  <a:lnTo>
                    <a:pt x="227" y="28"/>
                  </a:lnTo>
                  <a:lnTo>
                    <a:pt x="227" y="255"/>
                  </a:lnTo>
                  <a:lnTo>
                    <a:pt x="227" y="255"/>
                  </a:lnTo>
                  <a:lnTo>
                    <a:pt x="226" y="260"/>
                  </a:lnTo>
                  <a:lnTo>
                    <a:pt x="224" y="266"/>
                  </a:lnTo>
                  <a:lnTo>
                    <a:pt x="222" y="270"/>
                  </a:lnTo>
                  <a:lnTo>
                    <a:pt x="218" y="274"/>
                  </a:lnTo>
                  <a:lnTo>
                    <a:pt x="214" y="278"/>
                  </a:lnTo>
                  <a:lnTo>
                    <a:pt x="210" y="280"/>
                  </a:lnTo>
                  <a:lnTo>
                    <a:pt x="204" y="282"/>
                  </a:lnTo>
                  <a:lnTo>
                    <a:pt x="199" y="283"/>
                  </a:lnTo>
                  <a:lnTo>
                    <a:pt x="199" y="283"/>
                  </a:lnTo>
                  <a:close/>
                  <a:moveTo>
                    <a:pt x="57" y="227"/>
                  </a:moveTo>
                  <a:lnTo>
                    <a:pt x="171" y="227"/>
                  </a:lnTo>
                  <a:lnTo>
                    <a:pt x="171" y="56"/>
                  </a:lnTo>
                  <a:lnTo>
                    <a:pt x="57" y="56"/>
                  </a:lnTo>
                  <a:lnTo>
                    <a:pt x="57" y="227"/>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4" name="Freeform 61">
              <a:extLst>
                <a:ext uri="{FF2B5EF4-FFF2-40B4-BE49-F238E27FC236}">
                  <a16:creationId xmlns:a16="http://schemas.microsoft.com/office/drawing/2014/main" id="{ABF8CD44-1CF7-DC0D-B830-F9C233E9B67A}"/>
                </a:ext>
              </a:extLst>
            </p:cNvPr>
            <p:cNvSpPr>
              <a:spLocks/>
            </p:cNvSpPr>
            <p:nvPr/>
          </p:nvSpPr>
          <p:spPr bwMode="auto">
            <a:xfrm>
              <a:off x="4063663" y="2937155"/>
              <a:ext cx="128451" cy="13665"/>
            </a:xfrm>
            <a:custGeom>
              <a:avLst/>
              <a:gdLst>
                <a:gd name="T0" fmla="*/ 539 w 567"/>
                <a:gd name="T1" fmla="*/ 56 h 56"/>
                <a:gd name="T2" fmla="*/ 28 w 567"/>
                <a:gd name="T3" fmla="*/ 56 h 56"/>
                <a:gd name="T4" fmla="*/ 28 w 567"/>
                <a:gd name="T5" fmla="*/ 56 h 56"/>
                <a:gd name="T6" fmla="*/ 23 w 567"/>
                <a:gd name="T7" fmla="*/ 56 h 56"/>
                <a:gd name="T8" fmla="*/ 17 w 567"/>
                <a:gd name="T9" fmla="*/ 54 h 56"/>
                <a:gd name="T10" fmla="*/ 12 w 567"/>
                <a:gd name="T11" fmla="*/ 52 h 56"/>
                <a:gd name="T12" fmla="*/ 8 w 567"/>
                <a:gd name="T13" fmla="*/ 48 h 56"/>
                <a:gd name="T14" fmla="*/ 5 w 567"/>
                <a:gd name="T15" fmla="*/ 44 h 56"/>
                <a:gd name="T16" fmla="*/ 2 w 567"/>
                <a:gd name="T17" fmla="*/ 39 h 56"/>
                <a:gd name="T18" fmla="*/ 1 w 567"/>
                <a:gd name="T19" fmla="*/ 34 h 56"/>
                <a:gd name="T20" fmla="*/ 0 w 567"/>
                <a:gd name="T21" fmla="*/ 28 h 56"/>
                <a:gd name="T22" fmla="*/ 0 w 567"/>
                <a:gd name="T23" fmla="*/ 28 h 56"/>
                <a:gd name="T24" fmla="*/ 1 w 567"/>
                <a:gd name="T25" fmla="*/ 23 h 56"/>
                <a:gd name="T26" fmla="*/ 2 w 567"/>
                <a:gd name="T27" fmla="*/ 17 h 56"/>
                <a:gd name="T28" fmla="*/ 5 w 567"/>
                <a:gd name="T29" fmla="*/ 13 h 56"/>
                <a:gd name="T30" fmla="*/ 8 w 567"/>
                <a:gd name="T31" fmla="*/ 8 h 56"/>
                <a:gd name="T32" fmla="*/ 12 w 567"/>
                <a:gd name="T33" fmla="*/ 5 h 56"/>
                <a:gd name="T34" fmla="*/ 17 w 567"/>
                <a:gd name="T35" fmla="*/ 2 h 56"/>
                <a:gd name="T36" fmla="*/ 23 w 567"/>
                <a:gd name="T37" fmla="*/ 1 h 56"/>
                <a:gd name="T38" fmla="*/ 28 w 567"/>
                <a:gd name="T39" fmla="*/ 0 h 56"/>
                <a:gd name="T40" fmla="*/ 539 w 567"/>
                <a:gd name="T41" fmla="*/ 0 h 56"/>
                <a:gd name="T42" fmla="*/ 539 w 567"/>
                <a:gd name="T43" fmla="*/ 0 h 56"/>
                <a:gd name="T44" fmla="*/ 545 w 567"/>
                <a:gd name="T45" fmla="*/ 1 h 56"/>
                <a:gd name="T46" fmla="*/ 550 w 567"/>
                <a:gd name="T47" fmla="*/ 2 h 56"/>
                <a:gd name="T48" fmla="*/ 555 w 567"/>
                <a:gd name="T49" fmla="*/ 5 h 56"/>
                <a:gd name="T50" fmla="*/ 559 w 567"/>
                <a:gd name="T51" fmla="*/ 8 h 56"/>
                <a:gd name="T52" fmla="*/ 563 w 567"/>
                <a:gd name="T53" fmla="*/ 13 h 56"/>
                <a:gd name="T54" fmla="*/ 565 w 567"/>
                <a:gd name="T55" fmla="*/ 17 h 56"/>
                <a:gd name="T56" fmla="*/ 567 w 567"/>
                <a:gd name="T57" fmla="*/ 23 h 56"/>
                <a:gd name="T58" fmla="*/ 567 w 567"/>
                <a:gd name="T59" fmla="*/ 28 h 56"/>
                <a:gd name="T60" fmla="*/ 567 w 567"/>
                <a:gd name="T61" fmla="*/ 28 h 56"/>
                <a:gd name="T62" fmla="*/ 567 w 567"/>
                <a:gd name="T63" fmla="*/ 34 h 56"/>
                <a:gd name="T64" fmla="*/ 565 w 567"/>
                <a:gd name="T65" fmla="*/ 39 h 56"/>
                <a:gd name="T66" fmla="*/ 563 w 567"/>
                <a:gd name="T67" fmla="*/ 44 h 56"/>
                <a:gd name="T68" fmla="*/ 559 w 567"/>
                <a:gd name="T69" fmla="*/ 48 h 56"/>
                <a:gd name="T70" fmla="*/ 555 w 567"/>
                <a:gd name="T71" fmla="*/ 52 h 56"/>
                <a:gd name="T72" fmla="*/ 550 w 567"/>
                <a:gd name="T73" fmla="*/ 54 h 56"/>
                <a:gd name="T74" fmla="*/ 545 w 567"/>
                <a:gd name="T75" fmla="*/ 56 h 56"/>
                <a:gd name="T76" fmla="*/ 539 w 567"/>
                <a:gd name="T77" fmla="*/ 56 h 56"/>
                <a:gd name="T78" fmla="*/ 539 w 567"/>
                <a:gd name="T79"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67" h="56">
                  <a:moveTo>
                    <a:pt x="539" y="56"/>
                  </a:moveTo>
                  <a:lnTo>
                    <a:pt x="28" y="56"/>
                  </a:lnTo>
                  <a:lnTo>
                    <a:pt x="28" y="56"/>
                  </a:lnTo>
                  <a:lnTo>
                    <a:pt x="23" y="56"/>
                  </a:lnTo>
                  <a:lnTo>
                    <a:pt x="17" y="54"/>
                  </a:lnTo>
                  <a:lnTo>
                    <a:pt x="12" y="52"/>
                  </a:lnTo>
                  <a:lnTo>
                    <a:pt x="8" y="48"/>
                  </a:lnTo>
                  <a:lnTo>
                    <a:pt x="5" y="44"/>
                  </a:lnTo>
                  <a:lnTo>
                    <a:pt x="2" y="39"/>
                  </a:lnTo>
                  <a:lnTo>
                    <a:pt x="1" y="34"/>
                  </a:lnTo>
                  <a:lnTo>
                    <a:pt x="0" y="28"/>
                  </a:lnTo>
                  <a:lnTo>
                    <a:pt x="0" y="28"/>
                  </a:lnTo>
                  <a:lnTo>
                    <a:pt x="1" y="23"/>
                  </a:lnTo>
                  <a:lnTo>
                    <a:pt x="2" y="17"/>
                  </a:lnTo>
                  <a:lnTo>
                    <a:pt x="5" y="13"/>
                  </a:lnTo>
                  <a:lnTo>
                    <a:pt x="8" y="8"/>
                  </a:lnTo>
                  <a:lnTo>
                    <a:pt x="12" y="5"/>
                  </a:lnTo>
                  <a:lnTo>
                    <a:pt x="17" y="2"/>
                  </a:lnTo>
                  <a:lnTo>
                    <a:pt x="23" y="1"/>
                  </a:lnTo>
                  <a:lnTo>
                    <a:pt x="28" y="0"/>
                  </a:lnTo>
                  <a:lnTo>
                    <a:pt x="539" y="0"/>
                  </a:lnTo>
                  <a:lnTo>
                    <a:pt x="539" y="0"/>
                  </a:lnTo>
                  <a:lnTo>
                    <a:pt x="545" y="1"/>
                  </a:lnTo>
                  <a:lnTo>
                    <a:pt x="550" y="2"/>
                  </a:lnTo>
                  <a:lnTo>
                    <a:pt x="555" y="5"/>
                  </a:lnTo>
                  <a:lnTo>
                    <a:pt x="559" y="8"/>
                  </a:lnTo>
                  <a:lnTo>
                    <a:pt x="563" y="13"/>
                  </a:lnTo>
                  <a:lnTo>
                    <a:pt x="565" y="17"/>
                  </a:lnTo>
                  <a:lnTo>
                    <a:pt x="567" y="23"/>
                  </a:lnTo>
                  <a:lnTo>
                    <a:pt x="567" y="28"/>
                  </a:lnTo>
                  <a:lnTo>
                    <a:pt x="567" y="28"/>
                  </a:lnTo>
                  <a:lnTo>
                    <a:pt x="567" y="34"/>
                  </a:lnTo>
                  <a:lnTo>
                    <a:pt x="565" y="39"/>
                  </a:lnTo>
                  <a:lnTo>
                    <a:pt x="563" y="44"/>
                  </a:lnTo>
                  <a:lnTo>
                    <a:pt x="559" y="48"/>
                  </a:lnTo>
                  <a:lnTo>
                    <a:pt x="555" y="52"/>
                  </a:lnTo>
                  <a:lnTo>
                    <a:pt x="550" y="54"/>
                  </a:lnTo>
                  <a:lnTo>
                    <a:pt x="545" y="56"/>
                  </a:lnTo>
                  <a:lnTo>
                    <a:pt x="539" y="56"/>
                  </a:lnTo>
                  <a:lnTo>
                    <a:pt x="539" y="56"/>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5" name="Freeform 62">
              <a:extLst>
                <a:ext uri="{FF2B5EF4-FFF2-40B4-BE49-F238E27FC236}">
                  <a16:creationId xmlns:a16="http://schemas.microsoft.com/office/drawing/2014/main" id="{AC2CE27F-C81D-F92B-B02D-0ED4B7C19360}"/>
                </a:ext>
              </a:extLst>
            </p:cNvPr>
            <p:cNvSpPr>
              <a:spLocks/>
            </p:cNvSpPr>
            <p:nvPr/>
          </p:nvSpPr>
          <p:spPr bwMode="auto">
            <a:xfrm>
              <a:off x="3973474" y="3002747"/>
              <a:ext cx="310196" cy="12299"/>
            </a:xfrm>
            <a:custGeom>
              <a:avLst/>
              <a:gdLst>
                <a:gd name="T0" fmla="*/ 1332 w 1361"/>
                <a:gd name="T1" fmla="*/ 56 h 56"/>
                <a:gd name="T2" fmla="*/ 28 w 1361"/>
                <a:gd name="T3" fmla="*/ 56 h 56"/>
                <a:gd name="T4" fmla="*/ 28 w 1361"/>
                <a:gd name="T5" fmla="*/ 56 h 56"/>
                <a:gd name="T6" fmla="*/ 23 w 1361"/>
                <a:gd name="T7" fmla="*/ 55 h 56"/>
                <a:gd name="T8" fmla="*/ 17 w 1361"/>
                <a:gd name="T9" fmla="*/ 54 h 56"/>
                <a:gd name="T10" fmla="*/ 13 w 1361"/>
                <a:gd name="T11" fmla="*/ 51 h 56"/>
                <a:gd name="T12" fmla="*/ 8 w 1361"/>
                <a:gd name="T13" fmla="*/ 48 h 56"/>
                <a:gd name="T14" fmla="*/ 5 w 1361"/>
                <a:gd name="T15" fmla="*/ 44 h 56"/>
                <a:gd name="T16" fmla="*/ 2 w 1361"/>
                <a:gd name="T17" fmla="*/ 39 h 56"/>
                <a:gd name="T18" fmla="*/ 1 w 1361"/>
                <a:gd name="T19" fmla="*/ 34 h 56"/>
                <a:gd name="T20" fmla="*/ 0 w 1361"/>
                <a:gd name="T21" fmla="*/ 28 h 56"/>
                <a:gd name="T22" fmla="*/ 0 w 1361"/>
                <a:gd name="T23" fmla="*/ 28 h 56"/>
                <a:gd name="T24" fmla="*/ 1 w 1361"/>
                <a:gd name="T25" fmla="*/ 22 h 56"/>
                <a:gd name="T26" fmla="*/ 2 w 1361"/>
                <a:gd name="T27" fmla="*/ 17 h 56"/>
                <a:gd name="T28" fmla="*/ 5 w 1361"/>
                <a:gd name="T29" fmla="*/ 12 h 56"/>
                <a:gd name="T30" fmla="*/ 8 w 1361"/>
                <a:gd name="T31" fmla="*/ 8 h 56"/>
                <a:gd name="T32" fmla="*/ 13 w 1361"/>
                <a:gd name="T33" fmla="*/ 5 h 56"/>
                <a:gd name="T34" fmla="*/ 17 w 1361"/>
                <a:gd name="T35" fmla="*/ 2 h 56"/>
                <a:gd name="T36" fmla="*/ 23 w 1361"/>
                <a:gd name="T37" fmla="*/ 0 h 56"/>
                <a:gd name="T38" fmla="*/ 28 w 1361"/>
                <a:gd name="T39" fmla="*/ 0 h 56"/>
                <a:gd name="T40" fmla="*/ 1332 w 1361"/>
                <a:gd name="T41" fmla="*/ 0 h 56"/>
                <a:gd name="T42" fmla="*/ 1332 w 1361"/>
                <a:gd name="T43" fmla="*/ 0 h 56"/>
                <a:gd name="T44" fmla="*/ 1339 w 1361"/>
                <a:gd name="T45" fmla="*/ 0 h 56"/>
                <a:gd name="T46" fmla="*/ 1344 w 1361"/>
                <a:gd name="T47" fmla="*/ 2 h 56"/>
                <a:gd name="T48" fmla="*/ 1349 w 1361"/>
                <a:gd name="T49" fmla="*/ 5 h 56"/>
                <a:gd name="T50" fmla="*/ 1353 w 1361"/>
                <a:gd name="T51" fmla="*/ 8 h 56"/>
                <a:gd name="T52" fmla="*/ 1356 w 1361"/>
                <a:gd name="T53" fmla="*/ 12 h 56"/>
                <a:gd name="T54" fmla="*/ 1359 w 1361"/>
                <a:gd name="T55" fmla="*/ 17 h 56"/>
                <a:gd name="T56" fmla="*/ 1361 w 1361"/>
                <a:gd name="T57" fmla="*/ 22 h 56"/>
                <a:gd name="T58" fmla="*/ 1361 w 1361"/>
                <a:gd name="T59" fmla="*/ 28 h 56"/>
                <a:gd name="T60" fmla="*/ 1361 w 1361"/>
                <a:gd name="T61" fmla="*/ 28 h 56"/>
                <a:gd name="T62" fmla="*/ 1361 w 1361"/>
                <a:gd name="T63" fmla="*/ 34 h 56"/>
                <a:gd name="T64" fmla="*/ 1359 w 1361"/>
                <a:gd name="T65" fmla="*/ 39 h 56"/>
                <a:gd name="T66" fmla="*/ 1356 w 1361"/>
                <a:gd name="T67" fmla="*/ 44 h 56"/>
                <a:gd name="T68" fmla="*/ 1353 w 1361"/>
                <a:gd name="T69" fmla="*/ 48 h 56"/>
                <a:gd name="T70" fmla="*/ 1349 w 1361"/>
                <a:gd name="T71" fmla="*/ 51 h 56"/>
                <a:gd name="T72" fmla="*/ 1344 w 1361"/>
                <a:gd name="T73" fmla="*/ 54 h 56"/>
                <a:gd name="T74" fmla="*/ 1339 w 1361"/>
                <a:gd name="T75" fmla="*/ 55 h 56"/>
                <a:gd name="T76" fmla="*/ 1332 w 1361"/>
                <a:gd name="T77" fmla="*/ 56 h 56"/>
                <a:gd name="T78" fmla="*/ 1332 w 1361"/>
                <a:gd name="T79"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61" h="56">
                  <a:moveTo>
                    <a:pt x="1332" y="56"/>
                  </a:moveTo>
                  <a:lnTo>
                    <a:pt x="28" y="56"/>
                  </a:lnTo>
                  <a:lnTo>
                    <a:pt x="28" y="56"/>
                  </a:lnTo>
                  <a:lnTo>
                    <a:pt x="23" y="55"/>
                  </a:lnTo>
                  <a:lnTo>
                    <a:pt x="17" y="54"/>
                  </a:lnTo>
                  <a:lnTo>
                    <a:pt x="13" y="51"/>
                  </a:lnTo>
                  <a:lnTo>
                    <a:pt x="8" y="48"/>
                  </a:lnTo>
                  <a:lnTo>
                    <a:pt x="5" y="44"/>
                  </a:lnTo>
                  <a:lnTo>
                    <a:pt x="2" y="39"/>
                  </a:lnTo>
                  <a:lnTo>
                    <a:pt x="1" y="34"/>
                  </a:lnTo>
                  <a:lnTo>
                    <a:pt x="0" y="28"/>
                  </a:lnTo>
                  <a:lnTo>
                    <a:pt x="0" y="28"/>
                  </a:lnTo>
                  <a:lnTo>
                    <a:pt x="1" y="22"/>
                  </a:lnTo>
                  <a:lnTo>
                    <a:pt x="2" y="17"/>
                  </a:lnTo>
                  <a:lnTo>
                    <a:pt x="5" y="12"/>
                  </a:lnTo>
                  <a:lnTo>
                    <a:pt x="8" y="8"/>
                  </a:lnTo>
                  <a:lnTo>
                    <a:pt x="13" y="5"/>
                  </a:lnTo>
                  <a:lnTo>
                    <a:pt x="17" y="2"/>
                  </a:lnTo>
                  <a:lnTo>
                    <a:pt x="23" y="0"/>
                  </a:lnTo>
                  <a:lnTo>
                    <a:pt x="28" y="0"/>
                  </a:lnTo>
                  <a:lnTo>
                    <a:pt x="1332" y="0"/>
                  </a:lnTo>
                  <a:lnTo>
                    <a:pt x="1332" y="0"/>
                  </a:lnTo>
                  <a:lnTo>
                    <a:pt x="1339" y="0"/>
                  </a:lnTo>
                  <a:lnTo>
                    <a:pt x="1344" y="2"/>
                  </a:lnTo>
                  <a:lnTo>
                    <a:pt x="1349" y="5"/>
                  </a:lnTo>
                  <a:lnTo>
                    <a:pt x="1353" y="8"/>
                  </a:lnTo>
                  <a:lnTo>
                    <a:pt x="1356" y="12"/>
                  </a:lnTo>
                  <a:lnTo>
                    <a:pt x="1359" y="17"/>
                  </a:lnTo>
                  <a:lnTo>
                    <a:pt x="1361" y="22"/>
                  </a:lnTo>
                  <a:lnTo>
                    <a:pt x="1361" y="28"/>
                  </a:lnTo>
                  <a:lnTo>
                    <a:pt x="1361" y="28"/>
                  </a:lnTo>
                  <a:lnTo>
                    <a:pt x="1361" y="34"/>
                  </a:lnTo>
                  <a:lnTo>
                    <a:pt x="1359" y="39"/>
                  </a:lnTo>
                  <a:lnTo>
                    <a:pt x="1356" y="44"/>
                  </a:lnTo>
                  <a:lnTo>
                    <a:pt x="1353" y="48"/>
                  </a:lnTo>
                  <a:lnTo>
                    <a:pt x="1349" y="51"/>
                  </a:lnTo>
                  <a:lnTo>
                    <a:pt x="1344" y="54"/>
                  </a:lnTo>
                  <a:lnTo>
                    <a:pt x="1339" y="55"/>
                  </a:lnTo>
                  <a:lnTo>
                    <a:pt x="1332" y="56"/>
                  </a:lnTo>
                  <a:lnTo>
                    <a:pt x="1332" y="56"/>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6" name="Freeform 63">
              <a:extLst>
                <a:ext uri="{FF2B5EF4-FFF2-40B4-BE49-F238E27FC236}">
                  <a16:creationId xmlns:a16="http://schemas.microsoft.com/office/drawing/2014/main" id="{4C726C25-F755-D5F6-D9EC-BCC844D15AE7}"/>
                </a:ext>
              </a:extLst>
            </p:cNvPr>
            <p:cNvSpPr>
              <a:spLocks/>
            </p:cNvSpPr>
            <p:nvPr/>
          </p:nvSpPr>
          <p:spPr bwMode="auto">
            <a:xfrm>
              <a:off x="4051365" y="3028711"/>
              <a:ext cx="12299" cy="168080"/>
            </a:xfrm>
            <a:custGeom>
              <a:avLst/>
              <a:gdLst>
                <a:gd name="T0" fmla="*/ 28 w 56"/>
                <a:gd name="T1" fmla="*/ 737 h 737"/>
                <a:gd name="T2" fmla="*/ 28 w 56"/>
                <a:gd name="T3" fmla="*/ 737 h 737"/>
                <a:gd name="T4" fmla="*/ 22 w 56"/>
                <a:gd name="T5" fmla="*/ 736 h 737"/>
                <a:gd name="T6" fmla="*/ 17 w 56"/>
                <a:gd name="T7" fmla="*/ 734 h 737"/>
                <a:gd name="T8" fmla="*/ 12 w 56"/>
                <a:gd name="T9" fmla="*/ 732 h 737"/>
                <a:gd name="T10" fmla="*/ 8 w 56"/>
                <a:gd name="T11" fmla="*/ 728 h 737"/>
                <a:gd name="T12" fmla="*/ 5 w 56"/>
                <a:gd name="T13" fmla="*/ 724 h 737"/>
                <a:gd name="T14" fmla="*/ 2 w 56"/>
                <a:gd name="T15" fmla="*/ 720 h 737"/>
                <a:gd name="T16" fmla="*/ 1 w 56"/>
                <a:gd name="T17" fmla="*/ 714 h 737"/>
                <a:gd name="T18" fmla="*/ 0 w 56"/>
                <a:gd name="T19" fmla="*/ 709 h 737"/>
                <a:gd name="T20" fmla="*/ 0 w 56"/>
                <a:gd name="T21" fmla="*/ 28 h 737"/>
                <a:gd name="T22" fmla="*/ 0 w 56"/>
                <a:gd name="T23" fmla="*/ 28 h 737"/>
                <a:gd name="T24" fmla="*/ 1 w 56"/>
                <a:gd name="T25" fmla="*/ 23 h 737"/>
                <a:gd name="T26" fmla="*/ 2 w 56"/>
                <a:gd name="T27" fmla="*/ 17 h 737"/>
                <a:gd name="T28" fmla="*/ 5 w 56"/>
                <a:gd name="T29" fmla="*/ 12 h 737"/>
                <a:gd name="T30" fmla="*/ 8 w 56"/>
                <a:gd name="T31" fmla="*/ 8 h 737"/>
                <a:gd name="T32" fmla="*/ 12 w 56"/>
                <a:gd name="T33" fmla="*/ 5 h 737"/>
                <a:gd name="T34" fmla="*/ 17 w 56"/>
                <a:gd name="T35" fmla="*/ 2 h 737"/>
                <a:gd name="T36" fmla="*/ 22 w 56"/>
                <a:gd name="T37" fmla="*/ 1 h 737"/>
                <a:gd name="T38" fmla="*/ 28 w 56"/>
                <a:gd name="T39" fmla="*/ 0 h 737"/>
                <a:gd name="T40" fmla="*/ 28 w 56"/>
                <a:gd name="T41" fmla="*/ 0 h 737"/>
                <a:gd name="T42" fmla="*/ 34 w 56"/>
                <a:gd name="T43" fmla="*/ 1 h 737"/>
                <a:gd name="T44" fmla="*/ 39 w 56"/>
                <a:gd name="T45" fmla="*/ 2 h 737"/>
                <a:gd name="T46" fmla="*/ 44 w 56"/>
                <a:gd name="T47" fmla="*/ 5 h 737"/>
                <a:gd name="T48" fmla="*/ 48 w 56"/>
                <a:gd name="T49" fmla="*/ 8 h 737"/>
                <a:gd name="T50" fmla="*/ 51 w 56"/>
                <a:gd name="T51" fmla="*/ 12 h 737"/>
                <a:gd name="T52" fmla="*/ 54 w 56"/>
                <a:gd name="T53" fmla="*/ 17 h 737"/>
                <a:gd name="T54" fmla="*/ 56 w 56"/>
                <a:gd name="T55" fmla="*/ 23 h 737"/>
                <a:gd name="T56" fmla="*/ 56 w 56"/>
                <a:gd name="T57" fmla="*/ 28 h 737"/>
                <a:gd name="T58" fmla="*/ 56 w 56"/>
                <a:gd name="T59" fmla="*/ 709 h 737"/>
                <a:gd name="T60" fmla="*/ 56 w 56"/>
                <a:gd name="T61" fmla="*/ 709 h 737"/>
                <a:gd name="T62" fmla="*/ 56 w 56"/>
                <a:gd name="T63" fmla="*/ 714 h 737"/>
                <a:gd name="T64" fmla="*/ 54 w 56"/>
                <a:gd name="T65" fmla="*/ 720 h 737"/>
                <a:gd name="T66" fmla="*/ 51 w 56"/>
                <a:gd name="T67" fmla="*/ 724 h 737"/>
                <a:gd name="T68" fmla="*/ 48 w 56"/>
                <a:gd name="T69" fmla="*/ 728 h 737"/>
                <a:gd name="T70" fmla="*/ 44 w 56"/>
                <a:gd name="T71" fmla="*/ 732 h 737"/>
                <a:gd name="T72" fmla="*/ 39 w 56"/>
                <a:gd name="T73" fmla="*/ 734 h 737"/>
                <a:gd name="T74" fmla="*/ 34 w 56"/>
                <a:gd name="T75" fmla="*/ 736 h 737"/>
                <a:gd name="T76" fmla="*/ 28 w 56"/>
                <a:gd name="T77" fmla="*/ 737 h 737"/>
                <a:gd name="T78" fmla="*/ 28 w 56"/>
                <a:gd name="T79"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6" h="737">
                  <a:moveTo>
                    <a:pt x="28" y="737"/>
                  </a:moveTo>
                  <a:lnTo>
                    <a:pt x="28" y="737"/>
                  </a:lnTo>
                  <a:lnTo>
                    <a:pt x="22" y="736"/>
                  </a:lnTo>
                  <a:lnTo>
                    <a:pt x="17" y="734"/>
                  </a:lnTo>
                  <a:lnTo>
                    <a:pt x="12" y="732"/>
                  </a:lnTo>
                  <a:lnTo>
                    <a:pt x="8" y="728"/>
                  </a:lnTo>
                  <a:lnTo>
                    <a:pt x="5" y="724"/>
                  </a:lnTo>
                  <a:lnTo>
                    <a:pt x="2" y="720"/>
                  </a:lnTo>
                  <a:lnTo>
                    <a:pt x="1" y="714"/>
                  </a:lnTo>
                  <a:lnTo>
                    <a:pt x="0" y="709"/>
                  </a:lnTo>
                  <a:lnTo>
                    <a:pt x="0" y="28"/>
                  </a:lnTo>
                  <a:lnTo>
                    <a:pt x="0" y="28"/>
                  </a:lnTo>
                  <a:lnTo>
                    <a:pt x="1" y="23"/>
                  </a:lnTo>
                  <a:lnTo>
                    <a:pt x="2" y="17"/>
                  </a:lnTo>
                  <a:lnTo>
                    <a:pt x="5" y="12"/>
                  </a:lnTo>
                  <a:lnTo>
                    <a:pt x="8" y="8"/>
                  </a:lnTo>
                  <a:lnTo>
                    <a:pt x="12" y="5"/>
                  </a:lnTo>
                  <a:lnTo>
                    <a:pt x="17" y="2"/>
                  </a:lnTo>
                  <a:lnTo>
                    <a:pt x="22" y="1"/>
                  </a:lnTo>
                  <a:lnTo>
                    <a:pt x="28" y="0"/>
                  </a:lnTo>
                  <a:lnTo>
                    <a:pt x="28" y="0"/>
                  </a:lnTo>
                  <a:lnTo>
                    <a:pt x="34" y="1"/>
                  </a:lnTo>
                  <a:lnTo>
                    <a:pt x="39" y="2"/>
                  </a:lnTo>
                  <a:lnTo>
                    <a:pt x="44" y="5"/>
                  </a:lnTo>
                  <a:lnTo>
                    <a:pt x="48" y="8"/>
                  </a:lnTo>
                  <a:lnTo>
                    <a:pt x="51" y="12"/>
                  </a:lnTo>
                  <a:lnTo>
                    <a:pt x="54" y="17"/>
                  </a:lnTo>
                  <a:lnTo>
                    <a:pt x="56" y="23"/>
                  </a:lnTo>
                  <a:lnTo>
                    <a:pt x="56" y="28"/>
                  </a:lnTo>
                  <a:lnTo>
                    <a:pt x="56" y="709"/>
                  </a:lnTo>
                  <a:lnTo>
                    <a:pt x="56" y="709"/>
                  </a:lnTo>
                  <a:lnTo>
                    <a:pt x="56" y="714"/>
                  </a:lnTo>
                  <a:lnTo>
                    <a:pt x="54" y="720"/>
                  </a:lnTo>
                  <a:lnTo>
                    <a:pt x="51" y="724"/>
                  </a:lnTo>
                  <a:lnTo>
                    <a:pt x="48" y="728"/>
                  </a:lnTo>
                  <a:lnTo>
                    <a:pt x="44" y="732"/>
                  </a:lnTo>
                  <a:lnTo>
                    <a:pt x="39" y="734"/>
                  </a:lnTo>
                  <a:lnTo>
                    <a:pt x="34" y="736"/>
                  </a:lnTo>
                  <a:lnTo>
                    <a:pt x="28" y="737"/>
                  </a:lnTo>
                  <a:lnTo>
                    <a:pt x="28" y="737"/>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7" name="Freeform 64">
              <a:extLst>
                <a:ext uri="{FF2B5EF4-FFF2-40B4-BE49-F238E27FC236}">
                  <a16:creationId xmlns:a16="http://schemas.microsoft.com/office/drawing/2014/main" id="{2EFCEA89-FD71-ED2F-BE4B-4007E9A09DB8}"/>
                </a:ext>
              </a:extLst>
            </p:cNvPr>
            <p:cNvSpPr>
              <a:spLocks/>
            </p:cNvSpPr>
            <p:nvPr/>
          </p:nvSpPr>
          <p:spPr bwMode="auto">
            <a:xfrm>
              <a:off x="4115590" y="3028711"/>
              <a:ext cx="12299" cy="168080"/>
            </a:xfrm>
            <a:custGeom>
              <a:avLst/>
              <a:gdLst>
                <a:gd name="T0" fmla="*/ 29 w 57"/>
                <a:gd name="T1" fmla="*/ 737 h 737"/>
                <a:gd name="T2" fmla="*/ 29 w 57"/>
                <a:gd name="T3" fmla="*/ 737 h 737"/>
                <a:gd name="T4" fmla="*/ 23 w 57"/>
                <a:gd name="T5" fmla="*/ 736 h 737"/>
                <a:gd name="T6" fmla="*/ 18 w 57"/>
                <a:gd name="T7" fmla="*/ 734 h 737"/>
                <a:gd name="T8" fmla="*/ 13 w 57"/>
                <a:gd name="T9" fmla="*/ 732 h 737"/>
                <a:gd name="T10" fmla="*/ 8 w 57"/>
                <a:gd name="T11" fmla="*/ 728 h 737"/>
                <a:gd name="T12" fmla="*/ 4 w 57"/>
                <a:gd name="T13" fmla="*/ 724 h 737"/>
                <a:gd name="T14" fmla="*/ 2 w 57"/>
                <a:gd name="T15" fmla="*/ 720 h 737"/>
                <a:gd name="T16" fmla="*/ 0 w 57"/>
                <a:gd name="T17" fmla="*/ 714 h 737"/>
                <a:gd name="T18" fmla="*/ 0 w 57"/>
                <a:gd name="T19" fmla="*/ 709 h 737"/>
                <a:gd name="T20" fmla="*/ 0 w 57"/>
                <a:gd name="T21" fmla="*/ 28 h 737"/>
                <a:gd name="T22" fmla="*/ 0 w 57"/>
                <a:gd name="T23" fmla="*/ 28 h 737"/>
                <a:gd name="T24" fmla="*/ 0 w 57"/>
                <a:gd name="T25" fmla="*/ 23 h 737"/>
                <a:gd name="T26" fmla="*/ 2 w 57"/>
                <a:gd name="T27" fmla="*/ 17 h 737"/>
                <a:gd name="T28" fmla="*/ 4 w 57"/>
                <a:gd name="T29" fmla="*/ 12 h 737"/>
                <a:gd name="T30" fmla="*/ 8 w 57"/>
                <a:gd name="T31" fmla="*/ 8 h 737"/>
                <a:gd name="T32" fmla="*/ 13 w 57"/>
                <a:gd name="T33" fmla="*/ 5 h 737"/>
                <a:gd name="T34" fmla="*/ 18 w 57"/>
                <a:gd name="T35" fmla="*/ 2 h 737"/>
                <a:gd name="T36" fmla="*/ 23 w 57"/>
                <a:gd name="T37" fmla="*/ 1 h 737"/>
                <a:gd name="T38" fmla="*/ 29 w 57"/>
                <a:gd name="T39" fmla="*/ 0 h 737"/>
                <a:gd name="T40" fmla="*/ 29 w 57"/>
                <a:gd name="T41" fmla="*/ 0 h 737"/>
                <a:gd name="T42" fmla="*/ 34 w 57"/>
                <a:gd name="T43" fmla="*/ 1 h 737"/>
                <a:gd name="T44" fmla="*/ 40 w 57"/>
                <a:gd name="T45" fmla="*/ 2 h 737"/>
                <a:gd name="T46" fmla="*/ 44 w 57"/>
                <a:gd name="T47" fmla="*/ 5 h 737"/>
                <a:gd name="T48" fmla="*/ 49 w 57"/>
                <a:gd name="T49" fmla="*/ 8 h 737"/>
                <a:gd name="T50" fmla="*/ 52 w 57"/>
                <a:gd name="T51" fmla="*/ 12 h 737"/>
                <a:gd name="T52" fmla="*/ 55 w 57"/>
                <a:gd name="T53" fmla="*/ 17 h 737"/>
                <a:gd name="T54" fmla="*/ 56 w 57"/>
                <a:gd name="T55" fmla="*/ 23 h 737"/>
                <a:gd name="T56" fmla="*/ 57 w 57"/>
                <a:gd name="T57" fmla="*/ 28 h 737"/>
                <a:gd name="T58" fmla="*/ 57 w 57"/>
                <a:gd name="T59" fmla="*/ 709 h 737"/>
                <a:gd name="T60" fmla="*/ 57 w 57"/>
                <a:gd name="T61" fmla="*/ 709 h 737"/>
                <a:gd name="T62" fmla="*/ 56 w 57"/>
                <a:gd name="T63" fmla="*/ 714 h 737"/>
                <a:gd name="T64" fmla="*/ 55 w 57"/>
                <a:gd name="T65" fmla="*/ 720 h 737"/>
                <a:gd name="T66" fmla="*/ 52 w 57"/>
                <a:gd name="T67" fmla="*/ 724 h 737"/>
                <a:gd name="T68" fmla="*/ 49 w 57"/>
                <a:gd name="T69" fmla="*/ 728 h 737"/>
                <a:gd name="T70" fmla="*/ 44 w 57"/>
                <a:gd name="T71" fmla="*/ 732 h 737"/>
                <a:gd name="T72" fmla="*/ 40 w 57"/>
                <a:gd name="T73" fmla="*/ 734 h 737"/>
                <a:gd name="T74" fmla="*/ 34 w 57"/>
                <a:gd name="T75" fmla="*/ 736 h 737"/>
                <a:gd name="T76" fmla="*/ 29 w 57"/>
                <a:gd name="T77" fmla="*/ 737 h 737"/>
                <a:gd name="T78" fmla="*/ 29 w 57"/>
                <a:gd name="T79"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7" h="737">
                  <a:moveTo>
                    <a:pt x="29" y="737"/>
                  </a:moveTo>
                  <a:lnTo>
                    <a:pt x="29" y="737"/>
                  </a:lnTo>
                  <a:lnTo>
                    <a:pt x="23" y="736"/>
                  </a:lnTo>
                  <a:lnTo>
                    <a:pt x="18" y="734"/>
                  </a:lnTo>
                  <a:lnTo>
                    <a:pt x="13" y="732"/>
                  </a:lnTo>
                  <a:lnTo>
                    <a:pt x="8" y="728"/>
                  </a:lnTo>
                  <a:lnTo>
                    <a:pt x="4" y="724"/>
                  </a:lnTo>
                  <a:lnTo>
                    <a:pt x="2" y="720"/>
                  </a:lnTo>
                  <a:lnTo>
                    <a:pt x="0" y="714"/>
                  </a:lnTo>
                  <a:lnTo>
                    <a:pt x="0" y="709"/>
                  </a:lnTo>
                  <a:lnTo>
                    <a:pt x="0" y="28"/>
                  </a:lnTo>
                  <a:lnTo>
                    <a:pt x="0" y="28"/>
                  </a:lnTo>
                  <a:lnTo>
                    <a:pt x="0" y="23"/>
                  </a:lnTo>
                  <a:lnTo>
                    <a:pt x="2" y="17"/>
                  </a:lnTo>
                  <a:lnTo>
                    <a:pt x="4" y="12"/>
                  </a:lnTo>
                  <a:lnTo>
                    <a:pt x="8" y="8"/>
                  </a:lnTo>
                  <a:lnTo>
                    <a:pt x="13" y="5"/>
                  </a:lnTo>
                  <a:lnTo>
                    <a:pt x="18" y="2"/>
                  </a:lnTo>
                  <a:lnTo>
                    <a:pt x="23" y="1"/>
                  </a:lnTo>
                  <a:lnTo>
                    <a:pt x="29" y="0"/>
                  </a:lnTo>
                  <a:lnTo>
                    <a:pt x="29" y="0"/>
                  </a:lnTo>
                  <a:lnTo>
                    <a:pt x="34" y="1"/>
                  </a:lnTo>
                  <a:lnTo>
                    <a:pt x="40" y="2"/>
                  </a:lnTo>
                  <a:lnTo>
                    <a:pt x="44" y="5"/>
                  </a:lnTo>
                  <a:lnTo>
                    <a:pt x="49" y="8"/>
                  </a:lnTo>
                  <a:lnTo>
                    <a:pt x="52" y="12"/>
                  </a:lnTo>
                  <a:lnTo>
                    <a:pt x="55" y="17"/>
                  </a:lnTo>
                  <a:lnTo>
                    <a:pt x="56" y="23"/>
                  </a:lnTo>
                  <a:lnTo>
                    <a:pt x="57" y="28"/>
                  </a:lnTo>
                  <a:lnTo>
                    <a:pt x="57" y="709"/>
                  </a:lnTo>
                  <a:lnTo>
                    <a:pt x="57" y="709"/>
                  </a:lnTo>
                  <a:lnTo>
                    <a:pt x="56" y="714"/>
                  </a:lnTo>
                  <a:lnTo>
                    <a:pt x="55" y="720"/>
                  </a:lnTo>
                  <a:lnTo>
                    <a:pt x="52" y="724"/>
                  </a:lnTo>
                  <a:lnTo>
                    <a:pt x="49" y="728"/>
                  </a:lnTo>
                  <a:lnTo>
                    <a:pt x="44" y="732"/>
                  </a:lnTo>
                  <a:lnTo>
                    <a:pt x="40" y="734"/>
                  </a:lnTo>
                  <a:lnTo>
                    <a:pt x="34" y="736"/>
                  </a:lnTo>
                  <a:lnTo>
                    <a:pt x="29" y="737"/>
                  </a:lnTo>
                  <a:lnTo>
                    <a:pt x="29" y="737"/>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8" name="Freeform 65">
              <a:extLst>
                <a:ext uri="{FF2B5EF4-FFF2-40B4-BE49-F238E27FC236}">
                  <a16:creationId xmlns:a16="http://schemas.microsoft.com/office/drawing/2014/main" id="{D026CEAD-176E-95EF-F587-D254FC97FE80}"/>
                </a:ext>
              </a:extLst>
            </p:cNvPr>
            <p:cNvSpPr>
              <a:spLocks/>
            </p:cNvSpPr>
            <p:nvPr/>
          </p:nvSpPr>
          <p:spPr bwMode="auto">
            <a:xfrm>
              <a:off x="4179816" y="3028711"/>
              <a:ext cx="12299" cy="35442"/>
            </a:xfrm>
            <a:custGeom>
              <a:avLst/>
              <a:gdLst>
                <a:gd name="T0" fmla="*/ 29 w 57"/>
                <a:gd name="T1" fmla="*/ 737 h 737"/>
                <a:gd name="T2" fmla="*/ 29 w 57"/>
                <a:gd name="T3" fmla="*/ 737 h 737"/>
                <a:gd name="T4" fmla="*/ 23 w 57"/>
                <a:gd name="T5" fmla="*/ 736 h 737"/>
                <a:gd name="T6" fmla="*/ 17 w 57"/>
                <a:gd name="T7" fmla="*/ 734 h 737"/>
                <a:gd name="T8" fmla="*/ 13 w 57"/>
                <a:gd name="T9" fmla="*/ 732 h 737"/>
                <a:gd name="T10" fmla="*/ 8 w 57"/>
                <a:gd name="T11" fmla="*/ 728 h 737"/>
                <a:gd name="T12" fmla="*/ 5 w 57"/>
                <a:gd name="T13" fmla="*/ 724 h 737"/>
                <a:gd name="T14" fmla="*/ 2 w 57"/>
                <a:gd name="T15" fmla="*/ 720 h 737"/>
                <a:gd name="T16" fmla="*/ 1 w 57"/>
                <a:gd name="T17" fmla="*/ 714 h 737"/>
                <a:gd name="T18" fmla="*/ 0 w 57"/>
                <a:gd name="T19" fmla="*/ 709 h 737"/>
                <a:gd name="T20" fmla="*/ 0 w 57"/>
                <a:gd name="T21" fmla="*/ 28 h 737"/>
                <a:gd name="T22" fmla="*/ 0 w 57"/>
                <a:gd name="T23" fmla="*/ 28 h 737"/>
                <a:gd name="T24" fmla="*/ 1 w 57"/>
                <a:gd name="T25" fmla="*/ 23 h 737"/>
                <a:gd name="T26" fmla="*/ 2 w 57"/>
                <a:gd name="T27" fmla="*/ 17 h 737"/>
                <a:gd name="T28" fmla="*/ 5 w 57"/>
                <a:gd name="T29" fmla="*/ 12 h 737"/>
                <a:gd name="T30" fmla="*/ 8 w 57"/>
                <a:gd name="T31" fmla="*/ 8 h 737"/>
                <a:gd name="T32" fmla="*/ 13 w 57"/>
                <a:gd name="T33" fmla="*/ 5 h 737"/>
                <a:gd name="T34" fmla="*/ 17 w 57"/>
                <a:gd name="T35" fmla="*/ 2 h 737"/>
                <a:gd name="T36" fmla="*/ 23 w 57"/>
                <a:gd name="T37" fmla="*/ 1 h 737"/>
                <a:gd name="T38" fmla="*/ 29 w 57"/>
                <a:gd name="T39" fmla="*/ 0 h 737"/>
                <a:gd name="T40" fmla="*/ 29 w 57"/>
                <a:gd name="T41" fmla="*/ 0 h 737"/>
                <a:gd name="T42" fmla="*/ 35 w 57"/>
                <a:gd name="T43" fmla="*/ 1 h 737"/>
                <a:gd name="T44" fmla="*/ 40 w 57"/>
                <a:gd name="T45" fmla="*/ 2 h 737"/>
                <a:gd name="T46" fmla="*/ 45 w 57"/>
                <a:gd name="T47" fmla="*/ 5 h 737"/>
                <a:gd name="T48" fmla="*/ 49 w 57"/>
                <a:gd name="T49" fmla="*/ 8 h 737"/>
                <a:gd name="T50" fmla="*/ 53 w 57"/>
                <a:gd name="T51" fmla="*/ 12 h 737"/>
                <a:gd name="T52" fmla="*/ 55 w 57"/>
                <a:gd name="T53" fmla="*/ 17 h 737"/>
                <a:gd name="T54" fmla="*/ 57 w 57"/>
                <a:gd name="T55" fmla="*/ 23 h 737"/>
                <a:gd name="T56" fmla="*/ 57 w 57"/>
                <a:gd name="T57" fmla="*/ 28 h 737"/>
                <a:gd name="T58" fmla="*/ 57 w 57"/>
                <a:gd name="T59" fmla="*/ 709 h 737"/>
                <a:gd name="T60" fmla="*/ 57 w 57"/>
                <a:gd name="T61" fmla="*/ 709 h 737"/>
                <a:gd name="T62" fmla="*/ 57 w 57"/>
                <a:gd name="T63" fmla="*/ 714 h 737"/>
                <a:gd name="T64" fmla="*/ 55 w 57"/>
                <a:gd name="T65" fmla="*/ 720 h 737"/>
                <a:gd name="T66" fmla="*/ 53 w 57"/>
                <a:gd name="T67" fmla="*/ 724 h 737"/>
                <a:gd name="T68" fmla="*/ 49 w 57"/>
                <a:gd name="T69" fmla="*/ 728 h 737"/>
                <a:gd name="T70" fmla="*/ 45 w 57"/>
                <a:gd name="T71" fmla="*/ 732 h 737"/>
                <a:gd name="T72" fmla="*/ 40 w 57"/>
                <a:gd name="T73" fmla="*/ 734 h 737"/>
                <a:gd name="T74" fmla="*/ 35 w 57"/>
                <a:gd name="T75" fmla="*/ 736 h 737"/>
                <a:gd name="T76" fmla="*/ 29 w 57"/>
                <a:gd name="T77" fmla="*/ 737 h 737"/>
                <a:gd name="T78" fmla="*/ 29 w 57"/>
                <a:gd name="T79"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7" h="737">
                  <a:moveTo>
                    <a:pt x="29" y="737"/>
                  </a:moveTo>
                  <a:lnTo>
                    <a:pt x="29" y="737"/>
                  </a:lnTo>
                  <a:lnTo>
                    <a:pt x="23" y="736"/>
                  </a:lnTo>
                  <a:lnTo>
                    <a:pt x="17" y="734"/>
                  </a:lnTo>
                  <a:lnTo>
                    <a:pt x="13" y="732"/>
                  </a:lnTo>
                  <a:lnTo>
                    <a:pt x="8" y="728"/>
                  </a:lnTo>
                  <a:lnTo>
                    <a:pt x="5" y="724"/>
                  </a:lnTo>
                  <a:lnTo>
                    <a:pt x="2" y="720"/>
                  </a:lnTo>
                  <a:lnTo>
                    <a:pt x="1" y="714"/>
                  </a:lnTo>
                  <a:lnTo>
                    <a:pt x="0" y="709"/>
                  </a:lnTo>
                  <a:lnTo>
                    <a:pt x="0" y="28"/>
                  </a:lnTo>
                  <a:lnTo>
                    <a:pt x="0" y="28"/>
                  </a:lnTo>
                  <a:lnTo>
                    <a:pt x="1" y="23"/>
                  </a:lnTo>
                  <a:lnTo>
                    <a:pt x="2" y="17"/>
                  </a:lnTo>
                  <a:lnTo>
                    <a:pt x="5" y="12"/>
                  </a:lnTo>
                  <a:lnTo>
                    <a:pt x="8" y="8"/>
                  </a:lnTo>
                  <a:lnTo>
                    <a:pt x="13" y="5"/>
                  </a:lnTo>
                  <a:lnTo>
                    <a:pt x="17" y="2"/>
                  </a:lnTo>
                  <a:lnTo>
                    <a:pt x="23" y="1"/>
                  </a:lnTo>
                  <a:lnTo>
                    <a:pt x="29" y="0"/>
                  </a:lnTo>
                  <a:lnTo>
                    <a:pt x="29" y="0"/>
                  </a:lnTo>
                  <a:lnTo>
                    <a:pt x="35" y="1"/>
                  </a:lnTo>
                  <a:lnTo>
                    <a:pt x="40" y="2"/>
                  </a:lnTo>
                  <a:lnTo>
                    <a:pt x="45" y="5"/>
                  </a:lnTo>
                  <a:lnTo>
                    <a:pt x="49" y="8"/>
                  </a:lnTo>
                  <a:lnTo>
                    <a:pt x="53" y="12"/>
                  </a:lnTo>
                  <a:lnTo>
                    <a:pt x="55" y="17"/>
                  </a:lnTo>
                  <a:lnTo>
                    <a:pt x="57" y="23"/>
                  </a:lnTo>
                  <a:lnTo>
                    <a:pt x="57" y="28"/>
                  </a:lnTo>
                  <a:lnTo>
                    <a:pt x="57" y="709"/>
                  </a:lnTo>
                  <a:lnTo>
                    <a:pt x="57" y="709"/>
                  </a:lnTo>
                  <a:lnTo>
                    <a:pt x="57" y="714"/>
                  </a:lnTo>
                  <a:lnTo>
                    <a:pt x="55" y="720"/>
                  </a:lnTo>
                  <a:lnTo>
                    <a:pt x="53" y="724"/>
                  </a:lnTo>
                  <a:lnTo>
                    <a:pt x="49" y="728"/>
                  </a:lnTo>
                  <a:lnTo>
                    <a:pt x="45" y="732"/>
                  </a:lnTo>
                  <a:lnTo>
                    <a:pt x="40" y="734"/>
                  </a:lnTo>
                  <a:lnTo>
                    <a:pt x="35" y="736"/>
                  </a:lnTo>
                  <a:lnTo>
                    <a:pt x="29" y="737"/>
                  </a:lnTo>
                  <a:lnTo>
                    <a:pt x="29" y="737"/>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9" name="Freeform 66">
              <a:extLst>
                <a:ext uri="{FF2B5EF4-FFF2-40B4-BE49-F238E27FC236}">
                  <a16:creationId xmlns:a16="http://schemas.microsoft.com/office/drawing/2014/main" id="{C4E9DE35-5580-5EE6-FCCE-92F1145CA4A6}"/>
                </a:ext>
              </a:extLst>
            </p:cNvPr>
            <p:cNvSpPr>
              <a:spLocks/>
            </p:cNvSpPr>
            <p:nvPr/>
          </p:nvSpPr>
          <p:spPr bwMode="auto">
            <a:xfrm>
              <a:off x="3999438" y="3053307"/>
              <a:ext cx="212651" cy="13665"/>
            </a:xfrm>
            <a:custGeom>
              <a:avLst/>
              <a:gdLst>
                <a:gd name="T0" fmla="*/ 1105 w 1134"/>
                <a:gd name="T1" fmla="*/ 56 h 56"/>
                <a:gd name="T2" fmla="*/ 29 w 1134"/>
                <a:gd name="T3" fmla="*/ 56 h 56"/>
                <a:gd name="T4" fmla="*/ 29 w 1134"/>
                <a:gd name="T5" fmla="*/ 56 h 56"/>
                <a:gd name="T6" fmla="*/ 23 w 1134"/>
                <a:gd name="T7" fmla="*/ 56 h 56"/>
                <a:gd name="T8" fmla="*/ 18 w 1134"/>
                <a:gd name="T9" fmla="*/ 54 h 56"/>
                <a:gd name="T10" fmla="*/ 12 w 1134"/>
                <a:gd name="T11" fmla="*/ 52 h 56"/>
                <a:gd name="T12" fmla="*/ 8 w 1134"/>
                <a:gd name="T13" fmla="*/ 48 h 56"/>
                <a:gd name="T14" fmla="*/ 4 w 1134"/>
                <a:gd name="T15" fmla="*/ 44 h 56"/>
                <a:gd name="T16" fmla="*/ 2 w 1134"/>
                <a:gd name="T17" fmla="*/ 39 h 56"/>
                <a:gd name="T18" fmla="*/ 0 w 1134"/>
                <a:gd name="T19" fmla="*/ 34 h 56"/>
                <a:gd name="T20" fmla="*/ 0 w 1134"/>
                <a:gd name="T21" fmla="*/ 28 h 56"/>
                <a:gd name="T22" fmla="*/ 0 w 1134"/>
                <a:gd name="T23" fmla="*/ 28 h 56"/>
                <a:gd name="T24" fmla="*/ 0 w 1134"/>
                <a:gd name="T25" fmla="*/ 23 h 56"/>
                <a:gd name="T26" fmla="*/ 2 w 1134"/>
                <a:gd name="T27" fmla="*/ 17 h 56"/>
                <a:gd name="T28" fmla="*/ 4 w 1134"/>
                <a:gd name="T29" fmla="*/ 13 h 56"/>
                <a:gd name="T30" fmla="*/ 8 w 1134"/>
                <a:gd name="T31" fmla="*/ 9 h 56"/>
                <a:gd name="T32" fmla="*/ 12 w 1134"/>
                <a:gd name="T33" fmla="*/ 5 h 56"/>
                <a:gd name="T34" fmla="*/ 18 w 1134"/>
                <a:gd name="T35" fmla="*/ 3 h 56"/>
                <a:gd name="T36" fmla="*/ 23 w 1134"/>
                <a:gd name="T37" fmla="*/ 1 h 56"/>
                <a:gd name="T38" fmla="*/ 29 w 1134"/>
                <a:gd name="T39" fmla="*/ 0 h 56"/>
                <a:gd name="T40" fmla="*/ 1105 w 1134"/>
                <a:gd name="T41" fmla="*/ 0 h 56"/>
                <a:gd name="T42" fmla="*/ 1105 w 1134"/>
                <a:gd name="T43" fmla="*/ 0 h 56"/>
                <a:gd name="T44" fmla="*/ 1111 w 1134"/>
                <a:gd name="T45" fmla="*/ 1 h 56"/>
                <a:gd name="T46" fmla="*/ 1116 w 1134"/>
                <a:gd name="T47" fmla="*/ 3 h 56"/>
                <a:gd name="T48" fmla="*/ 1121 w 1134"/>
                <a:gd name="T49" fmla="*/ 5 h 56"/>
                <a:gd name="T50" fmla="*/ 1126 w 1134"/>
                <a:gd name="T51" fmla="*/ 9 h 56"/>
                <a:gd name="T52" fmla="*/ 1129 w 1134"/>
                <a:gd name="T53" fmla="*/ 13 h 56"/>
                <a:gd name="T54" fmla="*/ 1132 w 1134"/>
                <a:gd name="T55" fmla="*/ 17 h 56"/>
                <a:gd name="T56" fmla="*/ 1133 w 1134"/>
                <a:gd name="T57" fmla="*/ 23 h 56"/>
                <a:gd name="T58" fmla="*/ 1134 w 1134"/>
                <a:gd name="T59" fmla="*/ 28 h 56"/>
                <a:gd name="T60" fmla="*/ 1134 w 1134"/>
                <a:gd name="T61" fmla="*/ 28 h 56"/>
                <a:gd name="T62" fmla="*/ 1133 w 1134"/>
                <a:gd name="T63" fmla="*/ 34 h 56"/>
                <a:gd name="T64" fmla="*/ 1132 w 1134"/>
                <a:gd name="T65" fmla="*/ 39 h 56"/>
                <a:gd name="T66" fmla="*/ 1129 w 1134"/>
                <a:gd name="T67" fmla="*/ 44 h 56"/>
                <a:gd name="T68" fmla="*/ 1126 w 1134"/>
                <a:gd name="T69" fmla="*/ 48 h 56"/>
                <a:gd name="T70" fmla="*/ 1121 w 1134"/>
                <a:gd name="T71" fmla="*/ 52 h 56"/>
                <a:gd name="T72" fmla="*/ 1116 w 1134"/>
                <a:gd name="T73" fmla="*/ 54 h 56"/>
                <a:gd name="T74" fmla="*/ 1111 w 1134"/>
                <a:gd name="T75" fmla="*/ 56 h 56"/>
                <a:gd name="T76" fmla="*/ 1105 w 1134"/>
                <a:gd name="T77" fmla="*/ 56 h 56"/>
                <a:gd name="T78" fmla="*/ 1105 w 1134"/>
                <a:gd name="T79"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34" h="56">
                  <a:moveTo>
                    <a:pt x="1105" y="56"/>
                  </a:moveTo>
                  <a:lnTo>
                    <a:pt x="29" y="56"/>
                  </a:lnTo>
                  <a:lnTo>
                    <a:pt x="29" y="56"/>
                  </a:lnTo>
                  <a:lnTo>
                    <a:pt x="23" y="56"/>
                  </a:lnTo>
                  <a:lnTo>
                    <a:pt x="18" y="54"/>
                  </a:lnTo>
                  <a:lnTo>
                    <a:pt x="12" y="52"/>
                  </a:lnTo>
                  <a:lnTo>
                    <a:pt x="8" y="48"/>
                  </a:lnTo>
                  <a:lnTo>
                    <a:pt x="4" y="44"/>
                  </a:lnTo>
                  <a:lnTo>
                    <a:pt x="2" y="39"/>
                  </a:lnTo>
                  <a:lnTo>
                    <a:pt x="0" y="34"/>
                  </a:lnTo>
                  <a:lnTo>
                    <a:pt x="0" y="28"/>
                  </a:lnTo>
                  <a:lnTo>
                    <a:pt x="0" y="28"/>
                  </a:lnTo>
                  <a:lnTo>
                    <a:pt x="0" y="23"/>
                  </a:lnTo>
                  <a:lnTo>
                    <a:pt x="2" y="17"/>
                  </a:lnTo>
                  <a:lnTo>
                    <a:pt x="4" y="13"/>
                  </a:lnTo>
                  <a:lnTo>
                    <a:pt x="8" y="9"/>
                  </a:lnTo>
                  <a:lnTo>
                    <a:pt x="12" y="5"/>
                  </a:lnTo>
                  <a:lnTo>
                    <a:pt x="18" y="3"/>
                  </a:lnTo>
                  <a:lnTo>
                    <a:pt x="23" y="1"/>
                  </a:lnTo>
                  <a:lnTo>
                    <a:pt x="29" y="0"/>
                  </a:lnTo>
                  <a:lnTo>
                    <a:pt x="1105" y="0"/>
                  </a:lnTo>
                  <a:lnTo>
                    <a:pt x="1105" y="0"/>
                  </a:lnTo>
                  <a:lnTo>
                    <a:pt x="1111" y="1"/>
                  </a:lnTo>
                  <a:lnTo>
                    <a:pt x="1116" y="3"/>
                  </a:lnTo>
                  <a:lnTo>
                    <a:pt x="1121" y="5"/>
                  </a:lnTo>
                  <a:lnTo>
                    <a:pt x="1126" y="9"/>
                  </a:lnTo>
                  <a:lnTo>
                    <a:pt x="1129" y="13"/>
                  </a:lnTo>
                  <a:lnTo>
                    <a:pt x="1132" y="17"/>
                  </a:lnTo>
                  <a:lnTo>
                    <a:pt x="1133" y="23"/>
                  </a:lnTo>
                  <a:lnTo>
                    <a:pt x="1134" y="28"/>
                  </a:lnTo>
                  <a:lnTo>
                    <a:pt x="1134" y="28"/>
                  </a:lnTo>
                  <a:lnTo>
                    <a:pt x="1133" y="34"/>
                  </a:lnTo>
                  <a:lnTo>
                    <a:pt x="1132" y="39"/>
                  </a:lnTo>
                  <a:lnTo>
                    <a:pt x="1129" y="44"/>
                  </a:lnTo>
                  <a:lnTo>
                    <a:pt x="1126" y="48"/>
                  </a:lnTo>
                  <a:lnTo>
                    <a:pt x="1121" y="52"/>
                  </a:lnTo>
                  <a:lnTo>
                    <a:pt x="1116" y="54"/>
                  </a:lnTo>
                  <a:lnTo>
                    <a:pt x="1111" y="56"/>
                  </a:lnTo>
                  <a:lnTo>
                    <a:pt x="1105" y="56"/>
                  </a:lnTo>
                  <a:lnTo>
                    <a:pt x="1105" y="56"/>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0" name="Freeform 67">
              <a:extLst>
                <a:ext uri="{FF2B5EF4-FFF2-40B4-BE49-F238E27FC236}">
                  <a16:creationId xmlns:a16="http://schemas.microsoft.com/office/drawing/2014/main" id="{6F102CC8-C2C2-D623-7C7C-448C9F28FAD2}"/>
                </a:ext>
              </a:extLst>
            </p:cNvPr>
            <p:cNvSpPr>
              <a:spLocks/>
            </p:cNvSpPr>
            <p:nvPr/>
          </p:nvSpPr>
          <p:spPr bwMode="auto">
            <a:xfrm>
              <a:off x="3999438" y="3105235"/>
              <a:ext cx="141767" cy="13665"/>
            </a:xfrm>
            <a:custGeom>
              <a:avLst/>
              <a:gdLst>
                <a:gd name="T0" fmla="*/ 1105 w 1134"/>
                <a:gd name="T1" fmla="*/ 57 h 57"/>
                <a:gd name="T2" fmla="*/ 29 w 1134"/>
                <a:gd name="T3" fmla="*/ 57 h 57"/>
                <a:gd name="T4" fmla="*/ 29 w 1134"/>
                <a:gd name="T5" fmla="*/ 57 h 57"/>
                <a:gd name="T6" fmla="*/ 23 w 1134"/>
                <a:gd name="T7" fmla="*/ 56 h 57"/>
                <a:gd name="T8" fmla="*/ 18 w 1134"/>
                <a:gd name="T9" fmla="*/ 55 h 57"/>
                <a:gd name="T10" fmla="*/ 12 w 1134"/>
                <a:gd name="T11" fmla="*/ 52 h 57"/>
                <a:gd name="T12" fmla="*/ 8 w 1134"/>
                <a:gd name="T13" fmla="*/ 49 h 57"/>
                <a:gd name="T14" fmla="*/ 4 w 1134"/>
                <a:gd name="T15" fmla="*/ 45 h 57"/>
                <a:gd name="T16" fmla="*/ 2 w 1134"/>
                <a:gd name="T17" fmla="*/ 40 h 57"/>
                <a:gd name="T18" fmla="*/ 0 w 1134"/>
                <a:gd name="T19" fmla="*/ 35 h 57"/>
                <a:gd name="T20" fmla="*/ 0 w 1134"/>
                <a:gd name="T21" fmla="*/ 29 h 57"/>
                <a:gd name="T22" fmla="*/ 0 w 1134"/>
                <a:gd name="T23" fmla="*/ 29 h 57"/>
                <a:gd name="T24" fmla="*/ 0 w 1134"/>
                <a:gd name="T25" fmla="*/ 22 h 57"/>
                <a:gd name="T26" fmla="*/ 2 w 1134"/>
                <a:gd name="T27" fmla="*/ 17 h 57"/>
                <a:gd name="T28" fmla="*/ 4 w 1134"/>
                <a:gd name="T29" fmla="*/ 12 h 57"/>
                <a:gd name="T30" fmla="*/ 8 w 1134"/>
                <a:gd name="T31" fmla="*/ 8 h 57"/>
                <a:gd name="T32" fmla="*/ 12 w 1134"/>
                <a:gd name="T33" fmla="*/ 5 h 57"/>
                <a:gd name="T34" fmla="*/ 18 w 1134"/>
                <a:gd name="T35" fmla="*/ 2 h 57"/>
                <a:gd name="T36" fmla="*/ 23 w 1134"/>
                <a:gd name="T37" fmla="*/ 0 h 57"/>
                <a:gd name="T38" fmla="*/ 29 w 1134"/>
                <a:gd name="T39" fmla="*/ 0 h 57"/>
                <a:gd name="T40" fmla="*/ 1105 w 1134"/>
                <a:gd name="T41" fmla="*/ 0 h 57"/>
                <a:gd name="T42" fmla="*/ 1105 w 1134"/>
                <a:gd name="T43" fmla="*/ 0 h 57"/>
                <a:gd name="T44" fmla="*/ 1111 w 1134"/>
                <a:gd name="T45" fmla="*/ 0 h 57"/>
                <a:gd name="T46" fmla="*/ 1116 w 1134"/>
                <a:gd name="T47" fmla="*/ 2 h 57"/>
                <a:gd name="T48" fmla="*/ 1121 w 1134"/>
                <a:gd name="T49" fmla="*/ 5 h 57"/>
                <a:gd name="T50" fmla="*/ 1126 w 1134"/>
                <a:gd name="T51" fmla="*/ 8 h 57"/>
                <a:gd name="T52" fmla="*/ 1129 w 1134"/>
                <a:gd name="T53" fmla="*/ 12 h 57"/>
                <a:gd name="T54" fmla="*/ 1132 w 1134"/>
                <a:gd name="T55" fmla="*/ 17 h 57"/>
                <a:gd name="T56" fmla="*/ 1133 w 1134"/>
                <a:gd name="T57" fmla="*/ 22 h 57"/>
                <a:gd name="T58" fmla="*/ 1134 w 1134"/>
                <a:gd name="T59" fmla="*/ 29 h 57"/>
                <a:gd name="T60" fmla="*/ 1134 w 1134"/>
                <a:gd name="T61" fmla="*/ 29 h 57"/>
                <a:gd name="T62" fmla="*/ 1133 w 1134"/>
                <a:gd name="T63" fmla="*/ 35 h 57"/>
                <a:gd name="T64" fmla="*/ 1132 w 1134"/>
                <a:gd name="T65" fmla="*/ 40 h 57"/>
                <a:gd name="T66" fmla="*/ 1129 w 1134"/>
                <a:gd name="T67" fmla="*/ 45 h 57"/>
                <a:gd name="T68" fmla="*/ 1126 w 1134"/>
                <a:gd name="T69" fmla="*/ 49 h 57"/>
                <a:gd name="T70" fmla="*/ 1121 w 1134"/>
                <a:gd name="T71" fmla="*/ 52 h 57"/>
                <a:gd name="T72" fmla="*/ 1116 w 1134"/>
                <a:gd name="T73" fmla="*/ 55 h 57"/>
                <a:gd name="T74" fmla="*/ 1111 w 1134"/>
                <a:gd name="T75" fmla="*/ 56 h 57"/>
                <a:gd name="T76" fmla="*/ 1105 w 1134"/>
                <a:gd name="T77" fmla="*/ 57 h 57"/>
                <a:gd name="T78" fmla="*/ 1105 w 1134"/>
                <a:gd name="T7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34" h="57">
                  <a:moveTo>
                    <a:pt x="1105" y="57"/>
                  </a:moveTo>
                  <a:lnTo>
                    <a:pt x="29" y="57"/>
                  </a:lnTo>
                  <a:lnTo>
                    <a:pt x="29" y="57"/>
                  </a:lnTo>
                  <a:lnTo>
                    <a:pt x="23" y="56"/>
                  </a:lnTo>
                  <a:lnTo>
                    <a:pt x="18" y="55"/>
                  </a:lnTo>
                  <a:lnTo>
                    <a:pt x="12" y="52"/>
                  </a:lnTo>
                  <a:lnTo>
                    <a:pt x="8" y="49"/>
                  </a:lnTo>
                  <a:lnTo>
                    <a:pt x="4" y="45"/>
                  </a:lnTo>
                  <a:lnTo>
                    <a:pt x="2" y="40"/>
                  </a:lnTo>
                  <a:lnTo>
                    <a:pt x="0" y="35"/>
                  </a:lnTo>
                  <a:lnTo>
                    <a:pt x="0" y="29"/>
                  </a:lnTo>
                  <a:lnTo>
                    <a:pt x="0" y="29"/>
                  </a:lnTo>
                  <a:lnTo>
                    <a:pt x="0" y="22"/>
                  </a:lnTo>
                  <a:lnTo>
                    <a:pt x="2" y="17"/>
                  </a:lnTo>
                  <a:lnTo>
                    <a:pt x="4" y="12"/>
                  </a:lnTo>
                  <a:lnTo>
                    <a:pt x="8" y="8"/>
                  </a:lnTo>
                  <a:lnTo>
                    <a:pt x="12" y="5"/>
                  </a:lnTo>
                  <a:lnTo>
                    <a:pt x="18" y="2"/>
                  </a:lnTo>
                  <a:lnTo>
                    <a:pt x="23" y="0"/>
                  </a:lnTo>
                  <a:lnTo>
                    <a:pt x="29" y="0"/>
                  </a:lnTo>
                  <a:lnTo>
                    <a:pt x="1105" y="0"/>
                  </a:lnTo>
                  <a:lnTo>
                    <a:pt x="1105" y="0"/>
                  </a:lnTo>
                  <a:lnTo>
                    <a:pt x="1111" y="0"/>
                  </a:lnTo>
                  <a:lnTo>
                    <a:pt x="1116" y="2"/>
                  </a:lnTo>
                  <a:lnTo>
                    <a:pt x="1121" y="5"/>
                  </a:lnTo>
                  <a:lnTo>
                    <a:pt x="1126" y="8"/>
                  </a:lnTo>
                  <a:lnTo>
                    <a:pt x="1129" y="12"/>
                  </a:lnTo>
                  <a:lnTo>
                    <a:pt x="1132" y="17"/>
                  </a:lnTo>
                  <a:lnTo>
                    <a:pt x="1133" y="22"/>
                  </a:lnTo>
                  <a:lnTo>
                    <a:pt x="1134" y="29"/>
                  </a:lnTo>
                  <a:lnTo>
                    <a:pt x="1134" y="29"/>
                  </a:lnTo>
                  <a:lnTo>
                    <a:pt x="1133" y="35"/>
                  </a:lnTo>
                  <a:lnTo>
                    <a:pt x="1132" y="40"/>
                  </a:lnTo>
                  <a:lnTo>
                    <a:pt x="1129" y="45"/>
                  </a:lnTo>
                  <a:lnTo>
                    <a:pt x="1126" y="49"/>
                  </a:lnTo>
                  <a:lnTo>
                    <a:pt x="1121" y="52"/>
                  </a:lnTo>
                  <a:lnTo>
                    <a:pt x="1116" y="55"/>
                  </a:lnTo>
                  <a:lnTo>
                    <a:pt x="1111" y="56"/>
                  </a:lnTo>
                  <a:lnTo>
                    <a:pt x="1105" y="57"/>
                  </a:lnTo>
                  <a:lnTo>
                    <a:pt x="1105" y="57"/>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1" name="Freeform 68">
              <a:extLst>
                <a:ext uri="{FF2B5EF4-FFF2-40B4-BE49-F238E27FC236}">
                  <a16:creationId xmlns:a16="http://schemas.microsoft.com/office/drawing/2014/main" id="{2454DF3A-153B-E2A2-B3AD-7F9B0D4797B4}"/>
                </a:ext>
              </a:extLst>
            </p:cNvPr>
            <p:cNvSpPr>
              <a:spLocks/>
            </p:cNvSpPr>
            <p:nvPr/>
          </p:nvSpPr>
          <p:spPr bwMode="auto">
            <a:xfrm>
              <a:off x="3999438" y="3157162"/>
              <a:ext cx="141767" cy="13665"/>
            </a:xfrm>
            <a:custGeom>
              <a:avLst/>
              <a:gdLst>
                <a:gd name="T0" fmla="*/ 1105 w 1134"/>
                <a:gd name="T1" fmla="*/ 56 h 56"/>
                <a:gd name="T2" fmla="*/ 29 w 1134"/>
                <a:gd name="T3" fmla="*/ 56 h 56"/>
                <a:gd name="T4" fmla="*/ 29 w 1134"/>
                <a:gd name="T5" fmla="*/ 56 h 56"/>
                <a:gd name="T6" fmla="*/ 23 w 1134"/>
                <a:gd name="T7" fmla="*/ 56 h 56"/>
                <a:gd name="T8" fmla="*/ 18 w 1134"/>
                <a:gd name="T9" fmla="*/ 54 h 56"/>
                <a:gd name="T10" fmla="*/ 12 w 1134"/>
                <a:gd name="T11" fmla="*/ 52 h 56"/>
                <a:gd name="T12" fmla="*/ 8 w 1134"/>
                <a:gd name="T13" fmla="*/ 48 h 56"/>
                <a:gd name="T14" fmla="*/ 4 w 1134"/>
                <a:gd name="T15" fmla="*/ 44 h 56"/>
                <a:gd name="T16" fmla="*/ 2 w 1134"/>
                <a:gd name="T17" fmla="*/ 39 h 56"/>
                <a:gd name="T18" fmla="*/ 0 w 1134"/>
                <a:gd name="T19" fmla="*/ 34 h 56"/>
                <a:gd name="T20" fmla="*/ 0 w 1134"/>
                <a:gd name="T21" fmla="*/ 28 h 56"/>
                <a:gd name="T22" fmla="*/ 0 w 1134"/>
                <a:gd name="T23" fmla="*/ 28 h 56"/>
                <a:gd name="T24" fmla="*/ 0 w 1134"/>
                <a:gd name="T25" fmla="*/ 23 h 56"/>
                <a:gd name="T26" fmla="*/ 2 w 1134"/>
                <a:gd name="T27" fmla="*/ 17 h 56"/>
                <a:gd name="T28" fmla="*/ 4 w 1134"/>
                <a:gd name="T29" fmla="*/ 13 h 56"/>
                <a:gd name="T30" fmla="*/ 8 w 1134"/>
                <a:gd name="T31" fmla="*/ 9 h 56"/>
                <a:gd name="T32" fmla="*/ 12 w 1134"/>
                <a:gd name="T33" fmla="*/ 5 h 56"/>
                <a:gd name="T34" fmla="*/ 18 w 1134"/>
                <a:gd name="T35" fmla="*/ 3 h 56"/>
                <a:gd name="T36" fmla="*/ 23 w 1134"/>
                <a:gd name="T37" fmla="*/ 1 h 56"/>
                <a:gd name="T38" fmla="*/ 29 w 1134"/>
                <a:gd name="T39" fmla="*/ 0 h 56"/>
                <a:gd name="T40" fmla="*/ 1105 w 1134"/>
                <a:gd name="T41" fmla="*/ 0 h 56"/>
                <a:gd name="T42" fmla="*/ 1105 w 1134"/>
                <a:gd name="T43" fmla="*/ 0 h 56"/>
                <a:gd name="T44" fmla="*/ 1111 w 1134"/>
                <a:gd name="T45" fmla="*/ 1 h 56"/>
                <a:gd name="T46" fmla="*/ 1116 w 1134"/>
                <a:gd name="T47" fmla="*/ 3 h 56"/>
                <a:gd name="T48" fmla="*/ 1121 w 1134"/>
                <a:gd name="T49" fmla="*/ 5 h 56"/>
                <a:gd name="T50" fmla="*/ 1126 w 1134"/>
                <a:gd name="T51" fmla="*/ 9 h 56"/>
                <a:gd name="T52" fmla="*/ 1129 w 1134"/>
                <a:gd name="T53" fmla="*/ 13 h 56"/>
                <a:gd name="T54" fmla="*/ 1132 w 1134"/>
                <a:gd name="T55" fmla="*/ 17 h 56"/>
                <a:gd name="T56" fmla="*/ 1133 w 1134"/>
                <a:gd name="T57" fmla="*/ 23 h 56"/>
                <a:gd name="T58" fmla="*/ 1134 w 1134"/>
                <a:gd name="T59" fmla="*/ 28 h 56"/>
                <a:gd name="T60" fmla="*/ 1134 w 1134"/>
                <a:gd name="T61" fmla="*/ 28 h 56"/>
                <a:gd name="T62" fmla="*/ 1133 w 1134"/>
                <a:gd name="T63" fmla="*/ 34 h 56"/>
                <a:gd name="T64" fmla="*/ 1132 w 1134"/>
                <a:gd name="T65" fmla="*/ 39 h 56"/>
                <a:gd name="T66" fmla="*/ 1129 w 1134"/>
                <a:gd name="T67" fmla="*/ 44 h 56"/>
                <a:gd name="T68" fmla="*/ 1126 w 1134"/>
                <a:gd name="T69" fmla="*/ 48 h 56"/>
                <a:gd name="T70" fmla="*/ 1121 w 1134"/>
                <a:gd name="T71" fmla="*/ 52 h 56"/>
                <a:gd name="T72" fmla="*/ 1116 w 1134"/>
                <a:gd name="T73" fmla="*/ 54 h 56"/>
                <a:gd name="T74" fmla="*/ 1111 w 1134"/>
                <a:gd name="T75" fmla="*/ 56 h 56"/>
                <a:gd name="T76" fmla="*/ 1105 w 1134"/>
                <a:gd name="T77" fmla="*/ 56 h 56"/>
                <a:gd name="T78" fmla="*/ 1105 w 1134"/>
                <a:gd name="T79"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34" h="56">
                  <a:moveTo>
                    <a:pt x="1105" y="56"/>
                  </a:moveTo>
                  <a:lnTo>
                    <a:pt x="29" y="56"/>
                  </a:lnTo>
                  <a:lnTo>
                    <a:pt x="29" y="56"/>
                  </a:lnTo>
                  <a:lnTo>
                    <a:pt x="23" y="56"/>
                  </a:lnTo>
                  <a:lnTo>
                    <a:pt x="18" y="54"/>
                  </a:lnTo>
                  <a:lnTo>
                    <a:pt x="12" y="52"/>
                  </a:lnTo>
                  <a:lnTo>
                    <a:pt x="8" y="48"/>
                  </a:lnTo>
                  <a:lnTo>
                    <a:pt x="4" y="44"/>
                  </a:lnTo>
                  <a:lnTo>
                    <a:pt x="2" y="39"/>
                  </a:lnTo>
                  <a:lnTo>
                    <a:pt x="0" y="34"/>
                  </a:lnTo>
                  <a:lnTo>
                    <a:pt x="0" y="28"/>
                  </a:lnTo>
                  <a:lnTo>
                    <a:pt x="0" y="28"/>
                  </a:lnTo>
                  <a:lnTo>
                    <a:pt x="0" y="23"/>
                  </a:lnTo>
                  <a:lnTo>
                    <a:pt x="2" y="17"/>
                  </a:lnTo>
                  <a:lnTo>
                    <a:pt x="4" y="13"/>
                  </a:lnTo>
                  <a:lnTo>
                    <a:pt x="8" y="9"/>
                  </a:lnTo>
                  <a:lnTo>
                    <a:pt x="12" y="5"/>
                  </a:lnTo>
                  <a:lnTo>
                    <a:pt x="18" y="3"/>
                  </a:lnTo>
                  <a:lnTo>
                    <a:pt x="23" y="1"/>
                  </a:lnTo>
                  <a:lnTo>
                    <a:pt x="29" y="0"/>
                  </a:lnTo>
                  <a:lnTo>
                    <a:pt x="1105" y="0"/>
                  </a:lnTo>
                  <a:lnTo>
                    <a:pt x="1105" y="0"/>
                  </a:lnTo>
                  <a:lnTo>
                    <a:pt x="1111" y="1"/>
                  </a:lnTo>
                  <a:lnTo>
                    <a:pt x="1116" y="3"/>
                  </a:lnTo>
                  <a:lnTo>
                    <a:pt x="1121" y="5"/>
                  </a:lnTo>
                  <a:lnTo>
                    <a:pt x="1126" y="9"/>
                  </a:lnTo>
                  <a:lnTo>
                    <a:pt x="1129" y="13"/>
                  </a:lnTo>
                  <a:lnTo>
                    <a:pt x="1132" y="17"/>
                  </a:lnTo>
                  <a:lnTo>
                    <a:pt x="1133" y="23"/>
                  </a:lnTo>
                  <a:lnTo>
                    <a:pt x="1134" y="28"/>
                  </a:lnTo>
                  <a:lnTo>
                    <a:pt x="1134" y="28"/>
                  </a:lnTo>
                  <a:lnTo>
                    <a:pt x="1133" y="34"/>
                  </a:lnTo>
                  <a:lnTo>
                    <a:pt x="1132" y="39"/>
                  </a:lnTo>
                  <a:lnTo>
                    <a:pt x="1129" y="44"/>
                  </a:lnTo>
                  <a:lnTo>
                    <a:pt x="1126" y="48"/>
                  </a:lnTo>
                  <a:lnTo>
                    <a:pt x="1121" y="52"/>
                  </a:lnTo>
                  <a:lnTo>
                    <a:pt x="1116" y="54"/>
                  </a:lnTo>
                  <a:lnTo>
                    <a:pt x="1111" y="56"/>
                  </a:lnTo>
                  <a:lnTo>
                    <a:pt x="1105" y="56"/>
                  </a:lnTo>
                  <a:lnTo>
                    <a:pt x="1105" y="56"/>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2" name="Freeform 63">
              <a:extLst>
                <a:ext uri="{FF2B5EF4-FFF2-40B4-BE49-F238E27FC236}">
                  <a16:creationId xmlns:a16="http://schemas.microsoft.com/office/drawing/2014/main" id="{C7B2563A-BB27-20F0-C483-263D8E9A197D}"/>
                </a:ext>
              </a:extLst>
            </p:cNvPr>
            <p:cNvSpPr>
              <a:spLocks/>
            </p:cNvSpPr>
            <p:nvPr/>
          </p:nvSpPr>
          <p:spPr bwMode="auto">
            <a:xfrm>
              <a:off x="3945677" y="2943987"/>
              <a:ext cx="12299" cy="283533"/>
            </a:xfrm>
            <a:custGeom>
              <a:avLst/>
              <a:gdLst>
                <a:gd name="T0" fmla="*/ 28 w 56"/>
                <a:gd name="T1" fmla="*/ 737 h 737"/>
                <a:gd name="T2" fmla="*/ 28 w 56"/>
                <a:gd name="T3" fmla="*/ 737 h 737"/>
                <a:gd name="T4" fmla="*/ 22 w 56"/>
                <a:gd name="T5" fmla="*/ 736 h 737"/>
                <a:gd name="T6" fmla="*/ 17 w 56"/>
                <a:gd name="T7" fmla="*/ 734 h 737"/>
                <a:gd name="T8" fmla="*/ 12 w 56"/>
                <a:gd name="T9" fmla="*/ 732 h 737"/>
                <a:gd name="T10" fmla="*/ 8 w 56"/>
                <a:gd name="T11" fmla="*/ 728 h 737"/>
                <a:gd name="T12" fmla="*/ 5 w 56"/>
                <a:gd name="T13" fmla="*/ 724 h 737"/>
                <a:gd name="T14" fmla="*/ 2 w 56"/>
                <a:gd name="T15" fmla="*/ 720 h 737"/>
                <a:gd name="T16" fmla="*/ 1 w 56"/>
                <a:gd name="T17" fmla="*/ 714 h 737"/>
                <a:gd name="T18" fmla="*/ 0 w 56"/>
                <a:gd name="T19" fmla="*/ 709 h 737"/>
                <a:gd name="T20" fmla="*/ 0 w 56"/>
                <a:gd name="T21" fmla="*/ 28 h 737"/>
                <a:gd name="T22" fmla="*/ 0 w 56"/>
                <a:gd name="T23" fmla="*/ 28 h 737"/>
                <a:gd name="T24" fmla="*/ 1 w 56"/>
                <a:gd name="T25" fmla="*/ 23 h 737"/>
                <a:gd name="T26" fmla="*/ 2 w 56"/>
                <a:gd name="T27" fmla="*/ 17 h 737"/>
                <a:gd name="T28" fmla="*/ 5 w 56"/>
                <a:gd name="T29" fmla="*/ 12 h 737"/>
                <a:gd name="T30" fmla="*/ 8 w 56"/>
                <a:gd name="T31" fmla="*/ 8 h 737"/>
                <a:gd name="T32" fmla="*/ 12 w 56"/>
                <a:gd name="T33" fmla="*/ 5 h 737"/>
                <a:gd name="T34" fmla="*/ 17 w 56"/>
                <a:gd name="T35" fmla="*/ 2 h 737"/>
                <a:gd name="T36" fmla="*/ 22 w 56"/>
                <a:gd name="T37" fmla="*/ 1 h 737"/>
                <a:gd name="T38" fmla="*/ 28 w 56"/>
                <a:gd name="T39" fmla="*/ 0 h 737"/>
                <a:gd name="T40" fmla="*/ 28 w 56"/>
                <a:gd name="T41" fmla="*/ 0 h 737"/>
                <a:gd name="T42" fmla="*/ 34 w 56"/>
                <a:gd name="T43" fmla="*/ 1 h 737"/>
                <a:gd name="T44" fmla="*/ 39 w 56"/>
                <a:gd name="T45" fmla="*/ 2 h 737"/>
                <a:gd name="T46" fmla="*/ 44 w 56"/>
                <a:gd name="T47" fmla="*/ 5 h 737"/>
                <a:gd name="T48" fmla="*/ 48 w 56"/>
                <a:gd name="T49" fmla="*/ 8 h 737"/>
                <a:gd name="T50" fmla="*/ 51 w 56"/>
                <a:gd name="T51" fmla="*/ 12 h 737"/>
                <a:gd name="T52" fmla="*/ 54 w 56"/>
                <a:gd name="T53" fmla="*/ 17 h 737"/>
                <a:gd name="T54" fmla="*/ 56 w 56"/>
                <a:gd name="T55" fmla="*/ 23 h 737"/>
                <a:gd name="T56" fmla="*/ 56 w 56"/>
                <a:gd name="T57" fmla="*/ 28 h 737"/>
                <a:gd name="T58" fmla="*/ 56 w 56"/>
                <a:gd name="T59" fmla="*/ 709 h 737"/>
                <a:gd name="T60" fmla="*/ 56 w 56"/>
                <a:gd name="T61" fmla="*/ 709 h 737"/>
                <a:gd name="T62" fmla="*/ 56 w 56"/>
                <a:gd name="T63" fmla="*/ 714 h 737"/>
                <a:gd name="T64" fmla="*/ 54 w 56"/>
                <a:gd name="T65" fmla="*/ 720 h 737"/>
                <a:gd name="T66" fmla="*/ 51 w 56"/>
                <a:gd name="T67" fmla="*/ 724 h 737"/>
                <a:gd name="T68" fmla="*/ 48 w 56"/>
                <a:gd name="T69" fmla="*/ 728 h 737"/>
                <a:gd name="T70" fmla="*/ 44 w 56"/>
                <a:gd name="T71" fmla="*/ 732 h 737"/>
                <a:gd name="T72" fmla="*/ 39 w 56"/>
                <a:gd name="T73" fmla="*/ 734 h 737"/>
                <a:gd name="T74" fmla="*/ 34 w 56"/>
                <a:gd name="T75" fmla="*/ 736 h 737"/>
                <a:gd name="T76" fmla="*/ 28 w 56"/>
                <a:gd name="T77" fmla="*/ 737 h 737"/>
                <a:gd name="T78" fmla="*/ 28 w 56"/>
                <a:gd name="T79"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6" h="737">
                  <a:moveTo>
                    <a:pt x="28" y="737"/>
                  </a:moveTo>
                  <a:lnTo>
                    <a:pt x="28" y="737"/>
                  </a:lnTo>
                  <a:lnTo>
                    <a:pt x="22" y="736"/>
                  </a:lnTo>
                  <a:lnTo>
                    <a:pt x="17" y="734"/>
                  </a:lnTo>
                  <a:lnTo>
                    <a:pt x="12" y="732"/>
                  </a:lnTo>
                  <a:lnTo>
                    <a:pt x="8" y="728"/>
                  </a:lnTo>
                  <a:lnTo>
                    <a:pt x="5" y="724"/>
                  </a:lnTo>
                  <a:lnTo>
                    <a:pt x="2" y="720"/>
                  </a:lnTo>
                  <a:lnTo>
                    <a:pt x="1" y="714"/>
                  </a:lnTo>
                  <a:lnTo>
                    <a:pt x="0" y="709"/>
                  </a:lnTo>
                  <a:lnTo>
                    <a:pt x="0" y="28"/>
                  </a:lnTo>
                  <a:lnTo>
                    <a:pt x="0" y="28"/>
                  </a:lnTo>
                  <a:lnTo>
                    <a:pt x="1" y="23"/>
                  </a:lnTo>
                  <a:lnTo>
                    <a:pt x="2" y="17"/>
                  </a:lnTo>
                  <a:lnTo>
                    <a:pt x="5" y="12"/>
                  </a:lnTo>
                  <a:lnTo>
                    <a:pt x="8" y="8"/>
                  </a:lnTo>
                  <a:lnTo>
                    <a:pt x="12" y="5"/>
                  </a:lnTo>
                  <a:lnTo>
                    <a:pt x="17" y="2"/>
                  </a:lnTo>
                  <a:lnTo>
                    <a:pt x="22" y="1"/>
                  </a:lnTo>
                  <a:lnTo>
                    <a:pt x="28" y="0"/>
                  </a:lnTo>
                  <a:lnTo>
                    <a:pt x="28" y="0"/>
                  </a:lnTo>
                  <a:lnTo>
                    <a:pt x="34" y="1"/>
                  </a:lnTo>
                  <a:lnTo>
                    <a:pt x="39" y="2"/>
                  </a:lnTo>
                  <a:lnTo>
                    <a:pt x="44" y="5"/>
                  </a:lnTo>
                  <a:lnTo>
                    <a:pt x="48" y="8"/>
                  </a:lnTo>
                  <a:lnTo>
                    <a:pt x="51" y="12"/>
                  </a:lnTo>
                  <a:lnTo>
                    <a:pt x="54" y="17"/>
                  </a:lnTo>
                  <a:lnTo>
                    <a:pt x="56" y="23"/>
                  </a:lnTo>
                  <a:lnTo>
                    <a:pt x="56" y="28"/>
                  </a:lnTo>
                  <a:lnTo>
                    <a:pt x="56" y="709"/>
                  </a:lnTo>
                  <a:lnTo>
                    <a:pt x="56" y="709"/>
                  </a:lnTo>
                  <a:lnTo>
                    <a:pt x="56" y="714"/>
                  </a:lnTo>
                  <a:lnTo>
                    <a:pt x="54" y="720"/>
                  </a:lnTo>
                  <a:lnTo>
                    <a:pt x="51" y="724"/>
                  </a:lnTo>
                  <a:lnTo>
                    <a:pt x="48" y="728"/>
                  </a:lnTo>
                  <a:lnTo>
                    <a:pt x="44" y="732"/>
                  </a:lnTo>
                  <a:lnTo>
                    <a:pt x="39" y="734"/>
                  </a:lnTo>
                  <a:lnTo>
                    <a:pt x="34" y="736"/>
                  </a:lnTo>
                  <a:lnTo>
                    <a:pt x="28" y="737"/>
                  </a:lnTo>
                  <a:lnTo>
                    <a:pt x="28" y="737"/>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3" name="Freeform 62">
              <a:extLst>
                <a:ext uri="{FF2B5EF4-FFF2-40B4-BE49-F238E27FC236}">
                  <a16:creationId xmlns:a16="http://schemas.microsoft.com/office/drawing/2014/main" id="{5E5C770A-BE39-EFCF-F3FA-5F1F48449205}"/>
                </a:ext>
              </a:extLst>
            </p:cNvPr>
            <p:cNvSpPr>
              <a:spLocks/>
            </p:cNvSpPr>
            <p:nvPr/>
          </p:nvSpPr>
          <p:spPr bwMode="auto">
            <a:xfrm>
              <a:off x="3945677" y="3216226"/>
              <a:ext cx="212651" cy="12299"/>
            </a:xfrm>
            <a:custGeom>
              <a:avLst/>
              <a:gdLst>
                <a:gd name="T0" fmla="*/ 1332 w 1361"/>
                <a:gd name="T1" fmla="*/ 56 h 56"/>
                <a:gd name="T2" fmla="*/ 28 w 1361"/>
                <a:gd name="T3" fmla="*/ 56 h 56"/>
                <a:gd name="T4" fmla="*/ 28 w 1361"/>
                <a:gd name="T5" fmla="*/ 56 h 56"/>
                <a:gd name="T6" fmla="*/ 23 w 1361"/>
                <a:gd name="T7" fmla="*/ 55 h 56"/>
                <a:gd name="T8" fmla="*/ 17 w 1361"/>
                <a:gd name="T9" fmla="*/ 54 h 56"/>
                <a:gd name="T10" fmla="*/ 13 w 1361"/>
                <a:gd name="T11" fmla="*/ 51 h 56"/>
                <a:gd name="T12" fmla="*/ 8 w 1361"/>
                <a:gd name="T13" fmla="*/ 48 h 56"/>
                <a:gd name="T14" fmla="*/ 5 w 1361"/>
                <a:gd name="T15" fmla="*/ 44 h 56"/>
                <a:gd name="T16" fmla="*/ 2 w 1361"/>
                <a:gd name="T17" fmla="*/ 39 h 56"/>
                <a:gd name="T18" fmla="*/ 1 w 1361"/>
                <a:gd name="T19" fmla="*/ 34 h 56"/>
                <a:gd name="T20" fmla="*/ 0 w 1361"/>
                <a:gd name="T21" fmla="*/ 28 h 56"/>
                <a:gd name="T22" fmla="*/ 0 w 1361"/>
                <a:gd name="T23" fmla="*/ 28 h 56"/>
                <a:gd name="T24" fmla="*/ 1 w 1361"/>
                <a:gd name="T25" fmla="*/ 22 h 56"/>
                <a:gd name="T26" fmla="*/ 2 w 1361"/>
                <a:gd name="T27" fmla="*/ 17 h 56"/>
                <a:gd name="T28" fmla="*/ 5 w 1361"/>
                <a:gd name="T29" fmla="*/ 12 h 56"/>
                <a:gd name="T30" fmla="*/ 8 w 1361"/>
                <a:gd name="T31" fmla="*/ 8 h 56"/>
                <a:gd name="T32" fmla="*/ 13 w 1361"/>
                <a:gd name="T33" fmla="*/ 5 h 56"/>
                <a:gd name="T34" fmla="*/ 17 w 1361"/>
                <a:gd name="T35" fmla="*/ 2 h 56"/>
                <a:gd name="T36" fmla="*/ 23 w 1361"/>
                <a:gd name="T37" fmla="*/ 0 h 56"/>
                <a:gd name="T38" fmla="*/ 28 w 1361"/>
                <a:gd name="T39" fmla="*/ 0 h 56"/>
                <a:gd name="T40" fmla="*/ 1332 w 1361"/>
                <a:gd name="T41" fmla="*/ 0 h 56"/>
                <a:gd name="T42" fmla="*/ 1332 w 1361"/>
                <a:gd name="T43" fmla="*/ 0 h 56"/>
                <a:gd name="T44" fmla="*/ 1339 w 1361"/>
                <a:gd name="T45" fmla="*/ 0 h 56"/>
                <a:gd name="T46" fmla="*/ 1344 w 1361"/>
                <a:gd name="T47" fmla="*/ 2 h 56"/>
                <a:gd name="T48" fmla="*/ 1349 w 1361"/>
                <a:gd name="T49" fmla="*/ 5 h 56"/>
                <a:gd name="T50" fmla="*/ 1353 w 1361"/>
                <a:gd name="T51" fmla="*/ 8 h 56"/>
                <a:gd name="T52" fmla="*/ 1356 w 1361"/>
                <a:gd name="T53" fmla="*/ 12 h 56"/>
                <a:gd name="T54" fmla="*/ 1359 w 1361"/>
                <a:gd name="T55" fmla="*/ 17 h 56"/>
                <a:gd name="T56" fmla="*/ 1361 w 1361"/>
                <a:gd name="T57" fmla="*/ 22 h 56"/>
                <a:gd name="T58" fmla="*/ 1361 w 1361"/>
                <a:gd name="T59" fmla="*/ 28 h 56"/>
                <a:gd name="T60" fmla="*/ 1361 w 1361"/>
                <a:gd name="T61" fmla="*/ 28 h 56"/>
                <a:gd name="T62" fmla="*/ 1361 w 1361"/>
                <a:gd name="T63" fmla="*/ 34 h 56"/>
                <a:gd name="T64" fmla="*/ 1359 w 1361"/>
                <a:gd name="T65" fmla="*/ 39 h 56"/>
                <a:gd name="T66" fmla="*/ 1356 w 1361"/>
                <a:gd name="T67" fmla="*/ 44 h 56"/>
                <a:gd name="T68" fmla="*/ 1353 w 1361"/>
                <a:gd name="T69" fmla="*/ 48 h 56"/>
                <a:gd name="T70" fmla="*/ 1349 w 1361"/>
                <a:gd name="T71" fmla="*/ 51 h 56"/>
                <a:gd name="T72" fmla="*/ 1344 w 1361"/>
                <a:gd name="T73" fmla="*/ 54 h 56"/>
                <a:gd name="T74" fmla="*/ 1339 w 1361"/>
                <a:gd name="T75" fmla="*/ 55 h 56"/>
                <a:gd name="T76" fmla="*/ 1332 w 1361"/>
                <a:gd name="T77" fmla="*/ 56 h 56"/>
                <a:gd name="T78" fmla="*/ 1332 w 1361"/>
                <a:gd name="T79"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61" h="56">
                  <a:moveTo>
                    <a:pt x="1332" y="56"/>
                  </a:moveTo>
                  <a:lnTo>
                    <a:pt x="28" y="56"/>
                  </a:lnTo>
                  <a:lnTo>
                    <a:pt x="28" y="56"/>
                  </a:lnTo>
                  <a:lnTo>
                    <a:pt x="23" y="55"/>
                  </a:lnTo>
                  <a:lnTo>
                    <a:pt x="17" y="54"/>
                  </a:lnTo>
                  <a:lnTo>
                    <a:pt x="13" y="51"/>
                  </a:lnTo>
                  <a:lnTo>
                    <a:pt x="8" y="48"/>
                  </a:lnTo>
                  <a:lnTo>
                    <a:pt x="5" y="44"/>
                  </a:lnTo>
                  <a:lnTo>
                    <a:pt x="2" y="39"/>
                  </a:lnTo>
                  <a:lnTo>
                    <a:pt x="1" y="34"/>
                  </a:lnTo>
                  <a:lnTo>
                    <a:pt x="0" y="28"/>
                  </a:lnTo>
                  <a:lnTo>
                    <a:pt x="0" y="28"/>
                  </a:lnTo>
                  <a:lnTo>
                    <a:pt x="1" y="22"/>
                  </a:lnTo>
                  <a:lnTo>
                    <a:pt x="2" y="17"/>
                  </a:lnTo>
                  <a:lnTo>
                    <a:pt x="5" y="12"/>
                  </a:lnTo>
                  <a:lnTo>
                    <a:pt x="8" y="8"/>
                  </a:lnTo>
                  <a:lnTo>
                    <a:pt x="13" y="5"/>
                  </a:lnTo>
                  <a:lnTo>
                    <a:pt x="17" y="2"/>
                  </a:lnTo>
                  <a:lnTo>
                    <a:pt x="23" y="0"/>
                  </a:lnTo>
                  <a:lnTo>
                    <a:pt x="28" y="0"/>
                  </a:lnTo>
                  <a:lnTo>
                    <a:pt x="1332" y="0"/>
                  </a:lnTo>
                  <a:lnTo>
                    <a:pt x="1332" y="0"/>
                  </a:lnTo>
                  <a:lnTo>
                    <a:pt x="1339" y="0"/>
                  </a:lnTo>
                  <a:lnTo>
                    <a:pt x="1344" y="2"/>
                  </a:lnTo>
                  <a:lnTo>
                    <a:pt x="1349" y="5"/>
                  </a:lnTo>
                  <a:lnTo>
                    <a:pt x="1353" y="8"/>
                  </a:lnTo>
                  <a:lnTo>
                    <a:pt x="1356" y="12"/>
                  </a:lnTo>
                  <a:lnTo>
                    <a:pt x="1359" y="17"/>
                  </a:lnTo>
                  <a:lnTo>
                    <a:pt x="1361" y="22"/>
                  </a:lnTo>
                  <a:lnTo>
                    <a:pt x="1361" y="28"/>
                  </a:lnTo>
                  <a:lnTo>
                    <a:pt x="1361" y="28"/>
                  </a:lnTo>
                  <a:lnTo>
                    <a:pt x="1361" y="34"/>
                  </a:lnTo>
                  <a:lnTo>
                    <a:pt x="1359" y="39"/>
                  </a:lnTo>
                  <a:lnTo>
                    <a:pt x="1356" y="44"/>
                  </a:lnTo>
                  <a:lnTo>
                    <a:pt x="1353" y="48"/>
                  </a:lnTo>
                  <a:lnTo>
                    <a:pt x="1349" y="51"/>
                  </a:lnTo>
                  <a:lnTo>
                    <a:pt x="1344" y="54"/>
                  </a:lnTo>
                  <a:lnTo>
                    <a:pt x="1339" y="55"/>
                  </a:lnTo>
                  <a:lnTo>
                    <a:pt x="1332" y="56"/>
                  </a:lnTo>
                  <a:lnTo>
                    <a:pt x="1332" y="56"/>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4" name="Freeform 61">
              <a:extLst>
                <a:ext uri="{FF2B5EF4-FFF2-40B4-BE49-F238E27FC236}">
                  <a16:creationId xmlns:a16="http://schemas.microsoft.com/office/drawing/2014/main" id="{45320A3F-7F1F-2F80-8271-5CB86B21187F}"/>
                </a:ext>
              </a:extLst>
            </p:cNvPr>
            <p:cNvSpPr>
              <a:spLocks/>
            </p:cNvSpPr>
            <p:nvPr/>
          </p:nvSpPr>
          <p:spPr bwMode="auto">
            <a:xfrm>
              <a:off x="3945677" y="2937155"/>
              <a:ext cx="53163" cy="13665"/>
            </a:xfrm>
            <a:custGeom>
              <a:avLst/>
              <a:gdLst>
                <a:gd name="T0" fmla="*/ 539 w 567"/>
                <a:gd name="T1" fmla="*/ 56 h 56"/>
                <a:gd name="T2" fmla="*/ 28 w 567"/>
                <a:gd name="T3" fmla="*/ 56 h 56"/>
                <a:gd name="T4" fmla="*/ 28 w 567"/>
                <a:gd name="T5" fmla="*/ 56 h 56"/>
                <a:gd name="T6" fmla="*/ 23 w 567"/>
                <a:gd name="T7" fmla="*/ 56 h 56"/>
                <a:gd name="T8" fmla="*/ 17 w 567"/>
                <a:gd name="T9" fmla="*/ 54 h 56"/>
                <a:gd name="T10" fmla="*/ 12 w 567"/>
                <a:gd name="T11" fmla="*/ 52 h 56"/>
                <a:gd name="T12" fmla="*/ 8 w 567"/>
                <a:gd name="T13" fmla="*/ 48 h 56"/>
                <a:gd name="T14" fmla="*/ 5 w 567"/>
                <a:gd name="T15" fmla="*/ 44 h 56"/>
                <a:gd name="T16" fmla="*/ 2 w 567"/>
                <a:gd name="T17" fmla="*/ 39 h 56"/>
                <a:gd name="T18" fmla="*/ 1 w 567"/>
                <a:gd name="T19" fmla="*/ 34 h 56"/>
                <a:gd name="T20" fmla="*/ 0 w 567"/>
                <a:gd name="T21" fmla="*/ 28 h 56"/>
                <a:gd name="T22" fmla="*/ 0 w 567"/>
                <a:gd name="T23" fmla="*/ 28 h 56"/>
                <a:gd name="T24" fmla="*/ 1 w 567"/>
                <a:gd name="T25" fmla="*/ 23 h 56"/>
                <a:gd name="T26" fmla="*/ 2 w 567"/>
                <a:gd name="T27" fmla="*/ 17 h 56"/>
                <a:gd name="T28" fmla="*/ 5 w 567"/>
                <a:gd name="T29" fmla="*/ 13 h 56"/>
                <a:gd name="T30" fmla="*/ 8 w 567"/>
                <a:gd name="T31" fmla="*/ 8 h 56"/>
                <a:gd name="T32" fmla="*/ 12 w 567"/>
                <a:gd name="T33" fmla="*/ 5 h 56"/>
                <a:gd name="T34" fmla="*/ 17 w 567"/>
                <a:gd name="T35" fmla="*/ 2 h 56"/>
                <a:gd name="T36" fmla="*/ 23 w 567"/>
                <a:gd name="T37" fmla="*/ 1 h 56"/>
                <a:gd name="T38" fmla="*/ 28 w 567"/>
                <a:gd name="T39" fmla="*/ 0 h 56"/>
                <a:gd name="T40" fmla="*/ 539 w 567"/>
                <a:gd name="T41" fmla="*/ 0 h 56"/>
                <a:gd name="T42" fmla="*/ 539 w 567"/>
                <a:gd name="T43" fmla="*/ 0 h 56"/>
                <a:gd name="T44" fmla="*/ 545 w 567"/>
                <a:gd name="T45" fmla="*/ 1 h 56"/>
                <a:gd name="T46" fmla="*/ 550 w 567"/>
                <a:gd name="T47" fmla="*/ 2 h 56"/>
                <a:gd name="T48" fmla="*/ 555 w 567"/>
                <a:gd name="T49" fmla="*/ 5 h 56"/>
                <a:gd name="T50" fmla="*/ 559 w 567"/>
                <a:gd name="T51" fmla="*/ 8 h 56"/>
                <a:gd name="T52" fmla="*/ 563 w 567"/>
                <a:gd name="T53" fmla="*/ 13 h 56"/>
                <a:gd name="T54" fmla="*/ 565 w 567"/>
                <a:gd name="T55" fmla="*/ 17 h 56"/>
                <a:gd name="T56" fmla="*/ 567 w 567"/>
                <a:gd name="T57" fmla="*/ 23 h 56"/>
                <a:gd name="T58" fmla="*/ 567 w 567"/>
                <a:gd name="T59" fmla="*/ 28 h 56"/>
                <a:gd name="T60" fmla="*/ 567 w 567"/>
                <a:gd name="T61" fmla="*/ 28 h 56"/>
                <a:gd name="T62" fmla="*/ 567 w 567"/>
                <a:gd name="T63" fmla="*/ 34 h 56"/>
                <a:gd name="T64" fmla="*/ 565 w 567"/>
                <a:gd name="T65" fmla="*/ 39 h 56"/>
                <a:gd name="T66" fmla="*/ 563 w 567"/>
                <a:gd name="T67" fmla="*/ 44 h 56"/>
                <a:gd name="T68" fmla="*/ 559 w 567"/>
                <a:gd name="T69" fmla="*/ 48 h 56"/>
                <a:gd name="T70" fmla="*/ 555 w 567"/>
                <a:gd name="T71" fmla="*/ 52 h 56"/>
                <a:gd name="T72" fmla="*/ 550 w 567"/>
                <a:gd name="T73" fmla="*/ 54 h 56"/>
                <a:gd name="T74" fmla="*/ 545 w 567"/>
                <a:gd name="T75" fmla="*/ 56 h 56"/>
                <a:gd name="T76" fmla="*/ 539 w 567"/>
                <a:gd name="T77" fmla="*/ 56 h 56"/>
                <a:gd name="T78" fmla="*/ 539 w 567"/>
                <a:gd name="T79"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67" h="56">
                  <a:moveTo>
                    <a:pt x="539" y="56"/>
                  </a:moveTo>
                  <a:lnTo>
                    <a:pt x="28" y="56"/>
                  </a:lnTo>
                  <a:lnTo>
                    <a:pt x="28" y="56"/>
                  </a:lnTo>
                  <a:lnTo>
                    <a:pt x="23" y="56"/>
                  </a:lnTo>
                  <a:lnTo>
                    <a:pt x="17" y="54"/>
                  </a:lnTo>
                  <a:lnTo>
                    <a:pt x="12" y="52"/>
                  </a:lnTo>
                  <a:lnTo>
                    <a:pt x="8" y="48"/>
                  </a:lnTo>
                  <a:lnTo>
                    <a:pt x="5" y="44"/>
                  </a:lnTo>
                  <a:lnTo>
                    <a:pt x="2" y="39"/>
                  </a:lnTo>
                  <a:lnTo>
                    <a:pt x="1" y="34"/>
                  </a:lnTo>
                  <a:lnTo>
                    <a:pt x="0" y="28"/>
                  </a:lnTo>
                  <a:lnTo>
                    <a:pt x="0" y="28"/>
                  </a:lnTo>
                  <a:lnTo>
                    <a:pt x="1" y="23"/>
                  </a:lnTo>
                  <a:lnTo>
                    <a:pt x="2" y="17"/>
                  </a:lnTo>
                  <a:lnTo>
                    <a:pt x="5" y="13"/>
                  </a:lnTo>
                  <a:lnTo>
                    <a:pt x="8" y="8"/>
                  </a:lnTo>
                  <a:lnTo>
                    <a:pt x="12" y="5"/>
                  </a:lnTo>
                  <a:lnTo>
                    <a:pt x="17" y="2"/>
                  </a:lnTo>
                  <a:lnTo>
                    <a:pt x="23" y="1"/>
                  </a:lnTo>
                  <a:lnTo>
                    <a:pt x="28" y="0"/>
                  </a:lnTo>
                  <a:lnTo>
                    <a:pt x="539" y="0"/>
                  </a:lnTo>
                  <a:lnTo>
                    <a:pt x="539" y="0"/>
                  </a:lnTo>
                  <a:lnTo>
                    <a:pt x="545" y="1"/>
                  </a:lnTo>
                  <a:lnTo>
                    <a:pt x="550" y="2"/>
                  </a:lnTo>
                  <a:lnTo>
                    <a:pt x="555" y="5"/>
                  </a:lnTo>
                  <a:lnTo>
                    <a:pt x="559" y="8"/>
                  </a:lnTo>
                  <a:lnTo>
                    <a:pt x="563" y="13"/>
                  </a:lnTo>
                  <a:lnTo>
                    <a:pt x="565" y="17"/>
                  </a:lnTo>
                  <a:lnTo>
                    <a:pt x="567" y="23"/>
                  </a:lnTo>
                  <a:lnTo>
                    <a:pt x="567" y="28"/>
                  </a:lnTo>
                  <a:lnTo>
                    <a:pt x="567" y="28"/>
                  </a:lnTo>
                  <a:lnTo>
                    <a:pt x="567" y="34"/>
                  </a:lnTo>
                  <a:lnTo>
                    <a:pt x="565" y="39"/>
                  </a:lnTo>
                  <a:lnTo>
                    <a:pt x="563" y="44"/>
                  </a:lnTo>
                  <a:lnTo>
                    <a:pt x="559" y="48"/>
                  </a:lnTo>
                  <a:lnTo>
                    <a:pt x="555" y="52"/>
                  </a:lnTo>
                  <a:lnTo>
                    <a:pt x="550" y="54"/>
                  </a:lnTo>
                  <a:lnTo>
                    <a:pt x="545" y="56"/>
                  </a:lnTo>
                  <a:lnTo>
                    <a:pt x="539" y="56"/>
                  </a:lnTo>
                  <a:lnTo>
                    <a:pt x="539" y="56"/>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5" name="Freeform 63">
              <a:extLst>
                <a:ext uri="{FF2B5EF4-FFF2-40B4-BE49-F238E27FC236}">
                  <a16:creationId xmlns:a16="http://schemas.microsoft.com/office/drawing/2014/main" id="{A7129706-FD59-9936-955D-62B3B6CAC6B6}"/>
                </a:ext>
              </a:extLst>
            </p:cNvPr>
            <p:cNvSpPr>
              <a:spLocks/>
            </p:cNvSpPr>
            <p:nvPr/>
          </p:nvSpPr>
          <p:spPr bwMode="auto">
            <a:xfrm>
              <a:off x="4298566" y="2943987"/>
              <a:ext cx="12299" cy="124046"/>
            </a:xfrm>
            <a:custGeom>
              <a:avLst/>
              <a:gdLst>
                <a:gd name="T0" fmla="*/ 28 w 56"/>
                <a:gd name="T1" fmla="*/ 737 h 737"/>
                <a:gd name="T2" fmla="*/ 28 w 56"/>
                <a:gd name="T3" fmla="*/ 737 h 737"/>
                <a:gd name="T4" fmla="*/ 22 w 56"/>
                <a:gd name="T5" fmla="*/ 736 h 737"/>
                <a:gd name="T6" fmla="*/ 17 w 56"/>
                <a:gd name="T7" fmla="*/ 734 h 737"/>
                <a:gd name="T8" fmla="*/ 12 w 56"/>
                <a:gd name="T9" fmla="*/ 732 h 737"/>
                <a:gd name="T10" fmla="*/ 8 w 56"/>
                <a:gd name="T11" fmla="*/ 728 h 737"/>
                <a:gd name="T12" fmla="*/ 5 w 56"/>
                <a:gd name="T13" fmla="*/ 724 h 737"/>
                <a:gd name="T14" fmla="*/ 2 w 56"/>
                <a:gd name="T15" fmla="*/ 720 h 737"/>
                <a:gd name="T16" fmla="*/ 1 w 56"/>
                <a:gd name="T17" fmla="*/ 714 h 737"/>
                <a:gd name="T18" fmla="*/ 0 w 56"/>
                <a:gd name="T19" fmla="*/ 709 h 737"/>
                <a:gd name="T20" fmla="*/ 0 w 56"/>
                <a:gd name="T21" fmla="*/ 28 h 737"/>
                <a:gd name="T22" fmla="*/ 0 w 56"/>
                <a:gd name="T23" fmla="*/ 28 h 737"/>
                <a:gd name="T24" fmla="*/ 1 w 56"/>
                <a:gd name="T25" fmla="*/ 23 h 737"/>
                <a:gd name="T26" fmla="*/ 2 w 56"/>
                <a:gd name="T27" fmla="*/ 17 h 737"/>
                <a:gd name="T28" fmla="*/ 5 w 56"/>
                <a:gd name="T29" fmla="*/ 12 h 737"/>
                <a:gd name="T30" fmla="*/ 8 w 56"/>
                <a:gd name="T31" fmla="*/ 8 h 737"/>
                <a:gd name="T32" fmla="*/ 12 w 56"/>
                <a:gd name="T33" fmla="*/ 5 h 737"/>
                <a:gd name="T34" fmla="*/ 17 w 56"/>
                <a:gd name="T35" fmla="*/ 2 h 737"/>
                <a:gd name="T36" fmla="*/ 22 w 56"/>
                <a:gd name="T37" fmla="*/ 1 h 737"/>
                <a:gd name="T38" fmla="*/ 28 w 56"/>
                <a:gd name="T39" fmla="*/ 0 h 737"/>
                <a:gd name="T40" fmla="*/ 28 w 56"/>
                <a:gd name="T41" fmla="*/ 0 h 737"/>
                <a:gd name="T42" fmla="*/ 34 w 56"/>
                <a:gd name="T43" fmla="*/ 1 h 737"/>
                <a:gd name="T44" fmla="*/ 39 w 56"/>
                <a:gd name="T45" fmla="*/ 2 h 737"/>
                <a:gd name="T46" fmla="*/ 44 w 56"/>
                <a:gd name="T47" fmla="*/ 5 h 737"/>
                <a:gd name="T48" fmla="*/ 48 w 56"/>
                <a:gd name="T49" fmla="*/ 8 h 737"/>
                <a:gd name="T50" fmla="*/ 51 w 56"/>
                <a:gd name="T51" fmla="*/ 12 h 737"/>
                <a:gd name="T52" fmla="*/ 54 w 56"/>
                <a:gd name="T53" fmla="*/ 17 h 737"/>
                <a:gd name="T54" fmla="*/ 56 w 56"/>
                <a:gd name="T55" fmla="*/ 23 h 737"/>
                <a:gd name="T56" fmla="*/ 56 w 56"/>
                <a:gd name="T57" fmla="*/ 28 h 737"/>
                <a:gd name="T58" fmla="*/ 56 w 56"/>
                <a:gd name="T59" fmla="*/ 709 h 737"/>
                <a:gd name="T60" fmla="*/ 56 w 56"/>
                <a:gd name="T61" fmla="*/ 709 h 737"/>
                <a:gd name="T62" fmla="*/ 56 w 56"/>
                <a:gd name="T63" fmla="*/ 714 h 737"/>
                <a:gd name="T64" fmla="*/ 54 w 56"/>
                <a:gd name="T65" fmla="*/ 720 h 737"/>
                <a:gd name="T66" fmla="*/ 51 w 56"/>
                <a:gd name="T67" fmla="*/ 724 h 737"/>
                <a:gd name="T68" fmla="*/ 48 w 56"/>
                <a:gd name="T69" fmla="*/ 728 h 737"/>
                <a:gd name="T70" fmla="*/ 44 w 56"/>
                <a:gd name="T71" fmla="*/ 732 h 737"/>
                <a:gd name="T72" fmla="*/ 39 w 56"/>
                <a:gd name="T73" fmla="*/ 734 h 737"/>
                <a:gd name="T74" fmla="*/ 34 w 56"/>
                <a:gd name="T75" fmla="*/ 736 h 737"/>
                <a:gd name="T76" fmla="*/ 28 w 56"/>
                <a:gd name="T77" fmla="*/ 737 h 737"/>
                <a:gd name="T78" fmla="*/ 28 w 56"/>
                <a:gd name="T79"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6" h="737">
                  <a:moveTo>
                    <a:pt x="28" y="737"/>
                  </a:moveTo>
                  <a:lnTo>
                    <a:pt x="28" y="737"/>
                  </a:lnTo>
                  <a:lnTo>
                    <a:pt x="22" y="736"/>
                  </a:lnTo>
                  <a:lnTo>
                    <a:pt x="17" y="734"/>
                  </a:lnTo>
                  <a:lnTo>
                    <a:pt x="12" y="732"/>
                  </a:lnTo>
                  <a:lnTo>
                    <a:pt x="8" y="728"/>
                  </a:lnTo>
                  <a:lnTo>
                    <a:pt x="5" y="724"/>
                  </a:lnTo>
                  <a:lnTo>
                    <a:pt x="2" y="720"/>
                  </a:lnTo>
                  <a:lnTo>
                    <a:pt x="1" y="714"/>
                  </a:lnTo>
                  <a:lnTo>
                    <a:pt x="0" y="709"/>
                  </a:lnTo>
                  <a:lnTo>
                    <a:pt x="0" y="28"/>
                  </a:lnTo>
                  <a:lnTo>
                    <a:pt x="0" y="28"/>
                  </a:lnTo>
                  <a:lnTo>
                    <a:pt x="1" y="23"/>
                  </a:lnTo>
                  <a:lnTo>
                    <a:pt x="2" y="17"/>
                  </a:lnTo>
                  <a:lnTo>
                    <a:pt x="5" y="12"/>
                  </a:lnTo>
                  <a:lnTo>
                    <a:pt x="8" y="8"/>
                  </a:lnTo>
                  <a:lnTo>
                    <a:pt x="12" y="5"/>
                  </a:lnTo>
                  <a:lnTo>
                    <a:pt x="17" y="2"/>
                  </a:lnTo>
                  <a:lnTo>
                    <a:pt x="22" y="1"/>
                  </a:lnTo>
                  <a:lnTo>
                    <a:pt x="28" y="0"/>
                  </a:lnTo>
                  <a:lnTo>
                    <a:pt x="28" y="0"/>
                  </a:lnTo>
                  <a:lnTo>
                    <a:pt x="34" y="1"/>
                  </a:lnTo>
                  <a:lnTo>
                    <a:pt x="39" y="2"/>
                  </a:lnTo>
                  <a:lnTo>
                    <a:pt x="44" y="5"/>
                  </a:lnTo>
                  <a:lnTo>
                    <a:pt x="48" y="8"/>
                  </a:lnTo>
                  <a:lnTo>
                    <a:pt x="51" y="12"/>
                  </a:lnTo>
                  <a:lnTo>
                    <a:pt x="54" y="17"/>
                  </a:lnTo>
                  <a:lnTo>
                    <a:pt x="56" y="23"/>
                  </a:lnTo>
                  <a:lnTo>
                    <a:pt x="56" y="28"/>
                  </a:lnTo>
                  <a:lnTo>
                    <a:pt x="56" y="709"/>
                  </a:lnTo>
                  <a:lnTo>
                    <a:pt x="56" y="709"/>
                  </a:lnTo>
                  <a:lnTo>
                    <a:pt x="56" y="714"/>
                  </a:lnTo>
                  <a:lnTo>
                    <a:pt x="54" y="720"/>
                  </a:lnTo>
                  <a:lnTo>
                    <a:pt x="51" y="724"/>
                  </a:lnTo>
                  <a:lnTo>
                    <a:pt x="48" y="728"/>
                  </a:lnTo>
                  <a:lnTo>
                    <a:pt x="44" y="732"/>
                  </a:lnTo>
                  <a:lnTo>
                    <a:pt x="39" y="734"/>
                  </a:lnTo>
                  <a:lnTo>
                    <a:pt x="34" y="736"/>
                  </a:lnTo>
                  <a:lnTo>
                    <a:pt x="28" y="737"/>
                  </a:lnTo>
                  <a:lnTo>
                    <a:pt x="28" y="737"/>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6" name="Freeform 61">
              <a:extLst>
                <a:ext uri="{FF2B5EF4-FFF2-40B4-BE49-F238E27FC236}">
                  <a16:creationId xmlns:a16="http://schemas.microsoft.com/office/drawing/2014/main" id="{8EE3BEDB-3672-49FD-1281-361322AB44F8}"/>
                </a:ext>
              </a:extLst>
            </p:cNvPr>
            <p:cNvSpPr>
              <a:spLocks/>
            </p:cNvSpPr>
            <p:nvPr/>
          </p:nvSpPr>
          <p:spPr bwMode="auto">
            <a:xfrm>
              <a:off x="4257703" y="2937155"/>
              <a:ext cx="53163" cy="13665"/>
            </a:xfrm>
            <a:custGeom>
              <a:avLst/>
              <a:gdLst>
                <a:gd name="T0" fmla="*/ 539 w 567"/>
                <a:gd name="T1" fmla="*/ 56 h 56"/>
                <a:gd name="T2" fmla="*/ 28 w 567"/>
                <a:gd name="T3" fmla="*/ 56 h 56"/>
                <a:gd name="T4" fmla="*/ 28 w 567"/>
                <a:gd name="T5" fmla="*/ 56 h 56"/>
                <a:gd name="T6" fmla="*/ 23 w 567"/>
                <a:gd name="T7" fmla="*/ 56 h 56"/>
                <a:gd name="T8" fmla="*/ 17 w 567"/>
                <a:gd name="T9" fmla="*/ 54 h 56"/>
                <a:gd name="T10" fmla="*/ 12 w 567"/>
                <a:gd name="T11" fmla="*/ 52 h 56"/>
                <a:gd name="T12" fmla="*/ 8 w 567"/>
                <a:gd name="T13" fmla="*/ 48 h 56"/>
                <a:gd name="T14" fmla="*/ 5 w 567"/>
                <a:gd name="T15" fmla="*/ 44 h 56"/>
                <a:gd name="T16" fmla="*/ 2 w 567"/>
                <a:gd name="T17" fmla="*/ 39 h 56"/>
                <a:gd name="T18" fmla="*/ 1 w 567"/>
                <a:gd name="T19" fmla="*/ 34 h 56"/>
                <a:gd name="T20" fmla="*/ 0 w 567"/>
                <a:gd name="T21" fmla="*/ 28 h 56"/>
                <a:gd name="T22" fmla="*/ 0 w 567"/>
                <a:gd name="T23" fmla="*/ 28 h 56"/>
                <a:gd name="T24" fmla="*/ 1 w 567"/>
                <a:gd name="T25" fmla="*/ 23 h 56"/>
                <a:gd name="T26" fmla="*/ 2 w 567"/>
                <a:gd name="T27" fmla="*/ 17 h 56"/>
                <a:gd name="T28" fmla="*/ 5 w 567"/>
                <a:gd name="T29" fmla="*/ 13 h 56"/>
                <a:gd name="T30" fmla="*/ 8 w 567"/>
                <a:gd name="T31" fmla="*/ 8 h 56"/>
                <a:gd name="T32" fmla="*/ 12 w 567"/>
                <a:gd name="T33" fmla="*/ 5 h 56"/>
                <a:gd name="T34" fmla="*/ 17 w 567"/>
                <a:gd name="T35" fmla="*/ 2 h 56"/>
                <a:gd name="T36" fmla="*/ 23 w 567"/>
                <a:gd name="T37" fmla="*/ 1 h 56"/>
                <a:gd name="T38" fmla="*/ 28 w 567"/>
                <a:gd name="T39" fmla="*/ 0 h 56"/>
                <a:gd name="T40" fmla="*/ 539 w 567"/>
                <a:gd name="T41" fmla="*/ 0 h 56"/>
                <a:gd name="T42" fmla="*/ 539 w 567"/>
                <a:gd name="T43" fmla="*/ 0 h 56"/>
                <a:gd name="T44" fmla="*/ 545 w 567"/>
                <a:gd name="T45" fmla="*/ 1 h 56"/>
                <a:gd name="T46" fmla="*/ 550 w 567"/>
                <a:gd name="T47" fmla="*/ 2 h 56"/>
                <a:gd name="T48" fmla="*/ 555 w 567"/>
                <a:gd name="T49" fmla="*/ 5 h 56"/>
                <a:gd name="T50" fmla="*/ 559 w 567"/>
                <a:gd name="T51" fmla="*/ 8 h 56"/>
                <a:gd name="T52" fmla="*/ 563 w 567"/>
                <a:gd name="T53" fmla="*/ 13 h 56"/>
                <a:gd name="T54" fmla="*/ 565 w 567"/>
                <a:gd name="T55" fmla="*/ 17 h 56"/>
                <a:gd name="T56" fmla="*/ 567 w 567"/>
                <a:gd name="T57" fmla="*/ 23 h 56"/>
                <a:gd name="T58" fmla="*/ 567 w 567"/>
                <a:gd name="T59" fmla="*/ 28 h 56"/>
                <a:gd name="T60" fmla="*/ 567 w 567"/>
                <a:gd name="T61" fmla="*/ 28 h 56"/>
                <a:gd name="T62" fmla="*/ 567 w 567"/>
                <a:gd name="T63" fmla="*/ 34 h 56"/>
                <a:gd name="T64" fmla="*/ 565 w 567"/>
                <a:gd name="T65" fmla="*/ 39 h 56"/>
                <a:gd name="T66" fmla="*/ 563 w 567"/>
                <a:gd name="T67" fmla="*/ 44 h 56"/>
                <a:gd name="T68" fmla="*/ 559 w 567"/>
                <a:gd name="T69" fmla="*/ 48 h 56"/>
                <a:gd name="T70" fmla="*/ 555 w 567"/>
                <a:gd name="T71" fmla="*/ 52 h 56"/>
                <a:gd name="T72" fmla="*/ 550 w 567"/>
                <a:gd name="T73" fmla="*/ 54 h 56"/>
                <a:gd name="T74" fmla="*/ 545 w 567"/>
                <a:gd name="T75" fmla="*/ 56 h 56"/>
                <a:gd name="T76" fmla="*/ 539 w 567"/>
                <a:gd name="T77" fmla="*/ 56 h 56"/>
                <a:gd name="T78" fmla="*/ 539 w 567"/>
                <a:gd name="T79"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67" h="56">
                  <a:moveTo>
                    <a:pt x="539" y="56"/>
                  </a:moveTo>
                  <a:lnTo>
                    <a:pt x="28" y="56"/>
                  </a:lnTo>
                  <a:lnTo>
                    <a:pt x="28" y="56"/>
                  </a:lnTo>
                  <a:lnTo>
                    <a:pt x="23" y="56"/>
                  </a:lnTo>
                  <a:lnTo>
                    <a:pt x="17" y="54"/>
                  </a:lnTo>
                  <a:lnTo>
                    <a:pt x="12" y="52"/>
                  </a:lnTo>
                  <a:lnTo>
                    <a:pt x="8" y="48"/>
                  </a:lnTo>
                  <a:lnTo>
                    <a:pt x="5" y="44"/>
                  </a:lnTo>
                  <a:lnTo>
                    <a:pt x="2" y="39"/>
                  </a:lnTo>
                  <a:lnTo>
                    <a:pt x="1" y="34"/>
                  </a:lnTo>
                  <a:lnTo>
                    <a:pt x="0" y="28"/>
                  </a:lnTo>
                  <a:lnTo>
                    <a:pt x="0" y="28"/>
                  </a:lnTo>
                  <a:lnTo>
                    <a:pt x="1" y="23"/>
                  </a:lnTo>
                  <a:lnTo>
                    <a:pt x="2" y="17"/>
                  </a:lnTo>
                  <a:lnTo>
                    <a:pt x="5" y="13"/>
                  </a:lnTo>
                  <a:lnTo>
                    <a:pt x="8" y="8"/>
                  </a:lnTo>
                  <a:lnTo>
                    <a:pt x="12" y="5"/>
                  </a:lnTo>
                  <a:lnTo>
                    <a:pt x="17" y="2"/>
                  </a:lnTo>
                  <a:lnTo>
                    <a:pt x="23" y="1"/>
                  </a:lnTo>
                  <a:lnTo>
                    <a:pt x="28" y="0"/>
                  </a:lnTo>
                  <a:lnTo>
                    <a:pt x="539" y="0"/>
                  </a:lnTo>
                  <a:lnTo>
                    <a:pt x="539" y="0"/>
                  </a:lnTo>
                  <a:lnTo>
                    <a:pt x="545" y="1"/>
                  </a:lnTo>
                  <a:lnTo>
                    <a:pt x="550" y="2"/>
                  </a:lnTo>
                  <a:lnTo>
                    <a:pt x="555" y="5"/>
                  </a:lnTo>
                  <a:lnTo>
                    <a:pt x="559" y="8"/>
                  </a:lnTo>
                  <a:lnTo>
                    <a:pt x="563" y="13"/>
                  </a:lnTo>
                  <a:lnTo>
                    <a:pt x="565" y="17"/>
                  </a:lnTo>
                  <a:lnTo>
                    <a:pt x="567" y="23"/>
                  </a:lnTo>
                  <a:lnTo>
                    <a:pt x="567" y="28"/>
                  </a:lnTo>
                  <a:lnTo>
                    <a:pt x="567" y="28"/>
                  </a:lnTo>
                  <a:lnTo>
                    <a:pt x="567" y="34"/>
                  </a:lnTo>
                  <a:lnTo>
                    <a:pt x="565" y="39"/>
                  </a:lnTo>
                  <a:lnTo>
                    <a:pt x="563" y="44"/>
                  </a:lnTo>
                  <a:lnTo>
                    <a:pt x="559" y="48"/>
                  </a:lnTo>
                  <a:lnTo>
                    <a:pt x="555" y="52"/>
                  </a:lnTo>
                  <a:lnTo>
                    <a:pt x="550" y="54"/>
                  </a:lnTo>
                  <a:lnTo>
                    <a:pt x="545" y="56"/>
                  </a:lnTo>
                  <a:lnTo>
                    <a:pt x="539" y="56"/>
                  </a:lnTo>
                  <a:lnTo>
                    <a:pt x="539" y="56"/>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77" name="Graphic 192" descr="Star with solid fill">
              <a:extLst>
                <a:ext uri="{FF2B5EF4-FFF2-40B4-BE49-F238E27FC236}">
                  <a16:creationId xmlns:a16="http://schemas.microsoft.com/office/drawing/2014/main" id="{871C8F2A-A31D-5A0E-85B1-FE12406B982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23474" y="3012476"/>
              <a:ext cx="281083" cy="281082"/>
            </a:xfrm>
            <a:prstGeom prst="rect">
              <a:avLst/>
            </a:prstGeom>
          </p:spPr>
        </p:pic>
      </p:grpSp>
      <p:pic>
        <p:nvPicPr>
          <p:cNvPr id="58" name="Graphic 79">
            <a:extLst>
              <a:ext uri="{FF2B5EF4-FFF2-40B4-BE49-F238E27FC236}">
                <a16:creationId xmlns:a16="http://schemas.microsoft.com/office/drawing/2014/main" id="{58639D2B-845B-C926-21B4-D9095CC58C8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66384" y="2888819"/>
            <a:ext cx="427038" cy="427038"/>
          </a:xfrm>
          <a:prstGeom prst="rect">
            <a:avLst/>
          </a:prstGeom>
        </p:spPr>
      </p:pic>
      <p:pic>
        <p:nvPicPr>
          <p:cNvPr id="59" name="Graphic 85" descr="Europe with solid fill">
            <a:extLst>
              <a:ext uri="{FF2B5EF4-FFF2-40B4-BE49-F238E27FC236}">
                <a16:creationId xmlns:a16="http://schemas.microsoft.com/office/drawing/2014/main" id="{2A68B011-1156-1DD3-1EE8-54A060F59E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11959" y="2781254"/>
            <a:ext cx="615858" cy="615858"/>
          </a:xfrm>
          <a:prstGeom prst="rect">
            <a:avLst/>
          </a:prstGeom>
        </p:spPr>
      </p:pic>
      <p:pic>
        <p:nvPicPr>
          <p:cNvPr id="60" name="Graphic 91" descr="Asia with solid fill">
            <a:extLst>
              <a:ext uri="{FF2B5EF4-FFF2-40B4-BE49-F238E27FC236}">
                <a16:creationId xmlns:a16="http://schemas.microsoft.com/office/drawing/2014/main" id="{07DFC612-279D-AC8F-DFCE-A864FAFF4AC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67268" y="2738562"/>
            <a:ext cx="731520" cy="731520"/>
          </a:xfrm>
          <a:prstGeom prst="rect">
            <a:avLst/>
          </a:prstGeom>
        </p:spPr>
      </p:pic>
      <p:pic>
        <p:nvPicPr>
          <p:cNvPr id="61" name="Graphic 103" descr="World outline">
            <a:extLst>
              <a:ext uri="{FF2B5EF4-FFF2-40B4-BE49-F238E27FC236}">
                <a16:creationId xmlns:a16="http://schemas.microsoft.com/office/drawing/2014/main" id="{0168749E-E871-F1F9-2A95-23FCBB08905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324308" y="2787603"/>
            <a:ext cx="618601" cy="618601"/>
          </a:xfrm>
          <a:prstGeom prst="rect">
            <a:avLst/>
          </a:prstGeom>
        </p:spPr>
      </p:pic>
      <p:sp>
        <p:nvSpPr>
          <p:cNvPr id="37" name="TextBox 36">
            <a:extLst>
              <a:ext uri="{FF2B5EF4-FFF2-40B4-BE49-F238E27FC236}">
                <a16:creationId xmlns:a16="http://schemas.microsoft.com/office/drawing/2014/main" id="{15EDC797-E040-AFCE-AC4F-873C684F08EE}"/>
              </a:ext>
            </a:extLst>
          </p:cNvPr>
          <p:cNvSpPr txBox="1"/>
          <p:nvPr/>
        </p:nvSpPr>
        <p:spPr>
          <a:xfrm>
            <a:off x="10318773" y="4901431"/>
            <a:ext cx="117525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Calibri"/>
                <a:cs typeface="Calibri"/>
              </a:rPr>
              <a:t>The HBA serves more than 80 locations across 6 continents</a:t>
            </a:r>
            <a:endParaRPr lang="en-US" sz="1200"/>
          </a:p>
        </p:txBody>
      </p:sp>
    </p:spTree>
    <p:extLst>
      <p:ext uri="{BB962C8B-B14F-4D97-AF65-F5344CB8AC3E}">
        <p14:creationId xmlns:p14="http://schemas.microsoft.com/office/powerpoint/2010/main" val="146227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18B19-BB6F-B9A2-F83D-1A541BBDE1F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4242FD0-6B6B-CDEC-9A1F-086934FB8DAD}"/>
              </a:ext>
            </a:extLst>
          </p:cNvPr>
          <p:cNvSpPr>
            <a:spLocks noGrp="1"/>
          </p:cNvSpPr>
          <p:nvPr>
            <p:ph type="title"/>
          </p:nvPr>
        </p:nvSpPr>
        <p:spPr>
          <a:xfrm>
            <a:off x="480657" y="224667"/>
            <a:ext cx="11368330" cy="1121773"/>
          </a:xfrm>
        </p:spPr>
        <p:txBody>
          <a:bodyPr>
            <a:normAutofit/>
          </a:bodyPr>
          <a:lstStyle/>
          <a:p>
            <a:r>
              <a:rPr lang="en-US" sz="4000">
                <a:solidFill>
                  <a:schemeClr val="accent1"/>
                </a:solidFill>
                <a:latin typeface="Tahoma"/>
                <a:ea typeface="Tahoma"/>
                <a:cs typeface="Tahoma"/>
              </a:rPr>
              <a:t>The HBA's Mission, Vision, and Core Values</a:t>
            </a:r>
            <a:endParaRPr lang="en-US" sz="4000">
              <a:solidFill>
                <a:schemeClr val="accent1"/>
              </a:solidFill>
            </a:endParaRPr>
          </a:p>
        </p:txBody>
      </p:sp>
      <p:sp>
        <p:nvSpPr>
          <p:cNvPr id="7" name="Text Placeholder 6">
            <a:extLst>
              <a:ext uri="{FF2B5EF4-FFF2-40B4-BE49-F238E27FC236}">
                <a16:creationId xmlns:a16="http://schemas.microsoft.com/office/drawing/2014/main" id="{7833FC1B-D22D-FE0D-27DE-EAE39AB150EB}"/>
              </a:ext>
            </a:extLst>
          </p:cNvPr>
          <p:cNvSpPr>
            <a:spLocks noGrp="1"/>
          </p:cNvSpPr>
          <p:nvPr>
            <p:ph type="body" sz="quarter" idx="10"/>
          </p:nvPr>
        </p:nvSpPr>
        <p:spPr>
          <a:xfrm>
            <a:off x="482927" y="1325602"/>
            <a:ext cx="10834688" cy="3423607"/>
          </a:xfrm>
        </p:spPr>
        <p:txBody>
          <a:bodyPr vert="horz" lIns="91440" tIns="45720" rIns="91440" bIns="45720" rtlCol="0" anchor="t">
            <a:noAutofit/>
          </a:bodyPr>
          <a:lstStyle/>
          <a:p>
            <a:pPr marL="0" indent="0">
              <a:lnSpc>
                <a:spcPct val="120000"/>
              </a:lnSpc>
              <a:spcBef>
                <a:spcPts val="0"/>
              </a:spcBef>
              <a:buNone/>
            </a:pPr>
            <a:r>
              <a:rPr lang="en-US" sz="1800" b="1">
                <a:solidFill>
                  <a:schemeClr val="accent1"/>
                </a:solidFill>
                <a:latin typeface="Tahoma"/>
                <a:ea typeface="Tahoma"/>
                <a:cs typeface="Tahoma"/>
              </a:rPr>
              <a:t>Mission Statement</a:t>
            </a:r>
            <a:endParaRPr lang="en-US" sz="1800" b="1">
              <a:solidFill>
                <a:schemeClr val="accent1"/>
              </a:solidFill>
            </a:endParaRPr>
          </a:p>
          <a:p>
            <a:pPr marL="0" indent="0">
              <a:lnSpc>
                <a:spcPct val="120000"/>
              </a:lnSpc>
              <a:spcBef>
                <a:spcPts val="0"/>
              </a:spcBef>
              <a:buNone/>
            </a:pPr>
            <a:r>
              <a:rPr lang="en-US" sz="1800">
                <a:solidFill>
                  <a:schemeClr val="tx1">
                    <a:lumMod val="75000"/>
                  </a:schemeClr>
                </a:solidFill>
                <a:latin typeface="Tahoma"/>
                <a:ea typeface="Tahoma"/>
                <a:cs typeface="Tahoma"/>
              </a:rPr>
              <a:t>To Further the Advancement and Impact of Women in the Business of Healthcare</a:t>
            </a:r>
            <a:endParaRPr lang="en-US" sz="1800">
              <a:solidFill>
                <a:schemeClr val="tx1">
                  <a:lumMod val="75000"/>
                </a:schemeClr>
              </a:solidFill>
            </a:endParaRPr>
          </a:p>
          <a:p>
            <a:pPr marL="0" indent="0">
              <a:lnSpc>
                <a:spcPct val="120000"/>
              </a:lnSpc>
              <a:spcBef>
                <a:spcPts val="0"/>
              </a:spcBef>
              <a:buNone/>
            </a:pPr>
            <a:endParaRPr lang="en-US" sz="1800" b="1">
              <a:solidFill>
                <a:schemeClr val="tx1">
                  <a:lumMod val="75000"/>
                </a:schemeClr>
              </a:solidFill>
            </a:endParaRPr>
          </a:p>
          <a:p>
            <a:pPr marL="0" indent="0">
              <a:lnSpc>
                <a:spcPct val="120000"/>
              </a:lnSpc>
              <a:spcBef>
                <a:spcPts val="0"/>
              </a:spcBef>
              <a:buNone/>
            </a:pPr>
            <a:r>
              <a:rPr lang="en-US" sz="1800" b="1">
                <a:solidFill>
                  <a:schemeClr val="accent1"/>
                </a:solidFill>
                <a:latin typeface="Tahoma"/>
                <a:ea typeface="Tahoma"/>
                <a:cs typeface="Tahoma"/>
              </a:rPr>
              <a:t>Vision Statement</a:t>
            </a:r>
            <a:endParaRPr lang="en-US" sz="1800" b="1">
              <a:solidFill>
                <a:schemeClr val="accent1"/>
              </a:solidFill>
            </a:endParaRPr>
          </a:p>
          <a:p>
            <a:pPr marL="0" indent="0">
              <a:lnSpc>
                <a:spcPct val="120000"/>
              </a:lnSpc>
              <a:spcBef>
                <a:spcPts val="0"/>
              </a:spcBef>
              <a:buNone/>
            </a:pPr>
            <a:r>
              <a:rPr lang="en-US" sz="1800">
                <a:solidFill>
                  <a:schemeClr val="tx1">
                    <a:lumMod val="75000"/>
                  </a:schemeClr>
                </a:solidFill>
                <a:latin typeface="Tahoma"/>
                <a:ea typeface="Tahoma"/>
                <a:cs typeface="Tahoma"/>
              </a:rPr>
              <a:t>Creating Healthcare Leaders For Life</a:t>
            </a:r>
            <a:endParaRPr lang="en-US" sz="1800">
              <a:solidFill>
                <a:schemeClr val="tx1">
                  <a:lumMod val="75000"/>
                </a:schemeClr>
              </a:solidFill>
            </a:endParaRPr>
          </a:p>
          <a:p>
            <a:pPr marL="0" indent="0">
              <a:lnSpc>
                <a:spcPct val="120000"/>
              </a:lnSpc>
              <a:spcBef>
                <a:spcPts val="0"/>
              </a:spcBef>
              <a:buNone/>
            </a:pPr>
            <a:endParaRPr lang="en-US" sz="1800">
              <a:solidFill>
                <a:schemeClr val="tx1">
                  <a:lumMod val="75000"/>
                </a:schemeClr>
              </a:solidFill>
            </a:endParaRPr>
          </a:p>
          <a:p>
            <a:pPr marL="0" indent="0">
              <a:lnSpc>
                <a:spcPct val="120000"/>
              </a:lnSpc>
              <a:spcBef>
                <a:spcPts val="0"/>
              </a:spcBef>
              <a:buNone/>
            </a:pPr>
            <a:r>
              <a:rPr lang="en-US" sz="1800" b="1">
                <a:solidFill>
                  <a:schemeClr val="accent1"/>
                </a:solidFill>
                <a:latin typeface="Tahoma"/>
                <a:ea typeface="Tahoma"/>
                <a:cs typeface="Tahoma"/>
              </a:rPr>
              <a:t>Core Values</a:t>
            </a:r>
            <a:endParaRPr lang="en-US" sz="1800">
              <a:solidFill>
                <a:schemeClr val="accent1"/>
              </a:solidFill>
            </a:endParaRPr>
          </a:p>
          <a:p>
            <a:pPr>
              <a:lnSpc>
                <a:spcPct val="120000"/>
              </a:lnSpc>
              <a:spcBef>
                <a:spcPts val="0"/>
              </a:spcBef>
            </a:pPr>
            <a:r>
              <a:rPr lang="en-US" sz="1800">
                <a:solidFill>
                  <a:schemeClr val="tx1">
                    <a:lumMod val="75000"/>
                  </a:schemeClr>
                </a:solidFill>
                <a:latin typeface="Tahoma"/>
                <a:ea typeface="Tahoma"/>
                <a:cs typeface="Tahoma"/>
              </a:rPr>
              <a:t>Visionary</a:t>
            </a:r>
            <a:endParaRPr lang="en-US" sz="1800">
              <a:solidFill>
                <a:schemeClr val="tx1">
                  <a:lumMod val="75000"/>
                </a:schemeClr>
              </a:solidFill>
            </a:endParaRPr>
          </a:p>
          <a:p>
            <a:pPr>
              <a:lnSpc>
                <a:spcPct val="120000"/>
              </a:lnSpc>
              <a:spcBef>
                <a:spcPts val="0"/>
              </a:spcBef>
            </a:pPr>
            <a:r>
              <a:rPr lang="en-US" sz="1800">
                <a:solidFill>
                  <a:schemeClr val="tx1">
                    <a:lumMod val="75000"/>
                  </a:schemeClr>
                </a:solidFill>
                <a:latin typeface="Tahoma"/>
                <a:ea typeface="Tahoma"/>
                <a:cs typeface="Tahoma"/>
              </a:rPr>
              <a:t>Innovative</a:t>
            </a:r>
            <a:endParaRPr lang="en-US" sz="1800">
              <a:solidFill>
                <a:schemeClr val="tx1">
                  <a:lumMod val="75000"/>
                </a:schemeClr>
              </a:solidFill>
            </a:endParaRPr>
          </a:p>
          <a:p>
            <a:pPr>
              <a:lnSpc>
                <a:spcPct val="120000"/>
              </a:lnSpc>
              <a:spcBef>
                <a:spcPts val="0"/>
              </a:spcBef>
            </a:pPr>
            <a:r>
              <a:rPr lang="en-US" sz="1800">
                <a:solidFill>
                  <a:schemeClr val="tx1">
                    <a:lumMod val="75000"/>
                  </a:schemeClr>
                </a:solidFill>
                <a:latin typeface="Tahoma"/>
                <a:ea typeface="Tahoma"/>
                <a:cs typeface="Tahoma"/>
              </a:rPr>
              <a:t>Inclusive</a:t>
            </a:r>
            <a:endParaRPr lang="en-US" sz="1800">
              <a:solidFill>
                <a:schemeClr val="tx1">
                  <a:lumMod val="75000"/>
                </a:schemeClr>
              </a:solidFill>
            </a:endParaRPr>
          </a:p>
        </p:txBody>
      </p:sp>
    </p:spTree>
    <p:extLst>
      <p:ext uri="{BB962C8B-B14F-4D97-AF65-F5344CB8AC3E}">
        <p14:creationId xmlns:p14="http://schemas.microsoft.com/office/powerpoint/2010/main" val="3061672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A5A00-8055-4881-52B8-BEE0224996F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A5D14A8-4642-19B5-4EBF-69FF4AE9D3DB}"/>
              </a:ext>
            </a:extLst>
          </p:cNvPr>
          <p:cNvSpPr/>
          <p:nvPr/>
        </p:nvSpPr>
        <p:spPr>
          <a:xfrm>
            <a:off x="-795" y="2684349"/>
            <a:ext cx="12192000" cy="2520950"/>
          </a:xfrm>
          <a:prstGeom prst="rect">
            <a:avLst/>
          </a:prstGeom>
          <a:gradFill flip="none" rotWithShape="1">
            <a:gsLst>
              <a:gs pos="44000">
                <a:schemeClr val="accent1">
                  <a:alpha val="90000"/>
                </a:schemeClr>
              </a:gs>
              <a:gs pos="100000">
                <a:schemeClr val="accent3">
                  <a:alpha val="9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 name="Rectangle 4">
            <a:extLst>
              <a:ext uri="{FF2B5EF4-FFF2-40B4-BE49-F238E27FC236}">
                <a16:creationId xmlns:a16="http://schemas.microsoft.com/office/drawing/2014/main" id="{5E55BECE-51FD-4C92-E197-129A6BCE4841}"/>
              </a:ext>
            </a:extLst>
          </p:cNvPr>
          <p:cNvSpPr/>
          <p:nvPr/>
        </p:nvSpPr>
        <p:spPr>
          <a:xfrm>
            <a:off x="838200" y="2344851"/>
            <a:ext cx="2404515" cy="318089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 name="Rectangle 5">
            <a:extLst>
              <a:ext uri="{FF2B5EF4-FFF2-40B4-BE49-F238E27FC236}">
                <a16:creationId xmlns:a16="http://schemas.microsoft.com/office/drawing/2014/main" id="{30EF22F9-8B65-896D-540E-0AD05D286FB7}"/>
              </a:ext>
            </a:extLst>
          </p:cNvPr>
          <p:cNvSpPr/>
          <p:nvPr/>
        </p:nvSpPr>
        <p:spPr>
          <a:xfrm>
            <a:off x="4892949" y="2344851"/>
            <a:ext cx="2404515" cy="318089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 name="Rectangle 6">
            <a:extLst>
              <a:ext uri="{FF2B5EF4-FFF2-40B4-BE49-F238E27FC236}">
                <a16:creationId xmlns:a16="http://schemas.microsoft.com/office/drawing/2014/main" id="{0F656494-C4EC-E868-EF78-00DB3DF16EED}"/>
              </a:ext>
            </a:extLst>
          </p:cNvPr>
          <p:cNvSpPr/>
          <p:nvPr/>
        </p:nvSpPr>
        <p:spPr>
          <a:xfrm>
            <a:off x="8947697" y="2344851"/>
            <a:ext cx="2404515" cy="318089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41" name="Straight Connector 40">
            <a:extLst>
              <a:ext uri="{FF2B5EF4-FFF2-40B4-BE49-F238E27FC236}">
                <a16:creationId xmlns:a16="http://schemas.microsoft.com/office/drawing/2014/main" id="{F6594BEB-648B-C557-A00B-A708F9B8870D}"/>
              </a:ext>
            </a:extLst>
          </p:cNvPr>
          <p:cNvCxnSpPr>
            <a:cxnSpLocks/>
          </p:cNvCxnSpPr>
          <p:nvPr/>
        </p:nvCxnSpPr>
        <p:spPr>
          <a:xfrm>
            <a:off x="1763598" y="5217886"/>
            <a:ext cx="47752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8D8CF2A-6F50-09AA-2399-17228A25D093}"/>
              </a:ext>
            </a:extLst>
          </p:cNvPr>
          <p:cNvCxnSpPr>
            <a:cxnSpLocks/>
          </p:cNvCxnSpPr>
          <p:nvPr/>
        </p:nvCxnSpPr>
        <p:spPr>
          <a:xfrm>
            <a:off x="5865878" y="5217886"/>
            <a:ext cx="47752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06FDDD6-5604-E171-17B6-F02A3994AA01}"/>
              </a:ext>
            </a:extLst>
          </p:cNvPr>
          <p:cNvCxnSpPr>
            <a:cxnSpLocks/>
          </p:cNvCxnSpPr>
          <p:nvPr/>
        </p:nvCxnSpPr>
        <p:spPr>
          <a:xfrm>
            <a:off x="9951362" y="5217886"/>
            <a:ext cx="47752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5708AD88-7504-B037-3D9F-9AC0629733DF}"/>
              </a:ext>
            </a:extLst>
          </p:cNvPr>
          <p:cNvGrpSpPr/>
          <p:nvPr/>
        </p:nvGrpSpPr>
        <p:grpSpPr>
          <a:xfrm>
            <a:off x="1115664" y="2483112"/>
            <a:ext cx="9957148" cy="2493155"/>
            <a:chOff x="1115664" y="2669232"/>
            <a:chExt cx="9957148" cy="2493155"/>
          </a:xfrm>
        </p:grpSpPr>
        <p:grpSp>
          <p:nvGrpSpPr>
            <p:cNvPr id="39" name="Group 38">
              <a:extLst>
                <a:ext uri="{FF2B5EF4-FFF2-40B4-BE49-F238E27FC236}">
                  <a16:creationId xmlns:a16="http://schemas.microsoft.com/office/drawing/2014/main" id="{A6DE42AE-BFE1-3870-DEFA-A3D1373C35F8}"/>
                </a:ext>
              </a:extLst>
            </p:cNvPr>
            <p:cNvGrpSpPr/>
            <p:nvPr/>
          </p:nvGrpSpPr>
          <p:grpSpPr>
            <a:xfrm>
              <a:off x="1115664" y="2698173"/>
              <a:ext cx="1847653" cy="2464214"/>
              <a:chOff x="1056553" y="2709632"/>
              <a:chExt cx="1965750" cy="2464214"/>
            </a:xfrm>
          </p:grpSpPr>
          <p:sp>
            <p:nvSpPr>
              <p:cNvPr id="36" name="TextBox 35">
                <a:extLst>
                  <a:ext uri="{FF2B5EF4-FFF2-40B4-BE49-F238E27FC236}">
                    <a16:creationId xmlns:a16="http://schemas.microsoft.com/office/drawing/2014/main" id="{D577106C-E1BF-12FE-F9AB-C0CC7F86D685}"/>
                  </a:ext>
                </a:extLst>
              </p:cNvPr>
              <p:cNvSpPr txBox="1"/>
              <p:nvPr/>
            </p:nvSpPr>
            <p:spPr>
              <a:xfrm>
                <a:off x="1056553" y="2709632"/>
                <a:ext cx="1963689" cy="553998"/>
              </a:xfrm>
              <a:prstGeom prst="rect">
                <a:avLst/>
              </a:prstGeom>
              <a:noFill/>
            </p:spPr>
            <p:txBody>
              <a:bodyPr wrap="square" lIns="0" tIns="0" rIns="0" bIns="0" anchor="t">
                <a:spAutoFit/>
              </a:bodyPr>
              <a:lstStyle/>
              <a:p>
                <a:pPr algn="ctr">
                  <a:buClr>
                    <a:srgbClr val="000000"/>
                  </a:buClr>
                  <a:defRPr/>
                </a:pPr>
                <a:r>
                  <a:rPr kumimoji="0" lang="en-US" b="1" i="0" u="none" strike="noStrike" kern="0" cap="none" spc="0" normalizeH="0" baseline="0" noProof="0">
                    <a:ln>
                      <a:noFill/>
                    </a:ln>
                    <a:solidFill>
                      <a:schemeClr val="accent1"/>
                    </a:solidFill>
                    <a:effectLst/>
                    <a:uLnTx/>
                    <a:uFillTx/>
                    <a:latin typeface="+mj-lt"/>
                    <a:ea typeface="Tahoma"/>
                    <a:cs typeface="Tahoma"/>
                    <a:sym typeface="Arial"/>
                  </a:rPr>
                  <a:t>Empowering</a:t>
                </a:r>
                <a:endParaRPr lang="en-US" b="1" kern="0">
                  <a:solidFill>
                    <a:schemeClr val="accent1"/>
                  </a:solidFill>
                  <a:latin typeface="+mj-lt"/>
                  <a:ea typeface="Tahoma" panose="020B0604030504040204" pitchFamily="34" charset="0"/>
                  <a:cs typeface="Tahoma" panose="020B0604030504040204" pitchFamily="34" charset="0"/>
                  <a:sym typeface="Arial"/>
                </a:endParaRPr>
              </a:p>
              <a:p>
                <a:pPr marL="0" marR="0" lvl="0" indent="0" algn="ctr" defTabSz="914400">
                  <a:lnSpc>
                    <a:spcPct val="100000"/>
                  </a:lnSpc>
                  <a:spcBef>
                    <a:spcPts val="0"/>
                  </a:spcBef>
                  <a:spcAft>
                    <a:spcPts val="0"/>
                  </a:spcAft>
                  <a:buSzTx/>
                  <a:buFont typeface="Arial"/>
                  <a:buNone/>
                  <a:tabLst/>
                  <a:defRPr/>
                </a:pPr>
                <a:r>
                  <a:rPr lang="en-US" b="1" kern="0">
                    <a:solidFill>
                      <a:schemeClr val="accent1"/>
                    </a:solidFill>
                    <a:latin typeface="+mj-lt"/>
                    <a:ea typeface="Tahoma"/>
                    <a:cs typeface="Tahoma"/>
                    <a:sym typeface="Arial"/>
                  </a:rPr>
                  <a:t>Leaders</a:t>
                </a:r>
                <a:endParaRPr lang="en-US" b="1" i="0" u="none" strike="noStrike" kern="0" cap="none" spc="0" normalizeH="0" baseline="0" noProof="0">
                  <a:ln>
                    <a:noFill/>
                  </a:ln>
                  <a:solidFill>
                    <a:schemeClr val="accent1"/>
                  </a:solidFill>
                  <a:effectLst/>
                  <a:uLnTx/>
                  <a:uFillTx/>
                  <a:latin typeface="+mj-lt"/>
                  <a:ea typeface="Tahoma" panose="020B0604030504040204" pitchFamily="34" charset="0"/>
                  <a:cs typeface="Tahoma" panose="020B0604030504040204" pitchFamily="34" charset="0"/>
                </a:endParaRPr>
              </a:p>
            </p:txBody>
          </p:sp>
          <p:sp>
            <p:nvSpPr>
              <p:cNvPr id="38" name="TextBox 37">
                <a:extLst>
                  <a:ext uri="{FF2B5EF4-FFF2-40B4-BE49-F238E27FC236}">
                    <a16:creationId xmlns:a16="http://schemas.microsoft.com/office/drawing/2014/main" id="{BDB84BE1-AF73-F740-B7F3-DD95BD02CF33}"/>
                  </a:ext>
                </a:extLst>
              </p:cNvPr>
              <p:cNvSpPr txBox="1"/>
              <p:nvPr/>
            </p:nvSpPr>
            <p:spPr>
              <a:xfrm>
                <a:off x="1058614" y="3599056"/>
                <a:ext cx="1963689" cy="1574790"/>
              </a:xfrm>
              <a:prstGeom prst="rect">
                <a:avLst/>
              </a:prstGeom>
              <a:noFill/>
            </p:spPr>
            <p:txBody>
              <a:bodyPr wrap="square" lIns="0" tIns="0" rIns="0" bIns="0" anchor="t">
                <a:spAutoFit/>
              </a:bodyPr>
              <a:lstStyle>
                <a:defPPr>
                  <a:defRPr lang="en-US"/>
                </a:defPPr>
                <a:lvl1pPr marR="0" lvl="0" indent="0" algn="ctr" fontAlgn="auto">
                  <a:lnSpc>
                    <a:spcPct val="100000"/>
                  </a:lnSpc>
                  <a:spcBef>
                    <a:spcPts val="0"/>
                  </a:spcBef>
                  <a:spcAft>
                    <a:spcPts val="0"/>
                  </a:spcAft>
                  <a:buClr>
                    <a:srgbClr val="000000"/>
                  </a:buClr>
                  <a:buSzTx/>
                  <a:buFont typeface="Arial"/>
                  <a:buNone/>
                  <a:tabLst/>
                  <a:defRPr kumimoji="0" sz="2000" b="1" i="0" u="none" strike="noStrike" kern="0" cap="none" spc="0" normalizeH="0" baseline="0">
                    <a:ln>
                      <a:noFill/>
                    </a:ln>
                    <a:solidFill>
                      <a:schemeClr val="accent1"/>
                    </a:solidFill>
                    <a:effectLst/>
                    <a:uLnTx/>
                    <a:uFillTx/>
                    <a:latin typeface="Tahoma" panose="020B0604030504040204" pitchFamily="34" charset="0"/>
                    <a:ea typeface="Tahoma" panose="020B0604030504040204" pitchFamily="34" charset="0"/>
                    <a:cs typeface="Tahoma" panose="020B0604030504040204" pitchFamily="34" charset="0"/>
                  </a:defRPr>
                </a:lvl1pPr>
              </a:lstStyle>
              <a:p>
                <a:r>
                  <a:rPr lang="en-US" sz="1300">
                    <a:solidFill>
                      <a:schemeClr val="accent3"/>
                    </a:solidFill>
                    <a:latin typeface="+mj-lt"/>
                    <a:ea typeface="Tahoma"/>
                    <a:cs typeface="Tahoma"/>
                    <a:sym typeface="Arial"/>
                  </a:rPr>
                  <a:t>Members &amp; Member Leaders</a:t>
                </a:r>
              </a:p>
              <a:p>
                <a:pPr>
                  <a:spcBef>
                    <a:spcPts val="400"/>
                  </a:spcBef>
                </a:pPr>
                <a:endParaRPr lang="en-US" sz="1300" b="0">
                  <a:solidFill>
                    <a:schemeClr val="tx1"/>
                  </a:solidFill>
                  <a:latin typeface="+mj-lt"/>
                  <a:sym typeface="Arial"/>
                </a:endParaRPr>
              </a:p>
              <a:p>
                <a:r>
                  <a:rPr lang="en-US" sz="1200" b="0">
                    <a:solidFill>
                      <a:schemeClr val="tx1"/>
                    </a:solidFill>
                    <a:latin typeface="Tahoma"/>
                    <a:ea typeface="Tahoma"/>
                    <a:cs typeface="Tahoma"/>
                  </a:rPr>
                  <a:t>Networking and Educational Events, Mentoring, Volunteering, Supportive Global Community</a:t>
                </a:r>
                <a:endParaRPr lang="en-US" sz="1800" b="0">
                  <a:solidFill>
                    <a:schemeClr val="tx1"/>
                  </a:solidFill>
                  <a:latin typeface="Tahoma"/>
                  <a:ea typeface="Tahoma"/>
                  <a:cs typeface="Tahoma"/>
                </a:endParaRPr>
              </a:p>
            </p:txBody>
          </p:sp>
        </p:grpSp>
        <p:sp>
          <p:nvSpPr>
            <p:cNvPr id="43" name="TextBox 42">
              <a:extLst>
                <a:ext uri="{FF2B5EF4-FFF2-40B4-BE49-F238E27FC236}">
                  <a16:creationId xmlns:a16="http://schemas.microsoft.com/office/drawing/2014/main" id="{686EF58E-7630-A149-5C87-06B231E60887}"/>
                </a:ext>
              </a:extLst>
            </p:cNvPr>
            <p:cNvSpPr txBox="1"/>
            <p:nvPr/>
          </p:nvSpPr>
          <p:spPr>
            <a:xfrm>
              <a:off x="5172348" y="2719050"/>
              <a:ext cx="1845715" cy="55399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a:ln>
                    <a:noFill/>
                  </a:ln>
                  <a:solidFill>
                    <a:schemeClr val="accent1"/>
                  </a:solidFill>
                  <a:effectLst/>
                  <a:uLnTx/>
                  <a:uFillTx/>
                  <a:latin typeface="+mj-lt"/>
                  <a:ea typeface="Tahoma" panose="020B0604030504040204" pitchFamily="34" charset="0"/>
                  <a:cs typeface="Tahoma" panose="020B0604030504040204" pitchFamily="34" charset="0"/>
                  <a:sym typeface="Arial"/>
                </a:rPr>
                <a:t>Equipping Companies</a:t>
              </a:r>
            </a:p>
          </p:txBody>
        </p:sp>
        <p:sp>
          <p:nvSpPr>
            <p:cNvPr id="46" name="TextBox 45">
              <a:extLst>
                <a:ext uri="{FF2B5EF4-FFF2-40B4-BE49-F238E27FC236}">
                  <a16:creationId xmlns:a16="http://schemas.microsoft.com/office/drawing/2014/main" id="{44D604ED-E9FE-5493-6DF9-93E99EECBEAA}"/>
                </a:ext>
              </a:extLst>
            </p:cNvPr>
            <p:cNvSpPr txBox="1"/>
            <p:nvPr/>
          </p:nvSpPr>
          <p:spPr>
            <a:xfrm>
              <a:off x="9227096" y="2669232"/>
              <a:ext cx="1845716" cy="830997"/>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a:ln>
                    <a:noFill/>
                  </a:ln>
                  <a:solidFill>
                    <a:schemeClr val="accent1"/>
                  </a:solidFill>
                  <a:effectLst/>
                  <a:uLnTx/>
                  <a:uFillTx/>
                  <a:latin typeface="+mj-lt"/>
                  <a:ea typeface="Tahoma" panose="020B0604030504040204" pitchFamily="34" charset="0"/>
                  <a:cs typeface="Tahoma" panose="020B0604030504040204" pitchFamily="34" charset="0"/>
                  <a:sym typeface="Arial"/>
                </a:rPr>
                <a:t>Enabling Systemic Change</a:t>
              </a:r>
            </a:p>
          </p:txBody>
        </p:sp>
      </p:grpSp>
      <p:sp>
        <p:nvSpPr>
          <p:cNvPr id="2" name="TextBox 1">
            <a:extLst>
              <a:ext uri="{FF2B5EF4-FFF2-40B4-BE49-F238E27FC236}">
                <a16:creationId xmlns:a16="http://schemas.microsoft.com/office/drawing/2014/main" id="{63D0A70B-60B5-9B84-2AAD-415BFA40B5AF}"/>
              </a:ext>
            </a:extLst>
          </p:cNvPr>
          <p:cNvSpPr txBox="1"/>
          <p:nvPr/>
        </p:nvSpPr>
        <p:spPr>
          <a:xfrm>
            <a:off x="5202647" y="3429000"/>
            <a:ext cx="1845716" cy="1374735"/>
          </a:xfrm>
          <a:prstGeom prst="rect">
            <a:avLst/>
          </a:prstGeom>
          <a:noFill/>
        </p:spPr>
        <p:txBody>
          <a:bodyPr wrap="square" lIns="0" tIns="0" rIns="0" bIns="0" anchor="t">
            <a:spAutoFit/>
          </a:bodyPr>
          <a:lstStyle>
            <a:defPPr>
              <a:defRPr lang="en-US"/>
            </a:defPPr>
            <a:lvl1pPr marR="0" lvl="0" indent="0" algn="ctr" fontAlgn="auto">
              <a:lnSpc>
                <a:spcPct val="100000"/>
              </a:lnSpc>
              <a:spcBef>
                <a:spcPts val="0"/>
              </a:spcBef>
              <a:spcAft>
                <a:spcPts val="0"/>
              </a:spcAft>
              <a:buClr>
                <a:srgbClr val="000000"/>
              </a:buClr>
              <a:buSzTx/>
              <a:buFont typeface="Arial"/>
              <a:buNone/>
              <a:tabLst/>
              <a:defRPr kumimoji="0" sz="2000" b="1" i="0" u="none" strike="noStrike" kern="0" cap="none" spc="0" normalizeH="0" baseline="0">
                <a:ln>
                  <a:noFill/>
                </a:ln>
                <a:solidFill>
                  <a:schemeClr val="accent1"/>
                </a:solidFill>
                <a:effectLst/>
                <a:uLnTx/>
                <a:uFillTx/>
                <a:latin typeface="Tahoma" panose="020B0604030504040204" pitchFamily="34" charset="0"/>
                <a:ea typeface="Tahoma" panose="020B0604030504040204" pitchFamily="34" charset="0"/>
                <a:cs typeface="Tahoma" panose="020B0604030504040204" pitchFamily="34" charset="0"/>
              </a:defRPr>
            </a:lvl1pPr>
          </a:lstStyle>
          <a:p>
            <a:r>
              <a:rPr lang="en-US" sz="1300">
                <a:solidFill>
                  <a:schemeClr val="accent3"/>
                </a:solidFill>
                <a:latin typeface="+mj-lt"/>
                <a:ea typeface="Tahoma"/>
                <a:cs typeface="Tahoma"/>
                <a:sym typeface="Arial"/>
              </a:rPr>
              <a:t>Corporate Partners</a:t>
            </a:r>
          </a:p>
          <a:p>
            <a:pPr>
              <a:spcBef>
                <a:spcPts val="400"/>
              </a:spcBef>
            </a:pPr>
            <a:endParaRPr lang="en-US" sz="1300" b="0">
              <a:solidFill>
                <a:schemeClr val="tx1"/>
              </a:solidFill>
              <a:latin typeface="+mj-lt"/>
              <a:sym typeface="Arial"/>
            </a:endParaRPr>
          </a:p>
          <a:p>
            <a:r>
              <a:rPr lang="en-US" sz="1200" b="0">
                <a:solidFill>
                  <a:schemeClr val="tx1"/>
                </a:solidFill>
                <a:latin typeface="Tahoma"/>
                <a:ea typeface="Tahoma"/>
                <a:cs typeface="Tahoma"/>
              </a:rPr>
              <a:t>Employee Development  Programs, Awards and Recognition, Cross-Industry Business Network and Visibility</a:t>
            </a:r>
          </a:p>
        </p:txBody>
      </p:sp>
      <p:sp>
        <p:nvSpPr>
          <p:cNvPr id="9" name="TextBox 8">
            <a:extLst>
              <a:ext uri="{FF2B5EF4-FFF2-40B4-BE49-F238E27FC236}">
                <a16:creationId xmlns:a16="http://schemas.microsoft.com/office/drawing/2014/main" id="{9C55ECDD-8896-C597-6B3B-97E2871D36EA}"/>
              </a:ext>
            </a:extLst>
          </p:cNvPr>
          <p:cNvSpPr txBox="1"/>
          <p:nvPr/>
        </p:nvSpPr>
        <p:spPr>
          <a:xfrm>
            <a:off x="9227096" y="3429000"/>
            <a:ext cx="1845716" cy="1374735"/>
          </a:xfrm>
          <a:prstGeom prst="rect">
            <a:avLst/>
          </a:prstGeom>
          <a:noFill/>
        </p:spPr>
        <p:txBody>
          <a:bodyPr wrap="square" lIns="0" tIns="0" rIns="0" bIns="0" anchor="t">
            <a:spAutoFit/>
          </a:bodyPr>
          <a:lstStyle>
            <a:defPPr>
              <a:defRPr lang="en-US"/>
            </a:defPPr>
            <a:lvl1pPr marR="0" lvl="0" indent="0" algn="ctr" fontAlgn="auto">
              <a:lnSpc>
                <a:spcPct val="100000"/>
              </a:lnSpc>
              <a:spcBef>
                <a:spcPts val="0"/>
              </a:spcBef>
              <a:spcAft>
                <a:spcPts val="0"/>
              </a:spcAft>
              <a:buClr>
                <a:srgbClr val="000000"/>
              </a:buClr>
              <a:buSzTx/>
              <a:buFont typeface="Arial"/>
              <a:buNone/>
              <a:tabLst/>
              <a:defRPr kumimoji="0" sz="2000" b="1" i="0" u="none" strike="noStrike" kern="0" cap="none" spc="0" normalizeH="0" baseline="0">
                <a:ln>
                  <a:noFill/>
                </a:ln>
                <a:solidFill>
                  <a:schemeClr val="accent1"/>
                </a:solidFill>
                <a:effectLst/>
                <a:uLnTx/>
                <a:uFillTx/>
                <a:latin typeface="Tahoma" panose="020B0604030504040204" pitchFamily="34" charset="0"/>
                <a:ea typeface="Tahoma" panose="020B0604030504040204" pitchFamily="34" charset="0"/>
                <a:cs typeface="Tahoma" panose="020B0604030504040204" pitchFamily="34" charset="0"/>
              </a:defRPr>
            </a:lvl1pPr>
          </a:lstStyle>
          <a:p>
            <a:r>
              <a:rPr lang="en-US" sz="1300">
                <a:solidFill>
                  <a:schemeClr val="accent3"/>
                </a:solidFill>
                <a:latin typeface="+mj-lt"/>
                <a:ea typeface="Tahoma"/>
                <a:cs typeface="Tahoma"/>
                <a:sym typeface="Arial"/>
              </a:rPr>
              <a:t>The HBA Think Tank</a:t>
            </a:r>
            <a:endParaRPr lang="en-US" sz="1300">
              <a:solidFill>
                <a:schemeClr val="accent3"/>
              </a:solidFill>
              <a:latin typeface="+mj-lt"/>
              <a:ea typeface="Tahoma"/>
              <a:cs typeface="Tahoma"/>
            </a:endParaRPr>
          </a:p>
          <a:p>
            <a:pPr>
              <a:spcBef>
                <a:spcPts val="400"/>
              </a:spcBef>
            </a:pPr>
            <a:endParaRPr lang="en-US" sz="1300" b="0">
              <a:solidFill>
                <a:schemeClr val="tx1"/>
              </a:solidFill>
              <a:latin typeface="+mj-lt"/>
              <a:sym typeface="Arial"/>
            </a:endParaRPr>
          </a:p>
          <a:p>
            <a:pPr algn="ctr"/>
            <a:r>
              <a:rPr lang="en-US" sz="1200" b="0">
                <a:solidFill>
                  <a:schemeClr val="tx1"/>
                </a:solidFill>
                <a:latin typeface="Tahoma"/>
                <a:ea typeface="Tahoma"/>
                <a:cs typeface="Tahoma"/>
              </a:rPr>
              <a:t>Benchmarking Data, Global Council Meetings, Solutions Summits, Reports, Papers, Toolkit Publications, Advocacy</a:t>
            </a:r>
          </a:p>
        </p:txBody>
      </p:sp>
      <p:pic>
        <p:nvPicPr>
          <p:cNvPr id="34" name="Graphic 33" descr="Group outline">
            <a:extLst>
              <a:ext uri="{FF2B5EF4-FFF2-40B4-BE49-F238E27FC236}">
                <a16:creationId xmlns:a16="http://schemas.microsoft.com/office/drawing/2014/main" id="{AE278DA3-719D-BCD0-2A8F-2E5C3F4D28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45158" y="1560285"/>
            <a:ext cx="914400" cy="914400"/>
          </a:xfrm>
          <a:prstGeom prst="rect">
            <a:avLst/>
          </a:prstGeom>
        </p:spPr>
      </p:pic>
      <p:pic>
        <p:nvPicPr>
          <p:cNvPr id="35" name="Graphic 34" descr="Transfer outline">
            <a:extLst>
              <a:ext uri="{FF2B5EF4-FFF2-40B4-BE49-F238E27FC236}">
                <a16:creationId xmlns:a16="http://schemas.microsoft.com/office/drawing/2014/main" id="{8F695399-A8B2-CE6C-CC56-D9F768D12C7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76103" y="1634965"/>
            <a:ext cx="747701" cy="747701"/>
          </a:xfrm>
          <a:prstGeom prst="rect">
            <a:avLst/>
          </a:prstGeom>
        </p:spPr>
      </p:pic>
      <p:pic>
        <p:nvPicPr>
          <p:cNvPr id="37" name="Graphic 36" descr="City outline">
            <a:extLst>
              <a:ext uri="{FF2B5EF4-FFF2-40B4-BE49-F238E27FC236}">
                <a16:creationId xmlns:a16="http://schemas.microsoft.com/office/drawing/2014/main" id="{302554C8-04A6-FC71-98EF-E890FB7E85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79141" y="1571415"/>
            <a:ext cx="914400" cy="914400"/>
          </a:xfrm>
          <a:prstGeom prst="rect">
            <a:avLst/>
          </a:prstGeom>
        </p:spPr>
      </p:pic>
      <p:sp>
        <p:nvSpPr>
          <p:cNvPr id="10" name="Title 5">
            <a:extLst>
              <a:ext uri="{FF2B5EF4-FFF2-40B4-BE49-F238E27FC236}">
                <a16:creationId xmlns:a16="http://schemas.microsoft.com/office/drawing/2014/main" id="{5B318CDF-0235-D39D-A308-C55A84C472DA}"/>
              </a:ext>
            </a:extLst>
          </p:cNvPr>
          <p:cNvSpPr txBox="1">
            <a:spLocks/>
          </p:cNvSpPr>
          <p:nvPr/>
        </p:nvSpPr>
        <p:spPr>
          <a:xfrm>
            <a:off x="480657" y="579570"/>
            <a:ext cx="11368330" cy="745993"/>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4000">
                <a:solidFill>
                  <a:schemeClr val="accent1"/>
                </a:solidFill>
                <a:latin typeface="Tahoma"/>
                <a:ea typeface="Tahoma"/>
                <a:cs typeface="Tahoma"/>
              </a:rPr>
              <a:t>The HBA's Mission in Action</a:t>
            </a:r>
            <a:endParaRPr lang="en-US" sz="4000">
              <a:solidFill>
                <a:schemeClr val="accent1"/>
              </a:solidFill>
            </a:endParaRPr>
          </a:p>
        </p:txBody>
      </p:sp>
    </p:spTree>
    <p:extLst>
      <p:ext uri="{BB962C8B-B14F-4D97-AF65-F5344CB8AC3E}">
        <p14:creationId xmlns:p14="http://schemas.microsoft.com/office/powerpoint/2010/main" val="546916335"/>
      </p:ext>
    </p:extLst>
  </p:cSld>
  <p:clrMapOvr>
    <a:masterClrMapping/>
  </p:clrMapOvr>
  <mc:AlternateContent xmlns:mc="http://schemas.openxmlformats.org/markup-compatibility/2006" xmlns:p14="http://schemas.microsoft.com/office/powerpoint/2010/main">
    <mc:Choice Requires="p14">
      <p:transition p14:dur="0" advTm="116006"/>
    </mc:Choice>
    <mc:Fallback xmlns="">
      <p:transition advTm="11600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A8348-045A-05B7-8D3E-1CC63C6682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0131DA-B0B3-47FC-75E7-73ED0CC53646}"/>
              </a:ext>
            </a:extLst>
          </p:cNvPr>
          <p:cNvSpPr>
            <a:spLocks noGrp="1"/>
          </p:cNvSpPr>
          <p:nvPr>
            <p:ph type="title"/>
          </p:nvPr>
        </p:nvSpPr>
        <p:spPr>
          <a:xfrm>
            <a:off x="4485780" y="2370365"/>
            <a:ext cx="7030282" cy="1325563"/>
          </a:xfrm>
        </p:spPr>
        <p:txBody>
          <a:bodyPr vert="horz" lIns="91440" tIns="45720" rIns="91440" bIns="45720" rtlCol="0" anchor="ctr">
            <a:noAutofit/>
          </a:bodyPr>
          <a:lstStyle/>
          <a:p>
            <a:r>
              <a:rPr lang="en-US" sz="6000">
                <a:latin typeface="Tahoma"/>
                <a:ea typeface="Tahoma"/>
                <a:cs typeface="Tahoma"/>
              </a:rPr>
              <a:t>The HBA's</a:t>
            </a:r>
            <a:br>
              <a:rPr lang="en-US" sz="6000">
                <a:latin typeface="Tahoma"/>
                <a:ea typeface="Tahoma"/>
                <a:cs typeface="Tahoma"/>
              </a:rPr>
            </a:br>
            <a:r>
              <a:rPr lang="en-US" sz="6000">
                <a:latin typeface="Tahoma"/>
                <a:ea typeface="Tahoma"/>
                <a:cs typeface="Tahoma"/>
              </a:rPr>
              <a:t>Global Reach</a:t>
            </a:r>
            <a:endParaRPr lang="en-US" sz="6000"/>
          </a:p>
        </p:txBody>
      </p:sp>
    </p:spTree>
    <p:extLst>
      <p:ext uri="{BB962C8B-B14F-4D97-AF65-F5344CB8AC3E}">
        <p14:creationId xmlns:p14="http://schemas.microsoft.com/office/powerpoint/2010/main" val="3939106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purple background with numbers and text&#10;&#10;AI-generated content may be incorrect.">
            <a:extLst>
              <a:ext uri="{FF2B5EF4-FFF2-40B4-BE49-F238E27FC236}">
                <a16:creationId xmlns:a16="http://schemas.microsoft.com/office/drawing/2014/main" id="{51A3AB05-1A23-7088-57DA-FFDF456558B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89757741"/>
      </p:ext>
    </p:extLst>
  </p:cSld>
  <p:clrMapOvr>
    <a:masterClrMapping/>
  </p:clrMapOvr>
</p:sld>
</file>

<file path=ppt/theme/theme1.xml><?xml version="1.0" encoding="utf-8"?>
<a:theme xmlns:a="http://schemas.openxmlformats.org/drawingml/2006/main" name="HBA 2024 Template">
  <a:themeElements>
    <a:clrScheme name="Custom 1">
      <a:dk1>
        <a:srgbClr val="58595B"/>
      </a:dk1>
      <a:lt1>
        <a:sysClr val="window" lastClr="FFFFFF"/>
      </a:lt1>
      <a:dk2>
        <a:srgbClr val="44546A"/>
      </a:dk2>
      <a:lt2>
        <a:srgbClr val="FFFFFF"/>
      </a:lt2>
      <a:accent1>
        <a:srgbClr val="7757A1"/>
      </a:accent1>
      <a:accent2>
        <a:srgbClr val="FB515B"/>
      </a:accent2>
      <a:accent3>
        <a:srgbClr val="86D5C8"/>
      </a:accent3>
      <a:accent4>
        <a:srgbClr val="F9EB3B"/>
      </a:accent4>
      <a:accent5>
        <a:srgbClr val="58595B"/>
      </a:accent5>
      <a:accent6>
        <a:srgbClr val="70AD47"/>
      </a:accent6>
      <a:hlink>
        <a:srgbClr val="0563C1"/>
      </a:hlink>
      <a:folHlink>
        <a:srgbClr val="954F72"/>
      </a:folHlink>
    </a:clrScheme>
    <a:fontScheme name="Custom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BA 2024 Template" id="{F5F8E5D8-F670-434D-8BAD-EBD0F4FD78A3}" vid="{D8EBEC30-A5C4-4839-B70E-3E7EEF36F9ED}"/>
    </a:ext>
  </a:extLst>
</a:theme>
</file>

<file path=ppt/theme/theme2.xml><?xml version="1.0" encoding="utf-8"?>
<a:theme xmlns:a="http://schemas.openxmlformats.org/drawingml/2006/main" name="Theme3">
  <a:themeElements>
    <a:clrScheme name="Custom 1">
      <a:dk1>
        <a:srgbClr val="58595B"/>
      </a:dk1>
      <a:lt1>
        <a:sysClr val="window" lastClr="FFFFFF"/>
      </a:lt1>
      <a:dk2>
        <a:srgbClr val="44546A"/>
      </a:dk2>
      <a:lt2>
        <a:srgbClr val="FFFFFF"/>
      </a:lt2>
      <a:accent1>
        <a:srgbClr val="7757A1"/>
      </a:accent1>
      <a:accent2>
        <a:srgbClr val="FB515B"/>
      </a:accent2>
      <a:accent3>
        <a:srgbClr val="86D5C8"/>
      </a:accent3>
      <a:accent4>
        <a:srgbClr val="F9EB3B"/>
      </a:accent4>
      <a:accent5>
        <a:srgbClr val="58595B"/>
      </a:accent5>
      <a:accent6>
        <a:srgbClr val="70AD47"/>
      </a:accent6>
      <a:hlink>
        <a:srgbClr val="0563C1"/>
      </a:hlink>
      <a:folHlink>
        <a:srgbClr val="954F72"/>
      </a:folHlink>
    </a:clrScheme>
    <a:fontScheme name="HBA 2022">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3" id="{6A3E0F22-186C-46AE-8AD6-818FCA64F75E}" vid="{F1757857-33D5-4341-B529-91F899D0DD0C}"/>
    </a:ext>
  </a:extLst>
</a:theme>
</file>

<file path=ppt/theme/theme3.xml><?xml version="1.0" encoding="utf-8"?>
<a:theme xmlns:a="http://schemas.openxmlformats.org/drawingml/2006/main" name="Office Theme">
  <a:themeElements>
    <a:clrScheme name="HBA branded colors">
      <a:dk1>
        <a:srgbClr val="58595B"/>
      </a:dk1>
      <a:lt1>
        <a:sysClr val="window" lastClr="FFFFFF"/>
      </a:lt1>
      <a:dk2>
        <a:srgbClr val="44546A"/>
      </a:dk2>
      <a:lt2>
        <a:srgbClr val="FFFFFF"/>
      </a:lt2>
      <a:accent1>
        <a:srgbClr val="7757A1"/>
      </a:accent1>
      <a:accent2>
        <a:srgbClr val="FB515B"/>
      </a:accent2>
      <a:accent3>
        <a:srgbClr val="86D5C8"/>
      </a:accent3>
      <a:accent4>
        <a:srgbClr val="F9EB3B"/>
      </a:accent4>
      <a:accent5>
        <a:srgbClr val="58595B"/>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bc902ed-d44c-4571-9521-473c51a932ef">
      <UserInfo>
        <DisplayName>Katie Cammer</DisplayName>
        <AccountId>13</AccountId>
        <AccountType/>
      </UserInfo>
      <UserInfo>
        <DisplayName>Nicole Randall</DisplayName>
        <AccountId>388</AccountId>
        <AccountType/>
      </UserInfo>
    </SharedWithUsers>
    <TaxCatchAll xmlns="fbc902ed-d44c-4571-9521-473c51a932ef" xsi:nil="true"/>
    <lcf76f155ced4ddcb4097134ff3c332f xmlns="388d7153-d373-4780-8f12-a124e0d830c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FA13744940DB94F99ADA3A6E5259F63" ma:contentTypeVersion="14" ma:contentTypeDescription="Create a new document." ma:contentTypeScope="" ma:versionID="4414321d2dbfb2a863879fc7870ba298">
  <xsd:schema xmlns:xsd="http://www.w3.org/2001/XMLSchema" xmlns:xs="http://www.w3.org/2001/XMLSchema" xmlns:p="http://schemas.microsoft.com/office/2006/metadata/properties" xmlns:ns2="388d7153-d373-4780-8f12-a124e0d830cf" xmlns:ns3="fbc902ed-d44c-4571-9521-473c51a932ef" targetNamespace="http://schemas.microsoft.com/office/2006/metadata/properties" ma:root="true" ma:fieldsID="fefc94eb04749d9c391812501928f758" ns2:_="" ns3:_="">
    <xsd:import namespace="388d7153-d373-4780-8f12-a124e0d830cf"/>
    <xsd:import namespace="fbc902ed-d44c-4571-9521-473c51a932e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SearchPropertie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8d7153-d373-4780-8f12-a124e0d830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d5ff77b-0f55-4114-bacb-f2d3137cdf8c"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c902ed-d44c-4571-9521-473c51a932ef"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80191502-323b-471d-9a96-fccd866147c6}" ma:internalName="TaxCatchAll" ma:showField="CatchAllData" ma:web="fbc902ed-d44c-4571-9521-473c51a932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FCE746-2F15-43B0-9CDC-844413F1067C}">
  <ds:schemaRefs>
    <ds:schemaRef ds:uri="0781af1e-73d0-479c-b783-77ea55c5a503"/>
    <ds:schemaRef ds:uri="388d7153-d373-4780-8f12-a124e0d830cf"/>
    <ds:schemaRef ds:uri="a32802b5-1eb2-4669-a889-12b76ddfa0b9"/>
    <ds:schemaRef ds:uri="ae9a5b1f-c3be-4f74-9a15-4a480f2aee54"/>
    <ds:schemaRef ds:uri="b9eda447-6979-4e67-84eb-f8c643dcc0a3"/>
    <ds:schemaRef ds:uri="fbc902ed-d44c-4571-9521-473c51a932e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D8E9B2E-9910-4657-93CC-458814AD81F3}">
  <ds:schemaRefs>
    <ds:schemaRef ds:uri="http://schemas.microsoft.com/sharepoint/v3/contenttype/forms"/>
  </ds:schemaRefs>
</ds:datastoreItem>
</file>

<file path=customXml/itemProps3.xml><?xml version="1.0" encoding="utf-8"?>
<ds:datastoreItem xmlns:ds="http://schemas.openxmlformats.org/officeDocument/2006/customXml" ds:itemID="{32ED5551-C4F1-40FE-BF9A-790E387F820B}">
  <ds:schemaRefs>
    <ds:schemaRef ds:uri="388d7153-d373-4780-8f12-a124e0d830cf"/>
    <ds:schemaRef ds:uri="fbc902ed-d44c-4571-9521-473c51a932e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HBA 2024 Template</Template>
  <Application>Microsoft Office PowerPoint</Application>
  <PresentationFormat>Widescreen</PresentationFormat>
  <Slides>41</Slides>
  <Notes>9</Notes>
  <HiddenSlides>0</HiddenSlides>
  <ScaleCrop>false</ScaleCrop>
  <HeadingPairs>
    <vt:vector size="4" baseType="variant">
      <vt:variant>
        <vt:lpstr>Theme</vt:lpstr>
      </vt:variant>
      <vt:variant>
        <vt:i4>3</vt:i4>
      </vt:variant>
      <vt:variant>
        <vt:lpstr>Slide Titles</vt:lpstr>
      </vt:variant>
      <vt:variant>
        <vt:i4>41</vt:i4>
      </vt:variant>
    </vt:vector>
  </HeadingPairs>
  <TitlesOfParts>
    <vt:vector size="44" baseType="lpstr">
      <vt:lpstr>HBA 2024 Template</vt:lpstr>
      <vt:lpstr>Theme3</vt:lpstr>
      <vt:lpstr>Office Theme</vt:lpstr>
      <vt:lpstr>PowerPoint Presentation</vt:lpstr>
      <vt:lpstr>Content Summary</vt:lpstr>
      <vt:lpstr>An HBA Overview</vt:lpstr>
      <vt:lpstr>About the HBA</vt:lpstr>
      <vt:lpstr>PowerPoint Presentation</vt:lpstr>
      <vt:lpstr>The HBA's Mission, Vision, and Core Values</vt:lpstr>
      <vt:lpstr>PowerPoint Presentation</vt:lpstr>
      <vt:lpstr>The HBA's Global Reach</vt:lpstr>
      <vt:lpstr>PowerPoint Presentation</vt:lpstr>
      <vt:lpstr>PowerPoint Presentation</vt:lpstr>
      <vt:lpstr>PowerPoint Presentation</vt:lpstr>
      <vt:lpstr>Membership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Education and Networking</vt:lpstr>
      <vt:lpstr>PowerPoint Presentation</vt:lpstr>
      <vt:lpstr>The HBA's Affinity Groups</vt:lpstr>
      <vt:lpstr>PowerPoint Presentation</vt:lpstr>
      <vt:lpstr>Career Conversations</vt:lpstr>
      <vt:lpstr>Signature Programs</vt:lpstr>
      <vt:lpstr>PowerPoint Presentation</vt:lpstr>
      <vt:lpstr>PowerPoint Presentation</vt:lpstr>
      <vt:lpstr>PowerPoint Presentation</vt:lpstr>
      <vt:lpstr>The HBA Think Tank</vt:lpstr>
      <vt:lpstr>Signature Events</vt:lpstr>
      <vt:lpstr>HBA Woman of the Year Event 9 May 2025 in Chicago (and Remotely)</vt:lpstr>
      <vt:lpstr>Rising Stars and Luminaries</vt:lpstr>
      <vt:lpstr>European Leadership Summit 12 - 13 June 2025 in Dublin, Ireland</vt:lpstr>
      <vt:lpstr>HBA Annual Conference 29 September – 1 2025 October in Las Vegas, Nevada</vt:lpstr>
      <vt:lpstr>Building Better Business Connections (3BC)</vt:lpstr>
      <vt:lpstr>Corporate Partnership</vt:lpstr>
      <vt:lpstr>Lead the Way for Change</vt:lpstr>
      <vt:lpstr>HBA Corporate Partners by Industry</vt:lpstr>
      <vt:lpstr>PowerPoint Presentation</vt:lpstr>
      <vt:lpstr>Corporate Partner Packages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NANCY White</dc:creator>
  <cp:revision>9</cp:revision>
  <dcterms:created xsi:type="dcterms:W3CDTF">2024-03-07T23:15:01Z</dcterms:created>
  <dcterms:modified xsi:type="dcterms:W3CDTF">2025-08-08T19:00:03Z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0x010100728FCF4AEF035C4CA4183574D390DECD</vt:lpwstr>
  </property>
  <property fmtid="{D5CDD505-2E9C-101B-9397-08002B2CF9AE}" pid="3" name="MediaServiceImageTags">
    <vt:lpwstr/>
  </property>
</Properties>
</file>